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1" r:id="rId1"/>
  </p:sldMasterIdLst>
  <p:notesMasterIdLst>
    <p:notesMasterId r:id="rId75"/>
  </p:notesMasterIdLst>
  <p:handoutMasterIdLst>
    <p:handoutMasterId r:id="rId76"/>
  </p:handoutMasterIdLst>
  <p:sldIdLst>
    <p:sldId id="522" r:id="rId2"/>
    <p:sldId id="496" r:id="rId3"/>
    <p:sldId id="497" r:id="rId4"/>
    <p:sldId id="562" r:id="rId5"/>
    <p:sldId id="540" r:id="rId6"/>
    <p:sldId id="504" r:id="rId7"/>
    <p:sldId id="505" r:id="rId8"/>
    <p:sldId id="506" r:id="rId9"/>
    <p:sldId id="494" r:id="rId10"/>
    <p:sldId id="285" r:id="rId11"/>
    <p:sldId id="336" r:id="rId12"/>
    <p:sldId id="507" r:id="rId13"/>
    <p:sldId id="535" r:id="rId14"/>
    <p:sldId id="471" r:id="rId15"/>
    <p:sldId id="472" r:id="rId16"/>
    <p:sldId id="473" r:id="rId17"/>
    <p:sldId id="474" r:id="rId18"/>
    <p:sldId id="538" r:id="rId19"/>
    <p:sldId id="475" r:id="rId20"/>
    <p:sldId id="539" r:id="rId21"/>
    <p:sldId id="477" r:id="rId22"/>
    <p:sldId id="478" r:id="rId23"/>
    <p:sldId id="536" r:id="rId24"/>
    <p:sldId id="533" r:id="rId25"/>
    <p:sldId id="537" r:id="rId26"/>
    <p:sldId id="483" r:id="rId27"/>
    <p:sldId id="484" r:id="rId28"/>
    <p:sldId id="485" r:id="rId29"/>
    <p:sldId id="546" r:id="rId30"/>
    <p:sldId id="509" r:id="rId31"/>
    <p:sldId id="508" r:id="rId32"/>
    <p:sldId id="510" r:id="rId33"/>
    <p:sldId id="511" r:id="rId34"/>
    <p:sldId id="513" r:id="rId35"/>
    <p:sldId id="514" r:id="rId36"/>
    <p:sldId id="515" r:id="rId37"/>
    <p:sldId id="517" r:id="rId38"/>
    <p:sldId id="418" r:id="rId39"/>
    <p:sldId id="400" r:id="rId40"/>
    <p:sldId id="403" r:id="rId41"/>
    <p:sldId id="547" r:id="rId42"/>
    <p:sldId id="402" r:id="rId43"/>
    <p:sldId id="548" r:id="rId44"/>
    <p:sldId id="374" r:id="rId45"/>
    <p:sldId id="430" r:id="rId46"/>
    <p:sldId id="433" r:id="rId47"/>
    <p:sldId id="375" r:id="rId48"/>
    <p:sldId id="549" r:id="rId49"/>
    <p:sldId id="550" r:id="rId50"/>
    <p:sldId id="563" r:id="rId51"/>
    <p:sldId id="435" r:id="rId52"/>
    <p:sldId id="551" r:id="rId53"/>
    <p:sldId id="552" r:id="rId54"/>
    <p:sldId id="436" r:id="rId55"/>
    <p:sldId id="553" r:id="rId56"/>
    <p:sldId id="555" r:id="rId57"/>
    <p:sldId id="556" r:id="rId58"/>
    <p:sldId id="439" r:id="rId59"/>
    <p:sldId id="557" r:id="rId60"/>
    <p:sldId id="558" r:id="rId61"/>
    <p:sldId id="545" r:id="rId62"/>
    <p:sldId id="544" r:id="rId63"/>
    <p:sldId id="391" r:id="rId64"/>
    <p:sldId id="559" r:id="rId65"/>
    <p:sldId id="560" r:id="rId66"/>
    <p:sldId id="392" r:id="rId67"/>
    <p:sldId id="531" r:id="rId68"/>
    <p:sldId id="534" r:id="rId69"/>
    <p:sldId id="532" r:id="rId70"/>
    <p:sldId id="564" r:id="rId71"/>
    <p:sldId id="415" r:id="rId72"/>
    <p:sldId id="397" r:id="rId73"/>
    <p:sldId id="561" r:id="rId74"/>
  </p:sldIdLst>
  <p:sldSz cx="9144000" cy="6858000" type="screen4x3"/>
  <p:notesSz cx="6797675" cy="9926638"/>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03" userDrawn="1">
          <p15:clr>
            <a:srgbClr val="A4A3A4"/>
          </p15:clr>
        </p15:guide>
      </p15:sldGuideLst>
    </p:ext>
    <p:ext uri="{2D200454-40CA-4A62-9FC3-DE9A4176ACB9}">
      <p15:notesGuideLst xmlns:p15="http://schemas.microsoft.com/office/powerpoint/2012/main">
        <p15:guide id="1" orient="horz" pos="2077" userDrawn="1">
          <p15:clr>
            <a:srgbClr val="A4A3A4"/>
          </p15:clr>
        </p15:guide>
        <p15:guide id="2" pos="2994" userDrawn="1">
          <p15:clr>
            <a:srgbClr val="A4A3A4"/>
          </p15:clr>
        </p15:guide>
        <p15:guide id="3" orient="horz" pos="3127"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7E4BD"/>
    <a:srgbClr val="9BBB59"/>
    <a:srgbClr val="FBC8FC"/>
    <a:srgbClr val="00DA00"/>
    <a:srgbClr val="F8A4FA"/>
    <a:srgbClr val="ED96EB"/>
    <a:srgbClr val="FF5050"/>
    <a:srgbClr val="EF857D"/>
    <a:srgbClr val="8C7B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3" autoAdjust="0"/>
    <p:restoredTop sz="73807" autoAdjust="0"/>
  </p:normalViewPr>
  <p:slideViewPr>
    <p:cSldViewPr snapToGrid="0" snapToObjects="1">
      <p:cViewPr varScale="1">
        <p:scale>
          <a:sx n="85" d="100"/>
          <a:sy n="85" d="100"/>
        </p:scale>
        <p:origin x="2136" y="84"/>
      </p:cViewPr>
      <p:guideLst>
        <p:guide orient="horz" pos="2183"/>
        <p:guide pos="2903"/>
      </p:guideLst>
    </p:cSldViewPr>
  </p:slideViewPr>
  <p:notesTextViewPr>
    <p:cViewPr>
      <p:scale>
        <a:sx n="200" d="100"/>
        <a:sy n="200" d="100"/>
      </p:scale>
      <p:origin x="0" y="0"/>
    </p:cViewPr>
  </p:notesTextViewPr>
  <p:notesViewPr>
    <p:cSldViewPr snapToGrid="0" snapToObjects="1">
      <p:cViewPr varScale="1">
        <p:scale>
          <a:sx n="81" d="100"/>
          <a:sy n="81" d="100"/>
        </p:scale>
        <p:origin x="3138" y="96"/>
      </p:cViewPr>
      <p:guideLst>
        <p:guide orient="horz" pos="2077"/>
        <p:guide pos="2994"/>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5D0C0-A60D-45E2-BD17-18F54B4EE63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5EDAB370-242C-4285-B810-7DBAE51C1C98}">
      <dgm:prSet phldrT="[文字]" custT="1"/>
      <dgm:spPr/>
      <dgm:t>
        <a:bodyPr/>
        <a:lstStyle/>
        <a:p>
          <a:r>
            <a:rPr lang="en-US" altLang="zh-TW" sz="1600" dirty="0" smtClean="0">
              <a:latin typeface="微軟正黑體" panose="020B0604030504040204" pitchFamily="34" charset="-120"/>
              <a:ea typeface="微軟正黑體" panose="020B0604030504040204" pitchFamily="34" charset="-120"/>
            </a:rPr>
            <a:t>1.</a:t>
          </a:r>
          <a:r>
            <a:rPr lang="zh-TW" altLang="en-US" sz="1600" dirty="0" smtClean="0">
              <a:latin typeface="微軟正黑體" panose="020B0604030504040204" pitchFamily="34" charset="-120"/>
              <a:ea typeface="微軟正黑體" panose="020B0604030504040204" pitchFamily="34" charset="-120"/>
            </a:rPr>
            <a:t>國教院審定版</a:t>
          </a:r>
          <a:endParaRPr lang="zh-TW" altLang="en-US" sz="1600" dirty="0"/>
        </a:p>
      </dgm:t>
    </dgm:pt>
    <dgm:pt modelId="{10C0D004-FABA-4969-85C5-DA8B5BC56812}" type="parTrans" cxnId="{10268151-1763-48BA-8EF0-A565B8A2A3BD}">
      <dgm:prSet/>
      <dgm:spPr/>
      <dgm:t>
        <a:bodyPr/>
        <a:lstStyle/>
        <a:p>
          <a:endParaRPr lang="zh-TW" altLang="en-US" sz="1600"/>
        </a:p>
      </dgm:t>
    </dgm:pt>
    <dgm:pt modelId="{33CB973C-8393-45FA-83A8-C12E168C89DF}" type="sibTrans" cxnId="{10268151-1763-48BA-8EF0-A565B8A2A3BD}">
      <dgm:prSet/>
      <dgm:spPr/>
      <dgm:t>
        <a:bodyPr/>
        <a:lstStyle/>
        <a:p>
          <a:endParaRPr lang="zh-TW" altLang="en-US" sz="1600"/>
        </a:p>
      </dgm:t>
    </dgm:pt>
    <dgm:pt modelId="{E80517E9-B398-49F8-BBBE-8D0AFFE1EEDB}">
      <dgm:prSet phldrT="[文字]" custT="1"/>
      <dgm:spPr/>
      <dgm:t>
        <a:bodyPr/>
        <a:lstStyle/>
        <a:p>
          <a:r>
            <a:rPr lang="en-US" altLang="zh-TW" sz="1600" b="1" dirty="0" smtClean="0">
              <a:latin typeface="微軟正黑體" panose="020B0604030504040204" pitchFamily="34" charset="-120"/>
              <a:ea typeface="微軟正黑體" panose="020B0604030504040204" pitchFamily="34" charset="-120"/>
              <a:cs typeface="微軟正黑體"/>
            </a:rPr>
            <a:t>2.</a:t>
          </a:r>
          <a:r>
            <a:rPr lang="zh-TW" altLang="en-US" sz="1600" dirty="0" smtClean="0">
              <a:latin typeface="微軟正黑體" panose="020B0604030504040204" pitchFamily="34" charset="-120"/>
              <a:ea typeface="微軟正黑體" panose="020B0604030504040204" pitchFamily="34" charset="-120"/>
            </a:rPr>
            <a:t>中央主管機關編定版</a:t>
          </a:r>
          <a:endParaRPr lang="zh-TW" altLang="en-US" sz="1600" dirty="0"/>
        </a:p>
      </dgm:t>
    </dgm:pt>
    <dgm:pt modelId="{F49E49F5-50FF-4677-B5FF-92E8A68C8E4B}" type="parTrans" cxnId="{175A22F5-0455-4BDB-8933-FF173E4A7D77}">
      <dgm:prSet/>
      <dgm:spPr/>
      <dgm:t>
        <a:bodyPr/>
        <a:lstStyle/>
        <a:p>
          <a:endParaRPr lang="zh-TW" altLang="en-US" sz="1600"/>
        </a:p>
      </dgm:t>
    </dgm:pt>
    <dgm:pt modelId="{ED2A6C94-394F-4495-8C08-39BC526A1302}" type="sibTrans" cxnId="{175A22F5-0455-4BDB-8933-FF173E4A7D77}">
      <dgm:prSet/>
      <dgm:spPr/>
      <dgm:t>
        <a:bodyPr/>
        <a:lstStyle/>
        <a:p>
          <a:endParaRPr lang="zh-TW" altLang="en-US" sz="1600"/>
        </a:p>
      </dgm:t>
    </dgm:pt>
    <dgm:pt modelId="{0F5891D8-2808-49F3-B500-492895ADEE4E}">
      <dgm:prSet phldrT="[文字]" custT="1"/>
      <dgm:spPr/>
      <dgm:t>
        <a:bodyPr/>
        <a:lstStyle/>
        <a:p>
          <a:r>
            <a:rPr lang="en-US" altLang="zh-TW" sz="1600" b="1" dirty="0" smtClean="0">
              <a:latin typeface="微軟正黑體" panose="020B0604030504040204" pitchFamily="34" charset="-120"/>
              <a:ea typeface="微軟正黑體" panose="020B0604030504040204" pitchFamily="34" charset="-120"/>
              <a:cs typeface="微軟正黑體"/>
            </a:rPr>
            <a:t>3.</a:t>
          </a:r>
          <a:r>
            <a:rPr lang="zh-TW" altLang="zh-TW" sz="1600" b="1" dirty="0" smtClean="0">
              <a:latin typeface="微軟正黑體" panose="020B0604030504040204" pitchFamily="34" charset="-120"/>
              <a:ea typeface="微軟正黑體" panose="020B0604030504040204" pitchFamily="34" charset="-120"/>
            </a:rPr>
            <a:t>獎助出版業者編輯審定版</a:t>
          </a:r>
          <a:endParaRPr lang="zh-TW" altLang="en-US" sz="1600" dirty="0"/>
        </a:p>
      </dgm:t>
    </dgm:pt>
    <dgm:pt modelId="{60EF4C55-6602-4926-BAFB-7203681B14CB}" type="parTrans" cxnId="{785675B4-2916-402F-A83B-582B8BE2D3D3}">
      <dgm:prSet/>
      <dgm:spPr/>
      <dgm:t>
        <a:bodyPr/>
        <a:lstStyle/>
        <a:p>
          <a:endParaRPr lang="zh-TW" altLang="en-US" sz="1600"/>
        </a:p>
      </dgm:t>
    </dgm:pt>
    <dgm:pt modelId="{972D6644-0C9D-4EDB-B190-5C5298269B06}" type="sibTrans" cxnId="{785675B4-2916-402F-A83B-582B8BE2D3D3}">
      <dgm:prSet/>
      <dgm:spPr/>
      <dgm:t>
        <a:bodyPr/>
        <a:lstStyle/>
        <a:p>
          <a:endParaRPr lang="zh-TW" altLang="en-US" sz="1600"/>
        </a:p>
      </dgm:t>
    </dgm:pt>
    <dgm:pt modelId="{7CEC1B49-9730-48F8-920C-989B0C42AD90}">
      <dgm:prSet custT="1"/>
      <dgm:spPr/>
      <dgm:t>
        <a:bodyPr/>
        <a:lstStyle/>
        <a:p>
          <a:r>
            <a:rPr lang="en-US" altLang="zh-TW" sz="1600" b="1" dirty="0" smtClean="0">
              <a:latin typeface="微軟正黑體" panose="020B0604030504040204" pitchFamily="34" charset="-120"/>
              <a:ea typeface="微軟正黑體" panose="020B0604030504040204" pitchFamily="34" charset="-120"/>
              <a:cs typeface="微軟正黑體"/>
            </a:rPr>
            <a:t>4.</a:t>
          </a:r>
          <a:r>
            <a:rPr lang="zh-TW" altLang="zh-TW" sz="1600" b="1" dirty="0" smtClean="0">
              <a:latin typeface="微軟正黑體" panose="020B0604030504040204" pitchFamily="34" charset="-120"/>
              <a:ea typeface="微軟正黑體" panose="020B0604030504040204" pitchFamily="34" charset="-120"/>
            </a:rPr>
            <a:t>學校自編自選版</a:t>
          </a:r>
          <a:endParaRPr lang="zh-TW" altLang="en-US" sz="1600" dirty="0"/>
        </a:p>
      </dgm:t>
    </dgm:pt>
    <dgm:pt modelId="{C037C6F6-78F2-4B1A-A94F-F31516FB8F1D}" type="parTrans" cxnId="{6EA42B02-61BB-490C-8E01-63069C47F225}">
      <dgm:prSet/>
      <dgm:spPr/>
      <dgm:t>
        <a:bodyPr/>
        <a:lstStyle/>
        <a:p>
          <a:endParaRPr lang="zh-TW" altLang="en-US" sz="1600"/>
        </a:p>
      </dgm:t>
    </dgm:pt>
    <dgm:pt modelId="{79F284F0-35EE-46F5-A95E-C1176CA2A662}" type="sibTrans" cxnId="{6EA42B02-61BB-490C-8E01-63069C47F225}">
      <dgm:prSet/>
      <dgm:spPr/>
      <dgm:t>
        <a:bodyPr/>
        <a:lstStyle/>
        <a:p>
          <a:endParaRPr lang="zh-TW" altLang="en-US" sz="1600"/>
        </a:p>
      </dgm:t>
    </dgm:pt>
    <dgm:pt modelId="{876957C1-53B4-4D69-96EA-679A8BBA620A}">
      <dgm:prSet custT="1"/>
      <dgm:spPr/>
      <dgm:t>
        <a:bodyPr/>
        <a:lstStyle/>
        <a:p>
          <a:r>
            <a:rPr lang="zh-TW" altLang="en-US" sz="1600" b="1" dirty="0" smtClean="0">
              <a:latin typeface="微軟正黑體" panose="020B0604030504040204" pitchFamily="34" charset="-120"/>
              <a:ea typeface="微軟正黑體" panose="020B0604030504040204" pitchFamily="34" charset="-120"/>
            </a:rPr>
            <a:t>書商編製教材，送國教院審定之書籍</a:t>
          </a:r>
          <a:endParaRPr lang="zh-TW" altLang="en-US" sz="1600" dirty="0"/>
        </a:p>
      </dgm:t>
    </dgm:pt>
    <dgm:pt modelId="{6E38B4F6-567E-4435-B3F9-4ED16B207F2D}" type="parTrans" cxnId="{E2C83B23-C3F3-4E87-A554-8BFBAD517AD4}">
      <dgm:prSet/>
      <dgm:spPr/>
      <dgm:t>
        <a:bodyPr/>
        <a:lstStyle/>
        <a:p>
          <a:endParaRPr lang="zh-TW" altLang="en-US" sz="1600"/>
        </a:p>
      </dgm:t>
    </dgm:pt>
    <dgm:pt modelId="{7B146417-7AD4-400F-B4C3-0192D05C7FC8}" type="sibTrans" cxnId="{E2C83B23-C3F3-4E87-A554-8BFBAD517AD4}">
      <dgm:prSet/>
      <dgm:spPr/>
      <dgm:t>
        <a:bodyPr/>
        <a:lstStyle/>
        <a:p>
          <a:endParaRPr lang="zh-TW" altLang="en-US" sz="1600"/>
        </a:p>
      </dgm:t>
    </dgm:pt>
    <dgm:pt modelId="{9B2FC940-9715-49EA-A813-CCB152D6153E}">
      <dgm:prSet custT="1"/>
      <dgm:spPr/>
      <dgm:t>
        <a:bodyPr/>
        <a:lstStyle/>
        <a:p>
          <a:r>
            <a:rPr lang="zh-TW" altLang="en-US" sz="1600" b="1" dirty="0" smtClean="0">
              <a:latin typeface="微軟正黑體" panose="020B0604030504040204" pitchFamily="34" charset="-120"/>
              <a:ea typeface="微軟正黑體" panose="020B0604030504040204" pitchFamily="34" charset="-120"/>
            </a:rPr>
            <a:t>由中央主管機關編定，如國教署請相關群科中心編審之書籍</a:t>
          </a:r>
          <a:endParaRPr lang="zh-TW" altLang="en-US" sz="1600" dirty="0"/>
        </a:p>
      </dgm:t>
    </dgm:pt>
    <dgm:pt modelId="{AEA983EC-0299-427A-A0D4-9453E5B2079D}" type="parTrans" cxnId="{B446308D-503B-45AF-9DDA-F4286DA0F58A}">
      <dgm:prSet/>
      <dgm:spPr/>
      <dgm:t>
        <a:bodyPr/>
        <a:lstStyle/>
        <a:p>
          <a:endParaRPr lang="zh-TW" altLang="en-US" sz="1600"/>
        </a:p>
      </dgm:t>
    </dgm:pt>
    <dgm:pt modelId="{0B29E1E2-4738-41F4-8BB5-9554B965EA46}" type="sibTrans" cxnId="{B446308D-503B-45AF-9DDA-F4286DA0F58A}">
      <dgm:prSet/>
      <dgm:spPr/>
      <dgm:t>
        <a:bodyPr/>
        <a:lstStyle/>
        <a:p>
          <a:endParaRPr lang="zh-TW" altLang="en-US" sz="1600"/>
        </a:p>
      </dgm:t>
    </dgm:pt>
    <dgm:pt modelId="{4EEC7CA6-6687-44A3-9426-E42C9E6DE226}">
      <dgm:prSet custT="1"/>
      <dgm:spPr/>
      <dgm:t>
        <a:bodyPr/>
        <a:lstStyle/>
        <a:p>
          <a:r>
            <a:rPr lang="zh-TW" altLang="en-US" sz="1600" b="1" dirty="0" smtClean="0">
              <a:latin typeface="微軟正黑體" panose="020B0604030504040204" pitchFamily="34" charset="-120"/>
              <a:ea typeface="微軟正黑體" panose="020B0604030504040204" pitchFamily="34" charset="-120"/>
            </a:rPr>
            <a:t>公告獎助科目並獎勵出版業者編輯及送國教院審定之書籍</a:t>
          </a:r>
          <a:endParaRPr lang="zh-TW" altLang="en-US" sz="1600" dirty="0"/>
        </a:p>
      </dgm:t>
    </dgm:pt>
    <dgm:pt modelId="{841A7039-5B15-4961-A00D-B18812972382}" type="parTrans" cxnId="{408BA0CE-D38C-4C57-BA26-33DEB6341974}">
      <dgm:prSet/>
      <dgm:spPr/>
      <dgm:t>
        <a:bodyPr/>
        <a:lstStyle/>
        <a:p>
          <a:endParaRPr lang="zh-TW" altLang="en-US" sz="1600"/>
        </a:p>
      </dgm:t>
    </dgm:pt>
    <dgm:pt modelId="{E258A7FD-F84E-4D2E-8698-6C51F1E9A343}" type="sibTrans" cxnId="{408BA0CE-D38C-4C57-BA26-33DEB6341974}">
      <dgm:prSet/>
      <dgm:spPr/>
      <dgm:t>
        <a:bodyPr/>
        <a:lstStyle/>
        <a:p>
          <a:endParaRPr lang="zh-TW" altLang="en-US" sz="1600"/>
        </a:p>
      </dgm:t>
    </dgm:pt>
    <dgm:pt modelId="{869EDA1D-339D-4E96-957E-420F239AA142}">
      <dgm:prSet custT="1"/>
      <dgm:spPr/>
      <dgm:t>
        <a:bodyPr/>
        <a:lstStyle/>
        <a:p>
          <a:r>
            <a:rPr lang="zh-TW" altLang="en-US" sz="1600" b="1" dirty="0" smtClean="0">
              <a:latin typeface="微軟正黑體" panose="020B0604030504040204" pitchFamily="34" charset="-120"/>
              <a:ea typeface="微軟正黑體" panose="020B0604030504040204" pitchFamily="34" charset="-120"/>
            </a:rPr>
            <a:t>因應地區特性、學生特質與需求、領域</a:t>
          </a:r>
          <a:r>
            <a:rPr lang="en-US" altLang="en-US"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群科</a:t>
          </a:r>
          <a:r>
            <a:rPr lang="en-US" altLang="en-US"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學程</a:t>
          </a:r>
          <a:r>
            <a:rPr lang="en-US" altLang="en-US"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科目屬性等，選擇或自行編輯合適之教材，提經學校課發會審查並決議通過後使用。</a:t>
          </a:r>
          <a:endParaRPr lang="zh-TW" altLang="en-US" sz="1600" dirty="0"/>
        </a:p>
      </dgm:t>
    </dgm:pt>
    <dgm:pt modelId="{D4BED3FA-565C-4AD5-B457-FEB09A69035B}" type="parTrans" cxnId="{9B9EA7BC-6BA6-4E29-890E-3853DECC7CD2}">
      <dgm:prSet/>
      <dgm:spPr/>
      <dgm:t>
        <a:bodyPr/>
        <a:lstStyle/>
        <a:p>
          <a:endParaRPr lang="zh-TW" altLang="en-US" sz="1600"/>
        </a:p>
      </dgm:t>
    </dgm:pt>
    <dgm:pt modelId="{F52CB68C-1859-4CB2-B322-D14C276DD597}" type="sibTrans" cxnId="{9B9EA7BC-6BA6-4E29-890E-3853DECC7CD2}">
      <dgm:prSet/>
      <dgm:spPr/>
      <dgm:t>
        <a:bodyPr/>
        <a:lstStyle/>
        <a:p>
          <a:endParaRPr lang="zh-TW" altLang="en-US" sz="1600"/>
        </a:p>
      </dgm:t>
    </dgm:pt>
    <dgm:pt modelId="{8F462353-B121-4FF8-A1AE-4C065E948BC6}" type="pres">
      <dgm:prSet presAssocID="{7B15D0C0-A60D-45E2-BD17-18F54B4EE632}" presName="linear" presStyleCnt="0">
        <dgm:presLayoutVars>
          <dgm:dir/>
          <dgm:animLvl val="lvl"/>
          <dgm:resizeHandles val="exact"/>
        </dgm:presLayoutVars>
      </dgm:prSet>
      <dgm:spPr/>
      <dgm:t>
        <a:bodyPr/>
        <a:lstStyle/>
        <a:p>
          <a:endParaRPr lang="zh-TW" altLang="en-US"/>
        </a:p>
      </dgm:t>
    </dgm:pt>
    <dgm:pt modelId="{2ECC1827-7A24-43E6-80CF-85039CFBD838}" type="pres">
      <dgm:prSet presAssocID="{5EDAB370-242C-4285-B810-7DBAE51C1C98}" presName="parentLin" presStyleCnt="0"/>
      <dgm:spPr/>
    </dgm:pt>
    <dgm:pt modelId="{0A28A3DF-1536-4C5E-8561-6BDEBFD322FC}" type="pres">
      <dgm:prSet presAssocID="{5EDAB370-242C-4285-B810-7DBAE51C1C98}" presName="parentLeftMargin" presStyleLbl="node1" presStyleIdx="0" presStyleCnt="4"/>
      <dgm:spPr/>
      <dgm:t>
        <a:bodyPr/>
        <a:lstStyle/>
        <a:p>
          <a:endParaRPr lang="zh-TW" altLang="en-US"/>
        </a:p>
      </dgm:t>
    </dgm:pt>
    <dgm:pt modelId="{8E5E38ED-AE84-49D3-A0A3-10DE65CC2137}" type="pres">
      <dgm:prSet presAssocID="{5EDAB370-242C-4285-B810-7DBAE51C1C98}" presName="parentText" presStyleLbl="node1" presStyleIdx="0" presStyleCnt="4">
        <dgm:presLayoutVars>
          <dgm:chMax val="0"/>
          <dgm:bulletEnabled val="1"/>
        </dgm:presLayoutVars>
      </dgm:prSet>
      <dgm:spPr/>
      <dgm:t>
        <a:bodyPr/>
        <a:lstStyle/>
        <a:p>
          <a:endParaRPr lang="zh-TW" altLang="en-US"/>
        </a:p>
      </dgm:t>
    </dgm:pt>
    <dgm:pt modelId="{DB4588AB-8C60-47B4-B8A6-CAA97DC01C9F}" type="pres">
      <dgm:prSet presAssocID="{5EDAB370-242C-4285-B810-7DBAE51C1C98}" presName="negativeSpace" presStyleCnt="0"/>
      <dgm:spPr/>
    </dgm:pt>
    <dgm:pt modelId="{52A68E73-7A56-4A20-B350-B36DAB2AE07F}" type="pres">
      <dgm:prSet presAssocID="{5EDAB370-242C-4285-B810-7DBAE51C1C98}" presName="childText" presStyleLbl="conFgAcc1" presStyleIdx="0" presStyleCnt="4">
        <dgm:presLayoutVars>
          <dgm:bulletEnabled val="1"/>
        </dgm:presLayoutVars>
      </dgm:prSet>
      <dgm:spPr/>
      <dgm:t>
        <a:bodyPr/>
        <a:lstStyle/>
        <a:p>
          <a:endParaRPr lang="zh-TW" altLang="en-US"/>
        </a:p>
      </dgm:t>
    </dgm:pt>
    <dgm:pt modelId="{55F72C96-ED28-44FB-8A66-A09C8C4EE95F}" type="pres">
      <dgm:prSet presAssocID="{33CB973C-8393-45FA-83A8-C12E168C89DF}" presName="spaceBetweenRectangles" presStyleCnt="0"/>
      <dgm:spPr/>
    </dgm:pt>
    <dgm:pt modelId="{83A6EBFB-E84A-48A9-9CF0-DD323F376784}" type="pres">
      <dgm:prSet presAssocID="{E80517E9-B398-49F8-BBBE-8D0AFFE1EEDB}" presName="parentLin" presStyleCnt="0"/>
      <dgm:spPr/>
    </dgm:pt>
    <dgm:pt modelId="{61E56056-0AA4-4523-A334-725108C5F33D}" type="pres">
      <dgm:prSet presAssocID="{E80517E9-B398-49F8-BBBE-8D0AFFE1EEDB}" presName="parentLeftMargin" presStyleLbl="node1" presStyleIdx="0" presStyleCnt="4"/>
      <dgm:spPr/>
      <dgm:t>
        <a:bodyPr/>
        <a:lstStyle/>
        <a:p>
          <a:endParaRPr lang="zh-TW" altLang="en-US"/>
        </a:p>
      </dgm:t>
    </dgm:pt>
    <dgm:pt modelId="{7508FE3B-DE8E-498B-A90D-669F79488AA0}" type="pres">
      <dgm:prSet presAssocID="{E80517E9-B398-49F8-BBBE-8D0AFFE1EEDB}" presName="parentText" presStyleLbl="node1" presStyleIdx="1" presStyleCnt="4">
        <dgm:presLayoutVars>
          <dgm:chMax val="0"/>
          <dgm:bulletEnabled val="1"/>
        </dgm:presLayoutVars>
      </dgm:prSet>
      <dgm:spPr/>
      <dgm:t>
        <a:bodyPr/>
        <a:lstStyle/>
        <a:p>
          <a:endParaRPr lang="zh-TW" altLang="en-US"/>
        </a:p>
      </dgm:t>
    </dgm:pt>
    <dgm:pt modelId="{E75F3E5D-EAF5-4C18-AA87-0480090C7724}" type="pres">
      <dgm:prSet presAssocID="{E80517E9-B398-49F8-BBBE-8D0AFFE1EEDB}" presName="negativeSpace" presStyleCnt="0"/>
      <dgm:spPr/>
    </dgm:pt>
    <dgm:pt modelId="{7466FDAE-FDC0-40B1-978D-78FCA290EC42}" type="pres">
      <dgm:prSet presAssocID="{E80517E9-B398-49F8-BBBE-8D0AFFE1EEDB}" presName="childText" presStyleLbl="conFgAcc1" presStyleIdx="1" presStyleCnt="4">
        <dgm:presLayoutVars>
          <dgm:bulletEnabled val="1"/>
        </dgm:presLayoutVars>
      </dgm:prSet>
      <dgm:spPr/>
      <dgm:t>
        <a:bodyPr/>
        <a:lstStyle/>
        <a:p>
          <a:endParaRPr lang="zh-TW" altLang="en-US"/>
        </a:p>
      </dgm:t>
    </dgm:pt>
    <dgm:pt modelId="{486D1DB1-D333-49CB-9099-CE289D0A12BB}" type="pres">
      <dgm:prSet presAssocID="{ED2A6C94-394F-4495-8C08-39BC526A1302}" presName="spaceBetweenRectangles" presStyleCnt="0"/>
      <dgm:spPr/>
    </dgm:pt>
    <dgm:pt modelId="{6DB6EA88-4231-4812-9704-8F5EB9B3086B}" type="pres">
      <dgm:prSet presAssocID="{0F5891D8-2808-49F3-B500-492895ADEE4E}" presName="parentLin" presStyleCnt="0"/>
      <dgm:spPr/>
    </dgm:pt>
    <dgm:pt modelId="{967E9B3B-F737-4EA0-B133-5F336E2EAA2B}" type="pres">
      <dgm:prSet presAssocID="{0F5891D8-2808-49F3-B500-492895ADEE4E}" presName="parentLeftMargin" presStyleLbl="node1" presStyleIdx="1" presStyleCnt="4"/>
      <dgm:spPr/>
      <dgm:t>
        <a:bodyPr/>
        <a:lstStyle/>
        <a:p>
          <a:endParaRPr lang="zh-TW" altLang="en-US"/>
        </a:p>
      </dgm:t>
    </dgm:pt>
    <dgm:pt modelId="{DFCF6639-8BA8-4E2B-9FAC-FA8990AAA87A}" type="pres">
      <dgm:prSet presAssocID="{0F5891D8-2808-49F3-B500-492895ADEE4E}" presName="parentText" presStyleLbl="node1" presStyleIdx="2" presStyleCnt="4">
        <dgm:presLayoutVars>
          <dgm:chMax val="0"/>
          <dgm:bulletEnabled val="1"/>
        </dgm:presLayoutVars>
      </dgm:prSet>
      <dgm:spPr/>
      <dgm:t>
        <a:bodyPr/>
        <a:lstStyle/>
        <a:p>
          <a:endParaRPr lang="zh-TW" altLang="en-US"/>
        </a:p>
      </dgm:t>
    </dgm:pt>
    <dgm:pt modelId="{5F5FE103-A910-4873-87A2-EB9DE66C169B}" type="pres">
      <dgm:prSet presAssocID="{0F5891D8-2808-49F3-B500-492895ADEE4E}" presName="negativeSpace" presStyleCnt="0"/>
      <dgm:spPr/>
    </dgm:pt>
    <dgm:pt modelId="{76242032-8DE9-4EF9-89B0-2F10FC245E0F}" type="pres">
      <dgm:prSet presAssocID="{0F5891D8-2808-49F3-B500-492895ADEE4E}" presName="childText" presStyleLbl="conFgAcc1" presStyleIdx="2" presStyleCnt="4">
        <dgm:presLayoutVars>
          <dgm:bulletEnabled val="1"/>
        </dgm:presLayoutVars>
      </dgm:prSet>
      <dgm:spPr/>
      <dgm:t>
        <a:bodyPr/>
        <a:lstStyle/>
        <a:p>
          <a:endParaRPr lang="zh-TW" altLang="en-US"/>
        </a:p>
      </dgm:t>
    </dgm:pt>
    <dgm:pt modelId="{B695EF17-A193-49EA-8343-665F5F3851C4}" type="pres">
      <dgm:prSet presAssocID="{972D6644-0C9D-4EDB-B190-5C5298269B06}" presName="spaceBetweenRectangles" presStyleCnt="0"/>
      <dgm:spPr/>
    </dgm:pt>
    <dgm:pt modelId="{C52FAE26-BA7B-45F2-AC2A-314137AB9C20}" type="pres">
      <dgm:prSet presAssocID="{7CEC1B49-9730-48F8-920C-989B0C42AD90}" presName="parentLin" presStyleCnt="0"/>
      <dgm:spPr/>
    </dgm:pt>
    <dgm:pt modelId="{663D1BF4-1DA4-419F-8B41-0BE31896147E}" type="pres">
      <dgm:prSet presAssocID="{7CEC1B49-9730-48F8-920C-989B0C42AD90}" presName="parentLeftMargin" presStyleLbl="node1" presStyleIdx="2" presStyleCnt="4"/>
      <dgm:spPr/>
      <dgm:t>
        <a:bodyPr/>
        <a:lstStyle/>
        <a:p>
          <a:endParaRPr lang="zh-TW" altLang="en-US"/>
        </a:p>
      </dgm:t>
    </dgm:pt>
    <dgm:pt modelId="{C7A9DAD9-BDA9-45B6-A588-4BD89ED451FA}" type="pres">
      <dgm:prSet presAssocID="{7CEC1B49-9730-48F8-920C-989B0C42AD90}" presName="parentText" presStyleLbl="node1" presStyleIdx="3" presStyleCnt="4">
        <dgm:presLayoutVars>
          <dgm:chMax val="0"/>
          <dgm:bulletEnabled val="1"/>
        </dgm:presLayoutVars>
      </dgm:prSet>
      <dgm:spPr/>
      <dgm:t>
        <a:bodyPr/>
        <a:lstStyle/>
        <a:p>
          <a:endParaRPr lang="zh-TW" altLang="en-US"/>
        </a:p>
      </dgm:t>
    </dgm:pt>
    <dgm:pt modelId="{899103E7-9F62-4A77-9C86-2480853746DB}" type="pres">
      <dgm:prSet presAssocID="{7CEC1B49-9730-48F8-920C-989B0C42AD90}" presName="negativeSpace" presStyleCnt="0"/>
      <dgm:spPr/>
    </dgm:pt>
    <dgm:pt modelId="{5283AA89-23DD-41F6-B19D-D4856158D8B5}" type="pres">
      <dgm:prSet presAssocID="{7CEC1B49-9730-48F8-920C-989B0C42AD90}" presName="childText" presStyleLbl="conFgAcc1" presStyleIdx="3" presStyleCnt="4">
        <dgm:presLayoutVars>
          <dgm:bulletEnabled val="1"/>
        </dgm:presLayoutVars>
      </dgm:prSet>
      <dgm:spPr/>
      <dgm:t>
        <a:bodyPr/>
        <a:lstStyle/>
        <a:p>
          <a:endParaRPr lang="zh-TW" altLang="en-US"/>
        </a:p>
      </dgm:t>
    </dgm:pt>
  </dgm:ptLst>
  <dgm:cxnLst>
    <dgm:cxn modelId="{5E1465E4-03F2-46CC-873B-C6F0EF561EA6}" type="presOf" srcId="{5EDAB370-242C-4285-B810-7DBAE51C1C98}" destId="{8E5E38ED-AE84-49D3-A0A3-10DE65CC2137}" srcOrd="1" destOrd="0" presId="urn:microsoft.com/office/officeart/2005/8/layout/list1"/>
    <dgm:cxn modelId="{B446308D-503B-45AF-9DDA-F4286DA0F58A}" srcId="{E80517E9-B398-49F8-BBBE-8D0AFFE1EEDB}" destId="{9B2FC940-9715-49EA-A813-CCB152D6153E}" srcOrd="0" destOrd="0" parTransId="{AEA983EC-0299-427A-A0D4-9453E5B2079D}" sibTransId="{0B29E1E2-4738-41F4-8BB5-9554B965EA46}"/>
    <dgm:cxn modelId="{785675B4-2916-402F-A83B-582B8BE2D3D3}" srcId="{7B15D0C0-A60D-45E2-BD17-18F54B4EE632}" destId="{0F5891D8-2808-49F3-B500-492895ADEE4E}" srcOrd="2" destOrd="0" parTransId="{60EF4C55-6602-4926-BAFB-7203681B14CB}" sibTransId="{972D6644-0C9D-4EDB-B190-5C5298269B06}"/>
    <dgm:cxn modelId="{9B9EA7BC-6BA6-4E29-890E-3853DECC7CD2}" srcId="{7CEC1B49-9730-48F8-920C-989B0C42AD90}" destId="{869EDA1D-339D-4E96-957E-420F239AA142}" srcOrd="0" destOrd="0" parTransId="{D4BED3FA-565C-4AD5-B457-FEB09A69035B}" sibTransId="{F52CB68C-1859-4CB2-B322-D14C276DD597}"/>
    <dgm:cxn modelId="{25D5513F-36AB-495A-B7C3-B62C27357F33}" type="presOf" srcId="{E80517E9-B398-49F8-BBBE-8D0AFFE1EEDB}" destId="{61E56056-0AA4-4523-A334-725108C5F33D}" srcOrd="0" destOrd="0" presId="urn:microsoft.com/office/officeart/2005/8/layout/list1"/>
    <dgm:cxn modelId="{7AF46D57-7EC7-4E1D-AF5F-D1CA6433BE52}" type="presOf" srcId="{0F5891D8-2808-49F3-B500-492895ADEE4E}" destId="{DFCF6639-8BA8-4E2B-9FAC-FA8990AAA87A}" srcOrd="1" destOrd="0" presId="urn:microsoft.com/office/officeart/2005/8/layout/list1"/>
    <dgm:cxn modelId="{4D8F807F-8120-4230-A522-3673DE75FE24}" type="presOf" srcId="{7CEC1B49-9730-48F8-920C-989B0C42AD90}" destId="{663D1BF4-1DA4-419F-8B41-0BE31896147E}" srcOrd="0" destOrd="0" presId="urn:microsoft.com/office/officeart/2005/8/layout/list1"/>
    <dgm:cxn modelId="{E2C83B23-C3F3-4E87-A554-8BFBAD517AD4}" srcId="{5EDAB370-242C-4285-B810-7DBAE51C1C98}" destId="{876957C1-53B4-4D69-96EA-679A8BBA620A}" srcOrd="0" destOrd="0" parTransId="{6E38B4F6-567E-4435-B3F9-4ED16B207F2D}" sibTransId="{7B146417-7AD4-400F-B4C3-0192D05C7FC8}"/>
    <dgm:cxn modelId="{0B7EB5AB-C7AB-44E8-BF14-39D6384A0D2F}" type="presOf" srcId="{0F5891D8-2808-49F3-B500-492895ADEE4E}" destId="{967E9B3B-F737-4EA0-B133-5F336E2EAA2B}" srcOrd="0" destOrd="0" presId="urn:microsoft.com/office/officeart/2005/8/layout/list1"/>
    <dgm:cxn modelId="{C3AB5F5D-24B5-41C8-82BF-1AB3882DE3AC}" type="presOf" srcId="{869EDA1D-339D-4E96-957E-420F239AA142}" destId="{5283AA89-23DD-41F6-B19D-D4856158D8B5}" srcOrd="0" destOrd="0" presId="urn:microsoft.com/office/officeart/2005/8/layout/list1"/>
    <dgm:cxn modelId="{E0A3B116-EC2B-49F5-818D-B1369C1BD474}" type="presOf" srcId="{876957C1-53B4-4D69-96EA-679A8BBA620A}" destId="{52A68E73-7A56-4A20-B350-B36DAB2AE07F}" srcOrd="0" destOrd="0" presId="urn:microsoft.com/office/officeart/2005/8/layout/list1"/>
    <dgm:cxn modelId="{DD49A5CD-2223-4737-8822-1018D97525F1}" type="presOf" srcId="{5EDAB370-242C-4285-B810-7DBAE51C1C98}" destId="{0A28A3DF-1536-4C5E-8561-6BDEBFD322FC}" srcOrd="0" destOrd="0" presId="urn:microsoft.com/office/officeart/2005/8/layout/list1"/>
    <dgm:cxn modelId="{8BAF5C40-44E7-450F-B43F-01B881AE0CE5}" type="presOf" srcId="{7B15D0C0-A60D-45E2-BD17-18F54B4EE632}" destId="{8F462353-B121-4FF8-A1AE-4C065E948BC6}" srcOrd="0" destOrd="0" presId="urn:microsoft.com/office/officeart/2005/8/layout/list1"/>
    <dgm:cxn modelId="{175A22F5-0455-4BDB-8933-FF173E4A7D77}" srcId="{7B15D0C0-A60D-45E2-BD17-18F54B4EE632}" destId="{E80517E9-B398-49F8-BBBE-8D0AFFE1EEDB}" srcOrd="1" destOrd="0" parTransId="{F49E49F5-50FF-4677-B5FF-92E8A68C8E4B}" sibTransId="{ED2A6C94-394F-4495-8C08-39BC526A1302}"/>
    <dgm:cxn modelId="{26D26DC5-C913-48AA-8DAA-FE27C76A45C4}" type="presOf" srcId="{9B2FC940-9715-49EA-A813-CCB152D6153E}" destId="{7466FDAE-FDC0-40B1-978D-78FCA290EC42}" srcOrd="0" destOrd="0" presId="urn:microsoft.com/office/officeart/2005/8/layout/list1"/>
    <dgm:cxn modelId="{A842FB34-7B18-4FDB-907B-7F97EB71D928}" type="presOf" srcId="{7CEC1B49-9730-48F8-920C-989B0C42AD90}" destId="{C7A9DAD9-BDA9-45B6-A588-4BD89ED451FA}" srcOrd="1" destOrd="0" presId="urn:microsoft.com/office/officeart/2005/8/layout/list1"/>
    <dgm:cxn modelId="{6EA42B02-61BB-490C-8E01-63069C47F225}" srcId="{7B15D0C0-A60D-45E2-BD17-18F54B4EE632}" destId="{7CEC1B49-9730-48F8-920C-989B0C42AD90}" srcOrd="3" destOrd="0" parTransId="{C037C6F6-78F2-4B1A-A94F-F31516FB8F1D}" sibTransId="{79F284F0-35EE-46F5-A95E-C1176CA2A662}"/>
    <dgm:cxn modelId="{10268151-1763-48BA-8EF0-A565B8A2A3BD}" srcId="{7B15D0C0-A60D-45E2-BD17-18F54B4EE632}" destId="{5EDAB370-242C-4285-B810-7DBAE51C1C98}" srcOrd="0" destOrd="0" parTransId="{10C0D004-FABA-4969-85C5-DA8B5BC56812}" sibTransId="{33CB973C-8393-45FA-83A8-C12E168C89DF}"/>
    <dgm:cxn modelId="{408BA0CE-D38C-4C57-BA26-33DEB6341974}" srcId="{0F5891D8-2808-49F3-B500-492895ADEE4E}" destId="{4EEC7CA6-6687-44A3-9426-E42C9E6DE226}" srcOrd="0" destOrd="0" parTransId="{841A7039-5B15-4961-A00D-B18812972382}" sibTransId="{E258A7FD-F84E-4D2E-8698-6C51F1E9A343}"/>
    <dgm:cxn modelId="{54C8CB8B-33FD-49F7-9D97-A3107DF4634E}" type="presOf" srcId="{E80517E9-B398-49F8-BBBE-8D0AFFE1EEDB}" destId="{7508FE3B-DE8E-498B-A90D-669F79488AA0}" srcOrd="1" destOrd="0" presId="urn:microsoft.com/office/officeart/2005/8/layout/list1"/>
    <dgm:cxn modelId="{BB0F7152-C1A8-492B-B8DA-5DCAC0516148}" type="presOf" srcId="{4EEC7CA6-6687-44A3-9426-E42C9E6DE226}" destId="{76242032-8DE9-4EF9-89B0-2F10FC245E0F}" srcOrd="0" destOrd="0" presId="urn:microsoft.com/office/officeart/2005/8/layout/list1"/>
    <dgm:cxn modelId="{187031AA-4446-4A4B-B52D-AB47916B5C5E}" type="presParOf" srcId="{8F462353-B121-4FF8-A1AE-4C065E948BC6}" destId="{2ECC1827-7A24-43E6-80CF-85039CFBD838}" srcOrd="0" destOrd="0" presId="urn:microsoft.com/office/officeart/2005/8/layout/list1"/>
    <dgm:cxn modelId="{B01D9465-0DC0-4F0F-B01B-AD21ACD077A7}" type="presParOf" srcId="{2ECC1827-7A24-43E6-80CF-85039CFBD838}" destId="{0A28A3DF-1536-4C5E-8561-6BDEBFD322FC}" srcOrd="0" destOrd="0" presId="urn:microsoft.com/office/officeart/2005/8/layout/list1"/>
    <dgm:cxn modelId="{C92DE71B-078A-4E96-B86C-0BA29E7E949F}" type="presParOf" srcId="{2ECC1827-7A24-43E6-80CF-85039CFBD838}" destId="{8E5E38ED-AE84-49D3-A0A3-10DE65CC2137}" srcOrd="1" destOrd="0" presId="urn:microsoft.com/office/officeart/2005/8/layout/list1"/>
    <dgm:cxn modelId="{3B65486D-87EA-49C4-99D5-91BBC2FB4C5C}" type="presParOf" srcId="{8F462353-B121-4FF8-A1AE-4C065E948BC6}" destId="{DB4588AB-8C60-47B4-B8A6-CAA97DC01C9F}" srcOrd="1" destOrd="0" presId="urn:microsoft.com/office/officeart/2005/8/layout/list1"/>
    <dgm:cxn modelId="{64B652F6-06D2-4F9B-A78E-75EC5F109F2B}" type="presParOf" srcId="{8F462353-B121-4FF8-A1AE-4C065E948BC6}" destId="{52A68E73-7A56-4A20-B350-B36DAB2AE07F}" srcOrd="2" destOrd="0" presId="urn:microsoft.com/office/officeart/2005/8/layout/list1"/>
    <dgm:cxn modelId="{BDAFF30A-1D41-4CC0-8693-F46BFAB68194}" type="presParOf" srcId="{8F462353-B121-4FF8-A1AE-4C065E948BC6}" destId="{55F72C96-ED28-44FB-8A66-A09C8C4EE95F}" srcOrd="3" destOrd="0" presId="urn:microsoft.com/office/officeart/2005/8/layout/list1"/>
    <dgm:cxn modelId="{36CEC0B2-2112-4AE3-B16E-0AEA8D059F3F}" type="presParOf" srcId="{8F462353-B121-4FF8-A1AE-4C065E948BC6}" destId="{83A6EBFB-E84A-48A9-9CF0-DD323F376784}" srcOrd="4" destOrd="0" presId="urn:microsoft.com/office/officeart/2005/8/layout/list1"/>
    <dgm:cxn modelId="{E9243294-7CFA-4FA6-A2C6-AC35FA5AFE34}" type="presParOf" srcId="{83A6EBFB-E84A-48A9-9CF0-DD323F376784}" destId="{61E56056-0AA4-4523-A334-725108C5F33D}" srcOrd="0" destOrd="0" presId="urn:microsoft.com/office/officeart/2005/8/layout/list1"/>
    <dgm:cxn modelId="{714BF6E6-DF68-4B39-B21E-DE15F967B18D}" type="presParOf" srcId="{83A6EBFB-E84A-48A9-9CF0-DD323F376784}" destId="{7508FE3B-DE8E-498B-A90D-669F79488AA0}" srcOrd="1" destOrd="0" presId="urn:microsoft.com/office/officeart/2005/8/layout/list1"/>
    <dgm:cxn modelId="{B86B0622-8DEF-4BF7-9186-35D99F5D6F25}" type="presParOf" srcId="{8F462353-B121-4FF8-A1AE-4C065E948BC6}" destId="{E75F3E5D-EAF5-4C18-AA87-0480090C7724}" srcOrd="5" destOrd="0" presId="urn:microsoft.com/office/officeart/2005/8/layout/list1"/>
    <dgm:cxn modelId="{7293E3C9-52A9-417A-93CF-2FA0C1D38870}" type="presParOf" srcId="{8F462353-B121-4FF8-A1AE-4C065E948BC6}" destId="{7466FDAE-FDC0-40B1-978D-78FCA290EC42}" srcOrd="6" destOrd="0" presId="urn:microsoft.com/office/officeart/2005/8/layout/list1"/>
    <dgm:cxn modelId="{9CE1097F-A530-4D8D-BEAD-1550E5FDB25F}" type="presParOf" srcId="{8F462353-B121-4FF8-A1AE-4C065E948BC6}" destId="{486D1DB1-D333-49CB-9099-CE289D0A12BB}" srcOrd="7" destOrd="0" presId="urn:microsoft.com/office/officeart/2005/8/layout/list1"/>
    <dgm:cxn modelId="{5B2B5ABD-D112-4BC1-9A8D-07E308D2A4F0}" type="presParOf" srcId="{8F462353-B121-4FF8-A1AE-4C065E948BC6}" destId="{6DB6EA88-4231-4812-9704-8F5EB9B3086B}" srcOrd="8" destOrd="0" presId="urn:microsoft.com/office/officeart/2005/8/layout/list1"/>
    <dgm:cxn modelId="{D654BFE8-36F5-4850-8277-C3FDCF0B8732}" type="presParOf" srcId="{6DB6EA88-4231-4812-9704-8F5EB9B3086B}" destId="{967E9B3B-F737-4EA0-B133-5F336E2EAA2B}" srcOrd="0" destOrd="0" presId="urn:microsoft.com/office/officeart/2005/8/layout/list1"/>
    <dgm:cxn modelId="{68B23333-11D1-4810-A244-40A6AEE8ADB9}" type="presParOf" srcId="{6DB6EA88-4231-4812-9704-8F5EB9B3086B}" destId="{DFCF6639-8BA8-4E2B-9FAC-FA8990AAA87A}" srcOrd="1" destOrd="0" presId="urn:microsoft.com/office/officeart/2005/8/layout/list1"/>
    <dgm:cxn modelId="{29582803-FECF-4EC5-BEA0-5AEAB9FDC12A}" type="presParOf" srcId="{8F462353-B121-4FF8-A1AE-4C065E948BC6}" destId="{5F5FE103-A910-4873-87A2-EB9DE66C169B}" srcOrd="9" destOrd="0" presId="urn:microsoft.com/office/officeart/2005/8/layout/list1"/>
    <dgm:cxn modelId="{ED4CE49E-5B69-4301-A12A-29F63F1210B4}" type="presParOf" srcId="{8F462353-B121-4FF8-A1AE-4C065E948BC6}" destId="{76242032-8DE9-4EF9-89B0-2F10FC245E0F}" srcOrd="10" destOrd="0" presId="urn:microsoft.com/office/officeart/2005/8/layout/list1"/>
    <dgm:cxn modelId="{947C6EB4-1B23-447E-A8BC-4411E7C0178C}" type="presParOf" srcId="{8F462353-B121-4FF8-A1AE-4C065E948BC6}" destId="{B695EF17-A193-49EA-8343-665F5F3851C4}" srcOrd="11" destOrd="0" presId="urn:microsoft.com/office/officeart/2005/8/layout/list1"/>
    <dgm:cxn modelId="{9D6C210A-D8A8-4DE4-82A1-2BDAFDBDC7FC}" type="presParOf" srcId="{8F462353-B121-4FF8-A1AE-4C065E948BC6}" destId="{C52FAE26-BA7B-45F2-AC2A-314137AB9C20}" srcOrd="12" destOrd="0" presId="urn:microsoft.com/office/officeart/2005/8/layout/list1"/>
    <dgm:cxn modelId="{133AC9A3-51BB-4FDA-ABD3-A3A70425B23B}" type="presParOf" srcId="{C52FAE26-BA7B-45F2-AC2A-314137AB9C20}" destId="{663D1BF4-1DA4-419F-8B41-0BE31896147E}" srcOrd="0" destOrd="0" presId="urn:microsoft.com/office/officeart/2005/8/layout/list1"/>
    <dgm:cxn modelId="{3D911974-FD6F-4597-A72B-C5959779E595}" type="presParOf" srcId="{C52FAE26-BA7B-45F2-AC2A-314137AB9C20}" destId="{C7A9DAD9-BDA9-45B6-A588-4BD89ED451FA}" srcOrd="1" destOrd="0" presId="urn:microsoft.com/office/officeart/2005/8/layout/list1"/>
    <dgm:cxn modelId="{6A6B8B8D-F433-4423-A44A-0563AA2026F4}" type="presParOf" srcId="{8F462353-B121-4FF8-A1AE-4C065E948BC6}" destId="{899103E7-9F62-4A77-9C86-2480853746DB}" srcOrd="13" destOrd="0" presId="urn:microsoft.com/office/officeart/2005/8/layout/list1"/>
    <dgm:cxn modelId="{D081EB37-1E08-4B5E-A898-90F2502D41A2}" type="presParOf" srcId="{8F462353-B121-4FF8-A1AE-4C065E948BC6}" destId="{5283AA89-23DD-41F6-B19D-D4856158D8B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DEC38-A546-A341-A809-A88584A20612}" type="doc">
      <dgm:prSet loTypeId="urn:microsoft.com/office/officeart/2005/8/layout/hProcess9" loCatId="" qsTypeId="urn:microsoft.com/office/officeart/2005/8/quickstyle/simple2" qsCatId="simple" csTypeId="urn:microsoft.com/office/officeart/2005/8/colors/colorful1#1" csCatId="colorful" phldr="1"/>
      <dgm:spPr/>
      <dgm:t>
        <a:bodyPr/>
        <a:lstStyle/>
        <a:p>
          <a:endParaRPr lang="zh-TW" altLang="en-US"/>
        </a:p>
      </dgm:t>
    </dgm:pt>
    <dgm:pt modelId="{8EDC975D-E894-9840-966A-8D101029397D}">
      <dgm:prSet/>
      <dgm:spPr/>
      <dgm:t>
        <a:bodyPr/>
        <a:lstStyle/>
        <a:p>
          <a:pPr rtl="0">
            <a:spcAft>
              <a:spcPts val="0"/>
            </a:spcAft>
          </a:pPr>
          <a:r>
            <a:rPr lang="zh-TW" altLang="en-US" b="1" dirty="0" smtClean="0">
              <a:latin typeface="微軟正黑體" panose="020B0604030504040204" pitchFamily="34" charset="-120"/>
              <a:ea typeface="微軟正黑體" panose="020B0604030504040204" pitchFamily="34" charset="-120"/>
            </a:rPr>
            <a:t>產業人力需求</a:t>
          </a:r>
          <a:endParaRPr lang="en-US" altLang="zh-TW" b="1" dirty="0" smtClean="0">
            <a:latin typeface="微軟正黑體" panose="020B0604030504040204" pitchFamily="34" charset="-120"/>
            <a:ea typeface="微軟正黑體" panose="020B0604030504040204" pitchFamily="34" charset="-120"/>
          </a:endParaRPr>
        </a:p>
        <a:p>
          <a:pPr rtl="0">
            <a:spcAft>
              <a:spcPts val="0"/>
            </a:spcAft>
          </a:pP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職場進路</a:t>
          </a:r>
          <a:endParaRPr lang="zh-TW" altLang="en-US" b="1" dirty="0">
            <a:latin typeface="微軟正黑體" panose="020B0604030504040204" pitchFamily="34" charset="-120"/>
            <a:ea typeface="微軟正黑體" panose="020B0604030504040204" pitchFamily="34" charset="-120"/>
          </a:endParaRPr>
        </a:p>
      </dgm:t>
    </dgm:pt>
    <dgm:pt modelId="{9BAF2D47-7779-EB42-AA29-048030C4B5FC}" type="parTrans" cxnId="{565CB21B-F482-4746-8B14-26647B2132C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48F6BE0-AF7C-634E-A7B5-1EC8249AAF13}" type="sibTrans" cxnId="{565CB21B-F482-4746-8B14-26647B2132C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63E0BA5-96E7-5A4E-B7C6-8D9301932340}">
      <dgm:prSet/>
      <dgm:spPr/>
      <dgm:t>
        <a:bodyPr/>
        <a:lstStyle/>
        <a:p>
          <a:pPr rtl="0">
            <a:spcAft>
              <a:spcPts val="0"/>
            </a:spcAft>
          </a:pPr>
          <a:r>
            <a:rPr lang="zh-TW" altLang="en-US" b="1" dirty="0" smtClean="0">
              <a:latin typeface="微軟正黑體" panose="020B0604030504040204" pitchFamily="34" charset="-120"/>
              <a:ea typeface="微軟正黑體" panose="020B0604030504040204" pitchFamily="34" charset="-120"/>
            </a:rPr>
            <a:t>科教育目標</a:t>
          </a:r>
          <a:endParaRPr lang="zh-TW" altLang="en-US" b="1" dirty="0">
            <a:latin typeface="微軟正黑體" panose="020B0604030504040204" pitchFamily="34" charset="-120"/>
            <a:ea typeface="微軟正黑體" panose="020B0604030504040204" pitchFamily="34" charset="-120"/>
          </a:endParaRPr>
        </a:p>
      </dgm:t>
    </dgm:pt>
    <dgm:pt modelId="{5854FC78-DCCB-394B-B5BD-05DB6B8CAC04}" type="parTrans" cxnId="{B5EDBFC4-9A08-EA41-929F-C75AC105C07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5480F29-347E-4747-8F29-5DDABAD49226}" type="sibTrans" cxnId="{B5EDBFC4-9A08-EA41-929F-C75AC105C07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4030697-D32F-C548-B617-67B11BBA0656}">
      <dgm:prSet/>
      <dgm:spPr/>
      <dgm:t>
        <a:bodyPr/>
        <a:lstStyle/>
        <a:p>
          <a:pPr rtl="0">
            <a:spcAft>
              <a:spcPts val="0"/>
            </a:spcAft>
          </a:pPr>
          <a:r>
            <a:rPr lang="zh-TW" altLang="en-US" b="1" dirty="0" smtClean="0">
              <a:latin typeface="微軟正黑體" panose="020B0604030504040204" pitchFamily="34" charset="-120"/>
              <a:ea typeface="微軟正黑體" panose="020B0604030504040204" pitchFamily="34" charset="-120"/>
            </a:rPr>
            <a:t>科專業能力</a:t>
          </a:r>
          <a:endParaRPr lang="zh-TW" altLang="en-US" b="1" dirty="0">
            <a:latin typeface="微軟正黑體" panose="020B0604030504040204" pitchFamily="34" charset="-120"/>
            <a:ea typeface="微軟正黑體" panose="020B0604030504040204" pitchFamily="34" charset="-120"/>
          </a:endParaRPr>
        </a:p>
      </dgm:t>
    </dgm:pt>
    <dgm:pt modelId="{2ACA99A4-C7CD-C34E-96E7-3CE949FF7A1C}" type="parTrans" cxnId="{A240BC10-D75D-C549-AA70-805651DB8FE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17C4576-4CC7-4446-ABB2-2AC045974F41}" type="sibTrans" cxnId="{A240BC10-D75D-C549-AA70-805651DB8FE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312DD17-60B8-1D49-8D20-A6F737E59160}">
      <dgm:prSet/>
      <dgm:spPr/>
      <dgm:t>
        <a:bodyPr/>
        <a:lstStyle/>
        <a:p>
          <a:pPr rtl="0">
            <a:spcAft>
              <a:spcPts val="0"/>
            </a:spcAft>
          </a:pPr>
          <a:r>
            <a:rPr lang="zh-TW" altLang="en-US" b="1" dirty="0" smtClean="0">
              <a:latin typeface="微軟正黑體" panose="020B0604030504040204" pitchFamily="34" charset="-120"/>
              <a:ea typeface="微軟正黑體" panose="020B0604030504040204" pitchFamily="34" charset="-120"/>
            </a:rPr>
            <a:t>校訂課程</a:t>
          </a:r>
          <a:endParaRPr lang="zh-TW" altLang="en-US" b="1" dirty="0">
            <a:latin typeface="微軟正黑體" panose="020B0604030504040204" pitchFamily="34" charset="-120"/>
            <a:ea typeface="微軟正黑體" panose="020B0604030504040204" pitchFamily="34" charset="-120"/>
          </a:endParaRPr>
        </a:p>
      </dgm:t>
    </dgm:pt>
    <dgm:pt modelId="{3E38FA7A-B6EE-AD4E-BB6A-7B3DFBE6574B}" type="parTrans" cxnId="{50E2A446-2673-A848-9C3F-7A8C15C8348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53D4250-8E0A-E24A-BC9F-FB4C908696D8}" type="sibTrans" cxnId="{50E2A446-2673-A848-9C3F-7A8C15C8348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07F644D-D307-DA49-BF32-026C1E2FE874}" type="pres">
      <dgm:prSet presAssocID="{90ADEC38-A546-A341-A809-A88584A20612}" presName="CompostProcess" presStyleCnt="0">
        <dgm:presLayoutVars>
          <dgm:dir/>
          <dgm:resizeHandles val="exact"/>
        </dgm:presLayoutVars>
      </dgm:prSet>
      <dgm:spPr/>
      <dgm:t>
        <a:bodyPr/>
        <a:lstStyle/>
        <a:p>
          <a:endParaRPr lang="zh-TW" altLang="en-US"/>
        </a:p>
      </dgm:t>
    </dgm:pt>
    <dgm:pt modelId="{A582E331-8352-844B-9FEA-20D94895A0A0}" type="pres">
      <dgm:prSet presAssocID="{90ADEC38-A546-A341-A809-A88584A20612}" presName="arrow" presStyleLbl="bgShp" presStyleIdx="0" presStyleCnt="1"/>
      <dgm:spPr/>
      <dgm:t>
        <a:bodyPr/>
        <a:lstStyle/>
        <a:p>
          <a:endParaRPr lang="zh-TW" altLang="en-US"/>
        </a:p>
      </dgm:t>
    </dgm:pt>
    <dgm:pt modelId="{A30DA4CB-3393-AA4B-B4E7-C208A7959CBD}" type="pres">
      <dgm:prSet presAssocID="{90ADEC38-A546-A341-A809-A88584A20612}" presName="linearProcess" presStyleCnt="0"/>
      <dgm:spPr/>
      <dgm:t>
        <a:bodyPr/>
        <a:lstStyle/>
        <a:p>
          <a:endParaRPr lang="zh-TW" altLang="en-US"/>
        </a:p>
      </dgm:t>
    </dgm:pt>
    <dgm:pt modelId="{FE40041C-8506-2B4F-B474-839BB83FDB6A}" type="pres">
      <dgm:prSet presAssocID="{8EDC975D-E894-9840-966A-8D101029397D}" presName="textNode" presStyleLbl="node1" presStyleIdx="0" presStyleCnt="4">
        <dgm:presLayoutVars>
          <dgm:bulletEnabled val="1"/>
        </dgm:presLayoutVars>
      </dgm:prSet>
      <dgm:spPr/>
      <dgm:t>
        <a:bodyPr/>
        <a:lstStyle/>
        <a:p>
          <a:endParaRPr lang="zh-TW" altLang="en-US"/>
        </a:p>
      </dgm:t>
    </dgm:pt>
    <dgm:pt modelId="{5A6EE8C3-ABED-EF48-B81B-BD4815677E3E}" type="pres">
      <dgm:prSet presAssocID="{F48F6BE0-AF7C-634E-A7B5-1EC8249AAF13}" presName="sibTrans" presStyleCnt="0"/>
      <dgm:spPr/>
      <dgm:t>
        <a:bodyPr/>
        <a:lstStyle/>
        <a:p>
          <a:endParaRPr lang="zh-TW" altLang="en-US"/>
        </a:p>
      </dgm:t>
    </dgm:pt>
    <dgm:pt modelId="{E63BF51E-6DA6-1C4B-B6A2-0936B9AB3B4A}" type="pres">
      <dgm:prSet presAssocID="{163E0BA5-96E7-5A4E-B7C6-8D9301932340}" presName="textNode" presStyleLbl="node1" presStyleIdx="1" presStyleCnt="4">
        <dgm:presLayoutVars>
          <dgm:bulletEnabled val="1"/>
        </dgm:presLayoutVars>
      </dgm:prSet>
      <dgm:spPr/>
      <dgm:t>
        <a:bodyPr/>
        <a:lstStyle/>
        <a:p>
          <a:endParaRPr lang="zh-TW" altLang="en-US"/>
        </a:p>
      </dgm:t>
    </dgm:pt>
    <dgm:pt modelId="{03F29F07-A630-F348-947D-590755B55E3C}" type="pres">
      <dgm:prSet presAssocID="{15480F29-347E-4747-8F29-5DDABAD49226}" presName="sibTrans" presStyleCnt="0"/>
      <dgm:spPr/>
      <dgm:t>
        <a:bodyPr/>
        <a:lstStyle/>
        <a:p>
          <a:endParaRPr lang="zh-TW" altLang="en-US"/>
        </a:p>
      </dgm:t>
    </dgm:pt>
    <dgm:pt modelId="{62B4CDF5-EEB5-464F-BE2E-5355F321050C}" type="pres">
      <dgm:prSet presAssocID="{F4030697-D32F-C548-B617-67B11BBA0656}" presName="textNode" presStyleLbl="node1" presStyleIdx="2" presStyleCnt="4">
        <dgm:presLayoutVars>
          <dgm:bulletEnabled val="1"/>
        </dgm:presLayoutVars>
      </dgm:prSet>
      <dgm:spPr/>
      <dgm:t>
        <a:bodyPr/>
        <a:lstStyle/>
        <a:p>
          <a:endParaRPr lang="zh-TW" altLang="en-US"/>
        </a:p>
      </dgm:t>
    </dgm:pt>
    <dgm:pt modelId="{18FC1BA2-1E64-344A-A7AD-D1CBA6C2C796}" type="pres">
      <dgm:prSet presAssocID="{017C4576-4CC7-4446-ABB2-2AC045974F41}" presName="sibTrans" presStyleCnt="0"/>
      <dgm:spPr/>
      <dgm:t>
        <a:bodyPr/>
        <a:lstStyle/>
        <a:p>
          <a:endParaRPr lang="zh-TW" altLang="en-US"/>
        </a:p>
      </dgm:t>
    </dgm:pt>
    <dgm:pt modelId="{BFF86FAE-7F5E-4743-842C-A8002A426898}" type="pres">
      <dgm:prSet presAssocID="{5312DD17-60B8-1D49-8D20-A6F737E59160}" presName="textNode" presStyleLbl="node1" presStyleIdx="3" presStyleCnt="4">
        <dgm:presLayoutVars>
          <dgm:bulletEnabled val="1"/>
        </dgm:presLayoutVars>
      </dgm:prSet>
      <dgm:spPr/>
      <dgm:t>
        <a:bodyPr/>
        <a:lstStyle/>
        <a:p>
          <a:endParaRPr lang="zh-TW" altLang="en-US"/>
        </a:p>
      </dgm:t>
    </dgm:pt>
  </dgm:ptLst>
  <dgm:cxnLst>
    <dgm:cxn modelId="{A240BC10-D75D-C549-AA70-805651DB8FE5}" srcId="{90ADEC38-A546-A341-A809-A88584A20612}" destId="{F4030697-D32F-C548-B617-67B11BBA0656}" srcOrd="2" destOrd="0" parTransId="{2ACA99A4-C7CD-C34E-96E7-3CE949FF7A1C}" sibTransId="{017C4576-4CC7-4446-ABB2-2AC045974F41}"/>
    <dgm:cxn modelId="{50E2A446-2673-A848-9C3F-7A8C15C8348F}" srcId="{90ADEC38-A546-A341-A809-A88584A20612}" destId="{5312DD17-60B8-1D49-8D20-A6F737E59160}" srcOrd="3" destOrd="0" parTransId="{3E38FA7A-B6EE-AD4E-BB6A-7B3DFBE6574B}" sibTransId="{253D4250-8E0A-E24A-BC9F-FB4C908696D8}"/>
    <dgm:cxn modelId="{B28069D0-C1CE-43C3-BAB4-CB92CB26B7C4}" type="presOf" srcId="{163E0BA5-96E7-5A4E-B7C6-8D9301932340}" destId="{E63BF51E-6DA6-1C4B-B6A2-0936B9AB3B4A}" srcOrd="0" destOrd="0" presId="urn:microsoft.com/office/officeart/2005/8/layout/hProcess9"/>
    <dgm:cxn modelId="{642124B1-058E-4B6A-B9AF-8C67EE04F201}" type="presOf" srcId="{F4030697-D32F-C548-B617-67B11BBA0656}" destId="{62B4CDF5-EEB5-464F-BE2E-5355F321050C}" srcOrd="0" destOrd="0" presId="urn:microsoft.com/office/officeart/2005/8/layout/hProcess9"/>
    <dgm:cxn modelId="{6CB4581A-B77D-47AB-B720-385B5C0224F5}" type="presOf" srcId="{5312DD17-60B8-1D49-8D20-A6F737E59160}" destId="{BFF86FAE-7F5E-4743-842C-A8002A426898}" srcOrd="0" destOrd="0" presId="urn:microsoft.com/office/officeart/2005/8/layout/hProcess9"/>
    <dgm:cxn modelId="{DBFE96B8-1176-4C86-8FE1-DE09410DBE7A}" type="presOf" srcId="{8EDC975D-E894-9840-966A-8D101029397D}" destId="{FE40041C-8506-2B4F-B474-839BB83FDB6A}" srcOrd="0" destOrd="0" presId="urn:microsoft.com/office/officeart/2005/8/layout/hProcess9"/>
    <dgm:cxn modelId="{15135872-69ED-469C-862F-1F6C4D0EA4BB}" type="presOf" srcId="{90ADEC38-A546-A341-A809-A88584A20612}" destId="{807F644D-D307-DA49-BF32-026C1E2FE874}" srcOrd="0" destOrd="0" presId="urn:microsoft.com/office/officeart/2005/8/layout/hProcess9"/>
    <dgm:cxn modelId="{565CB21B-F482-4746-8B14-26647B2132CE}" srcId="{90ADEC38-A546-A341-A809-A88584A20612}" destId="{8EDC975D-E894-9840-966A-8D101029397D}" srcOrd="0" destOrd="0" parTransId="{9BAF2D47-7779-EB42-AA29-048030C4B5FC}" sibTransId="{F48F6BE0-AF7C-634E-A7B5-1EC8249AAF13}"/>
    <dgm:cxn modelId="{B5EDBFC4-9A08-EA41-929F-C75AC105C077}" srcId="{90ADEC38-A546-A341-A809-A88584A20612}" destId="{163E0BA5-96E7-5A4E-B7C6-8D9301932340}" srcOrd="1" destOrd="0" parTransId="{5854FC78-DCCB-394B-B5BD-05DB6B8CAC04}" sibTransId="{15480F29-347E-4747-8F29-5DDABAD49226}"/>
    <dgm:cxn modelId="{7F6B0F77-32A5-4AB6-9858-3809A9106345}" type="presParOf" srcId="{807F644D-D307-DA49-BF32-026C1E2FE874}" destId="{A582E331-8352-844B-9FEA-20D94895A0A0}" srcOrd="0" destOrd="0" presId="urn:microsoft.com/office/officeart/2005/8/layout/hProcess9"/>
    <dgm:cxn modelId="{3091DC3A-F026-46F8-B1DA-FE22F70C872F}" type="presParOf" srcId="{807F644D-D307-DA49-BF32-026C1E2FE874}" destId="{A30DA4CB-3393-AA4B-B4E7-C208A7959CBD}" srcOrd="1" destOrd="0" presId="urn:microsoft.com/office/officeart/2005/8/layout/hProcess9"/>
    <dgm:cxn modelId="{9742D4EE-7B71-4ADE-9AE6-3ECCA8CFC905}" type="presParOf" srcId="{A30DA4CB-3393-AA4B-B4E7-C208A7959CBD}" destId="{FE40041C-8506-2B4F-B474-839BB83FDB6A}" srcOrd="0" destOrd="0" presId="urn:microsoft.com/office/officeart/2005/8/layout/hProcess9"/>
    <dgm:cxn modelId="{78B8AB35-B31A-4411-AB3E-B6CD0E0CAAC5}" type="presParOf" srcId="{A30DA4CB-3393-AA4B-B4E7-C208A7959CBD}" destId="{5A6EE8C3-ABED-EF48-B81B-BD4815677E3E}" srcOrd="1" destOrd="0" presId="urn:microsoft.com/office/officeart/2005/8/layout/hProcess9"/>
    <dgm:cxn modelId="{02BE955A-B4F3-42FD-8593-890B1C89C2A5}" type="presParOf" srcId="{A30DA4CB-3393-AA4B-B4E7-C208A7959CBD}" destId="{E63BF51E-6DA6-1C4B-B6A2-0936B9AB3B4A}" srcOrd="2" destOrd="0" presId="urn:microsoft.com/office/officeart/2005/8/layout/hProcess9"/>
    <dgm:cxn modelId="{70FE9720-0901-449E-BFC3-4E360F07374B}" type="presParOf" srcId="{A30DA4CB-3393-AA4B-B4E7-C208A7959CBD}" destId="{03F29F07-A630-F348-947D-590755B55E3C}" srcOrd="3" destOrd="0" presId="urn:microsoft.com/office/officeart/2005/8/layout/hProcess9"/>
    <dgm:cxn modelId="{378E5375-1162-480A-ABC6-82A25DC37657}" type="presParOf" srcId="{A30DA4CB-3393-AA4B-B4E7-C208A7959CBD}" destId="{62B4CDF5-EEB5-464F-BE2E-5355F321050C}" srcOrd="4" destOrd="0" presId="urn:microsoft.com/office/officeart/2005/8/layout/hProcess9"/>
    <dgm:cxn modelId="{6DA516FC-C5F1-435F-A4F2-17F4D797D78F}" type="presParOf" srcId="{A30DA4CB-3393-AA4B-B4E7-C208A7959CBD}" destId="{18FC1BA2-1E64-344A-A7AD-D1CBA6C2C796}" srcOrd="5" destOrd="0" presId="urn:microsoft.com/office/officeart/2005/8/layout/hProcess9"/>
    <dgm:cxn modelId="{B1CB3447-09B0-40C4-93D1-CB4BAA11EBDF}" type="presParOf" srcId="{A30DA4CB-3393-AA4B-B4E7-C208A7959CBD}" destId="{BFF86FAE-7F5E-4743-842C-A8002A42689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B15D0C0-A60D-45E2-BD17-18F54B4EE63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5EDAB370-242C-4285-B810-7DBAE51C1C98}">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同科單班</a:t>
          </a:r>
          <a:endParaRPr lang="zh-TW" altLang="en-US" sz="2000" dirty="0"/>
        </a:p>
      </dgm:t>
    </dgm:pt>
    <dgm:pt modelId="{10C0D004-FABA-4969-85C5-DA8B5BC56812}" type="parTrans" cxnId="{10268151-1763-48BA-8EF0-A565B8A2A3BD}">
      <dgm:prSet/>
      <dgm:spPr/>
      <dgm:t>
        <a:bodyPr/>
        <a:lstStyle/>
        <a:p>
          <a:endParaRPr lang="zh-TW" altLang="en-US" sz="2000"/>
        </a:p>
      </dgm:t>
    </dgm:pt>
    <dgm:pt modelId="{33CB973C-8393-45FA-83A8-C12E168C89DF}" type="sibTrans" cxnId="{10268151-1763-48BA-8EF0-A565B8A2A3BD}">
      <dgm:prSet/>
      <dgm:spPr/>
      <dgm:t>
        <a:bodyPr/>
        <a:lstStyle/>
        <a:p>
          <a:endParaRPr lang="zh-TW" altLang="en-US" sz="2000"/>
        </a:p>
      </dgm:t>
    </dgm:pt>
    <dgm:pt modelId="{E80517E9-B398-49F8-BBBE-8D0AFFE1EEDB}">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同科跨班</a:t>
          </a:r>
          <a:endParaRPr lang="zh-TW" altLang="en-US" sz="2000" dirty="0"/>
        </a:p>
      </dgm:t>
    </dgm:pt>
    <dgm:pt modelId="{F49E49F5-50FF-4677-B5FF-92E8A68C8E4B}" type="parTrans" cxnId="{175A22F5-0455-4BDB-8933-FF173E4A7D77}">
      <dgm:prSet/>
      <dgm:spPr/>
      <dgm:t>
        <a:bodyPr/>
        <a:lstStyle/>
        <a:p>
          <a:endParaRPr lang="zh-TW" altLang="en-US" sz="2000"/>
        </a:p>
      </dgm:t>
    </dgm:pt>
    <dgm:pt modelId="{ED2A6C94-394F-4495-8C08-39BC526A1302}" type="sibTrans" cxnId="{175A22F5-0455-4BDB-8933-FF173E4A7D77}">
      <dgm:prSet/>
      <dgm:spPr/>
      <dgm:t>
        <a:bodyPr/>
        <a:lstStyle/>
        <a:p>
          <a:endParaRPr lang="zh-TW" altLang="en-US" sz="2000"/>
        </a:p>
      </dgm:t>
    </dgm:pt>
    <dgm:pt modelId="{0F5891D8-2808-49F3-B500-492895ADEE4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同群跨科</a:t>
          </a:r>
          <a:endParaRPr lang="zh-TW" altLang="en-US" sz="2000" dirty="0"/>
        </a:p>
      </dgm:t>
    </dgm:pt>
    <dgm:pt modelId="{60EF4C55-6602-4926-BAFB-7203681B14CB}" type="parTrans" cxnId="{785675B4-2916-402F-A83B-582B8BE2D3D3}">
      <dgm:prSet/>
      <dgm:spPr/>
      <dgm:t>
        <a:bodyPr/>
        <a:lstStyle/>
        <a:p>
          <a:endParaRPr lang="zh-TW" altLang="en-US" sz="2000"/>
        </a:p>
      </dgm:t>
    </dgm:pt>
    <dgm:pt modelId="{972D6644-0C9D-4EDB-B190-5C5298269B06}" type="sibTrans" cxnId="{785675B4-2916-402F-A83B-582B8BE2D3D3}">
      <dgm:prSet/>
      <dgm:spPr/>
      <dgm:t>
        <a:bodyPr/>
        <a:lstStyle/>
        <a:p>
          <a:endParaRPr lang="zh-TW" altLang="en-US" sz="2000"/>
        </a:p>
      </dgm:t>
    </dgm:pt>
    <dgm:pt modelId="{7CEC1B49-9730-48F8-920C-989B0C42AD90}">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同校跨群</a:t>
          </a:r>
          <a:endParaRPr lang="zh-TW" altLang="en-US" sz="2000" dirty="0"/>
        </a:p>
      </dgm:t>
    </dgm:pt>
    <dgm:pt modelId="{C037C6F6-78F2-4B1A-A94F-F31516FB8F1D}" type="parTrans" cxnId="{6EA42B02-61BB-490C-8E01-63069C47F225}">
      <dgm:prSet/>
      <dgm:spPr/>
      <dgm:t>
        <a:bodyPr/>
        <a:lstStyle/>
        <a:p>
          <a:endParaRPr lang="zh-TW" altLang="en-US" sz="2000"/>
        </a:p>
      </dgm:t>
    </dgm:pt>
    <dgm:pt modelId="{79F284F0-35EE-46F5-A95E-C1176CA2A662}" type="sibTrans" cxnId="{6EA42B02-61BB-490C-8E01-63069C47F225}">
      <dgm:prSet/>
      <dgm:spPr/>
      <dgm:t>
        <a:bodyPr/>
        <a:lstStyle/>
        <a:p>
          <a:endParaRPr lang="zh-TW" altLang="en-US" sz="2000"/>
        </a:p>
      </dgm:t>
    </dgm:pt>
    <dgm:pt modelId="{E3EF2925-D8BF-44A8-A883-E47402F752F4}">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跨校選修</a:t>
          </a:r>
          <a:endParaRPr lang="zh-TW" altLang="en-US" sz="2000" dirty="0"/>
        </a:p>
      </dgm:t>
    </dgm:pt>
    <dgm:pt modelId="{3C5E966F-CE2B-4A6B-B651-63AB7BEF195A}" type="parTrans" cxnId="{A89C1965-6224-42AE-9F13-54727614DC7F}">
      <dgm:prSet/>
      <dgm:spPr/>
      <dgm:t>
        <a:bodyPr/>
        <a:lstStyle/>
        <a:p>
          <a:endParaRPr lang="zh-TW" altLang="en-US" sz="2000"/>
        </a:p>
      </dgm:t>
    </dgm:pt>
    <dgm:pt modelId="{73023C2B-16AF-42D4-A35A-3999D0D82D9D}" type="sibTrans" cxnId="{A89C1965-6224-42AE-9F13-54727614DC7F}">
      <dgm:prSet/>
      <dgm:spPr/>
      <dgm:t>
        <a:bodyPr/>
        <a:lstStyle/>
        <a:p>
          <a:endParaRPr lang="zh-TW" altLang="en-US" sz="2000"/>
        </a:p>
      </dgm:t>
    </dgm:pt>
    <dgm:pt modelId="{876957C1-53B4-4D69-96EA-679A8BBA620A}">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適用於單科單班之科別</a:t>
          </a:r>
          <a:endParaRPr lang="zh-TW" altLang="en-US" sz="2000" dirty="0"/>
        </a:p>
      </dgm:t>
    </dgm:pt>
    <dgm:pt modelId="{6E38B4F6-567E-4435-B3F9-4ED16B207F2D}" type="parTrans" cxnId="{E2C83B23-C3F3-4E87-A554-8BFBAD517AD4}">
      <dgm:prSet/>
      <dgm:spPr/>
      <dgm:t>
        <a:bodyPr/>
        <a:lstStyle/>
        <a:p>
          <a:endParaRPr lang="zh-TW" altLang="en-US" sz="2000"/>
        </a:p>
      </dgm:t>
    </dgm:pt>
    <dgm:pt modelId="{7B146417-7AD4-400F-B4C3-0192D05C7FC8}" type="sibTrans" cxnId="{E2C83B23-C3F3-4E87-A554-8BFBAD517AD4}">
      <dgm:prSet/>
      <dgm:spPr/>
      <dgm:t>
        <a:bodyPr/>
        <a:lstStyle/>
        <a:p>
          <a:endParaRPr lang="zh-TW" altLang="en-US" sz="2000"/>
        </a:p>
      </dgm:t>
    </dgm:pt>
    <dgm:pt modelId="{9B2FC940-9715-49EA-A813-CCB152D6153E}">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適用於單科多班之科別 </a:t>
          </a:r>
          <a:endParaRPr lang="zh-TW" altLang="en-US" sz="2000" dirty="0"/>
        </a:p>
      </dgm:t>
    </dgm:pt>
    <dgm:pt modelId="{AEA983EC-0299-427A-A0D4-9453E5B2079D}" type="parTrans" cxnId="{B446308D-503B-45AF-9DDA-F4286DA0F58A}">
      <dgm:prSet/>
      <dgm:spPr/>
      <dgm:t>
        <a:bodyPr/>
        <a:lstStyle/>
        <a:p>
          <a:endParaRPr lang="zh-TW" altLang="en-US" sz="2000"/>
        </a:p>
      </dgm:t>
    </dgm:pt>
    <dgm:pt modelId="{0B29E1E2-4738-41F4-8BB5-9554B965EA46}" type="sibTrans" cxnId="{B446308D-503B-45AF-9DDA-F4286DA0F58A}">
      <dgm:prSet/>
      <dgm:spPr/>
      <dgm:t>
        <a:bodyPr/>
        <a:lstStyle/>
        <a:p>
          <a:endParaRPr lang="zh-TW" altLang="en-US" sz="2000"/>
        </a:p>
      </dgm:t>
    </dgm:pt>
    <dgm:pt modelId="{4EEC7CA6-6687-44A3-9426-E42C9E6DE226}">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適用於同校有同群兩科以上之科別</a:t>
          </a:r>
          <a:endParaRPr lang="zh-TW" altLang="en-US" sz="2000" dirty="0"/>
        </a:p>
      </dgm:t>
    </dgm:pt>
    <dgm:pt modelId="{841A7039-5B15-4961-A00D-B18812972382}" type="parTrans" cxnId="{408BA0CE-D38C-4C57-BA26-33DEB6341974}">
      <dgm:prSet/>
      <dgm:spPr/>
      <dgm:t>
        <a:bodyPr/>
        <a:lstStyle/>
        <a:p>
          <a:endParaRPr lang="zh-TW" altLang="en-US" sz="2000"/>
        </a:p>
      </dgm:t>
    </dgm:pt>
    <dgm:pt modelId="{E258A7FD-F84E-4D2E-8698-6C51F1E9A343}" type="sibTrans" cxnId="{408BA0CE-D38C-4C57-BA26-33DEB6341974}">
      <dgm:prSet/>
      <dgm:spPr/>
      <dgm:t>
        <a:bodyPr/>
        <a:lstStyle/>
        <a:p>
          <a:endParaRPr lang="zh-TW" altLang="en-US" sz="2000"/>
        </a:p>
      </dgm:t>
    </dgm:pt>
    <dgm:pt modelId="{869EDA1D-339D-4E96-957E-420F239AA142}">
      <dgm:prSet custT="1"/>
      <dgm:spPr/>
      <dgm:t>
        <a:bodyPr/>
        <a:lstStyle/>
        <a:p>
          <a:r>
            <a:rPr lang="zh-TW" altLang="en-US" sz="2000" b="1" dirty="0" smtClean="0">
              <a:latin typeface="微軟正黑體" panose="020B0604030504040204" pitchFamily="34" charset="-120"/>
              <a:ea typeface="微軟正黑體" panose="020B0604030504040204" pitchFamily="34" charset="-120"/>
              <a:cs typeface="微軟正黑體"/>
            </a:rPr>
            <a:t>適用於同校多群科班之科別</a:t>
          </a:r>
          <a:endParaRPr lang="zh-TW" altLang="en-US" sz="2000" dirty="0"/>
        </a:p>
      </dgm:t>
    </dgm:pt>
    <dgm:pt modelId="{D4BED3FA-565C-4AD5-B457-FEB09A69035B}" type="parTrans" cxnId="{9B9EA7BC-6BA6-4E29-890E-3853DECC7CD2}">
      <dgm:prSet/>
      <dgm:spPr/>
      <dgm:t>
        <a:bodyPr/>
        <a:lstStyle/>
        <a:p>
          <a:endParaRPr lang="zh-TW" altLang="en-US" sz="2000"/>
        </a:p>
      </dgm:t>
    </dgm:pt>
    <dgm:pt modelId="{F52CB68C-1859-4CB2-B322-D14C276DD597}" type="sibTrans" cxnId="{9B9EA7BC-6BA6-4E29-890E-3853DECC7CD2}">
      <dgm:prSet/>
      <dgm:spPr/>
      <dgm:t>
        <a:bodyPr/>
        <a:lstStyle/>
        <a:p>
          <a:endParaRPr lang="zh-TW" altLang="en-US" sz="2000"/>
        </a:p>
      </dgm:t>
    </dgm:pt>
    <dgm:pt modelId="{8F462353-B121-4FF8-A1AE-4C065E948BC6}" type="pres">
      <dgm:prSet presAssocID="{7B15D0C0-A60D-45E2-BD17-18F54B4EE632}" presName="linear" presStyleCnt="0">
        <dgm:presLayoutVars>
          <dgm:dir/>
          <dgm:animLvl val="lvl"/>
          <dgm:resizeHandles val="exact"/>
        </dgm:presLayoutVars>
      </dgm:prSet>
      <dgm:spPr/>
      <dgm:t>
        <a:bodyPr/>
        <a:lstStyle/>
        <a:p>
          <a:endParaRPr lang="zh-TW" altLang="en-US"/>
        </a:p>
      </dgm:t>
    </dgm:pt>
    <dgm:pt modelId="{2ECC1827-7A24-43E6-80CF-85039CFBD838}" type="pres">
      <dgm:prSet presAssocID="{5EDAB370-242C-4285-B810-7DBAE51C1C98}" presName="parentLin" presStyleCnt="0"/>
      <dgm:spPr/>
    </dgm:pt>
    <dgm:pt modelId="{0A28A3DF-1536-4C5E-8561-6BDEBFD322FC}" type="pres">
      <dgm:prSet presAssocID="{5EDAB370-242C-4285-B810-7DBAE51C1C98}" presName="parentLeftMargin" presStyleLbl="node1" presStyleIdx="0" presStyleCnt="5"/>
      <dgm:spPr/>
      <dgm:t>
        <a:bodyPr/>
        <a:lstStyle/>
        <a:p>
          <a:endParaRPr lang="zh-TW" altLang="en-US"/>
        </a:p>
      </dgm:t>
    </dgm:pt>
    <dgm:pt modelId="{8E5E38ED-AE84-49D3-A0A3-10DE65CC2137}" type="pres">
      <dgm:prSet presAssocID="{5EDAB370-242C-4285-B810-7DBAE51C1C98}" presName="parentText" presStyleLbl="node1" presStyleIdx="0" presStyleCnt="5">
        <dgm:presLayoutVars>
          <dgm:chMax val="0"/>
          <dgm:bulletEnabled val="1"/>
        </dgm:presLayoutVars>
      </dgm:prSet>
      <dgm:spPr/>
      <dgm:t>
        <a:bodyPr/>
        <a:lstStyle/>
        <a:p>
          <a:endParaRPr lang="zh-TW" altLang="en-US"/>
        </a:p>
      </dgm:t>
    </dgm:pt>
    <dgm:pt modelId="{DB4588AB-8C60-47B4-B8A6-CAA97DC01C9F}" type="pres">
      <dgm:prSet presAssocID="{5EDAB370-242C-4285-B810-7DBAE51C1C98}" presName="negativeSpace" presStyleCnt="0"/>
      <dgm:spPr/>
    </dgm:pt>
    <dgm:pt modelId="{52A68E73-7A56-4A20-B350-B36DAB2AE07F}" type="pres">
      <dgm:prSet presAssocID="{5EDAB370-242C-4285-B810-7DBAE51C1C98}" presName="childText" presStyleLbl="conFgAcc1" presStyleIdx="0" presStyleCnt="5">
        <dgm:presLayoutVars>
          <dgm:bulletEnabled val="1"/>
        </dgm:presLayoutVars>
      </dgm:prSet>
      <dgm:spPr/>
      <dgm:t>
        <a:bodyPr/>
        <a:lstStyle/>
        <a:p>
          <a:endParaRPr lang="zh-TW" altLang="en-US"/>
        </a:p>
      </dgm:t>
    </dgm:pt>
    <dgm:pt modelId="{55F72C96-ED28-44FB-8A66-A09C8C4EE95F}" type="pres">
      <dgm:prSet presAssocID="{33CB973C-8393-45FA-83A8-C12E168C89DF}" presName="spaceBetweenRectangles" presStyleCnt="0"/>
      <dgm:spPr/>
    </dgm:pt>
    <dgm:pt modelId="{83A6EBFB-E84A-48A9-9CF0-DD323F376784}" type="pres">
      <dgm:prSet presAssocID="{E80517E9-B398-49F8-BBBE-8D0AFFE1EEDB}" presName="parentLin" presStyleCnt="0"/>
      <dgm:spPr/>
    </dgm:pt>
    <dgm:pt modelId="{61E56056-0AA4-4523-A334-725108C5F33D}" type="pres">
      <dgm:prSet presAssocID="{E80517E9-B398-49F8-BBBE-8D0AFFE1EEDB}" presName="parentLeftMargin" presStyleLbl="node1" presStyleIdx="0" presStyleCnt="5"/>
      <dgm:spPr/>
      <dgm:t>
        <a:bodyPr/>
        <a:lstStyle/>
        <a:p>
          <a:endParaRPr lang="zh-TW" altLang="en-US"/>
        </a:p>
      </dgm:t>
    </dgm:pt>
    <dgm:pt modelId="{7508FE3B-DE8E-498B-A90D-669F79488AA0}" type="pres">
      <dgm:prSet presAssocID="{E80517E9-B398-49F8-BBBE-8D0AFFE1EEDB}" presName="parentText" presStyleLbl="node1" presStyleIdx="1" presStyleCnt="5">
        <dgm:presLayoutVars>
          <dgm:chMax val="0"/>
          <dgm:bulletEnabled val="1"/>
        </dgm:presLayoutVars>
      </dgm:prSet>
      <dgm:spPr/>
      <dgm:t>
        <a:bodyPr/>
        <a:lstStyle/>
        <a:p>
          <a:endParaRPr lang="zh-TW" altLang="en-US"/>
        </a:p>
      </dgm:t>
    </dgm:pt>
    <dgm:pt modelId="{E75F3E5D-EAF5-4C18-AA87-0480090C7724}" type="pres">
      <dgm:prSet presAssocID="{E80517E9-B398-49F8-BBBE-8D0AFFE1EEDB}" presName="negativeSpace" presStyleCnt="0"/>
      <dgm:spPr/>
    </dgm:pt>
    <dgm:pt modelId="{7466FDAE-FDC0-40B1-978D-78FCA290EC42}" type="pres">
      <dgm:prSet presAssocID="{E80517E9-B398-49F8-BBBE-8D0AFFE1EEDB}" presName="childText" presStyleLbl="conFgAcc1" presStyleIdx="1" presStyleCnt="5">
        <dgm:presLayoutVars>
          <dgm:bulletEnabled val="1"/>
        </dgm:presLayoutVars>
      </dgm:prSet>
      <dgm:spPr/>
      <dgm:t>
        <a:bodyPr/>
        <a:lstStyle/>
        <a:p>
          <a:endParaRPr lang="zh-TW" altLang="en-US"/>
        </a:p>
      </dgm:t>
    </dgm:pt>
    <dgm:pt modelId="{486D1DB1-D333-49CB-9099-CE289D0A12BB}" type="pres">
      <dgm:prSet presAssocID="{ED2A6C94-394F-4495-8C08-39BC526A1302}" presName="spaceBetweenRectangles" presStyleCnt="0"/>
      <dgm:spPr/>
    </dgm:pt>
    <dgm:pt modelId="{6DB6EA88-4231-4812-9704-8F5EB9B3086B}" type="pres">
      <dgm:prSet presAssocID="{0F5891D8-2808-49F3-B500-492895ADEE4E}" presName="parentLin" presStyleCnt="0"/>
      <dgm:spPr/>
    </dgm:pt>
    <dgm:pt modelId="{967E9B3B-F737-4EA0-B133-5F336E2EAA2B}" type="pres">
      <dgm:prSet presAssocID="{0F5891D8-2808-49F3-B500-492895ADEE4E}" presName="parentLeftMargin" presStyleLbl="node1" presStyleIdx="1" presStyleCnt="5"/>
      <dgm:spPr/>
      <dgm:t>
        <a:bodyPr/>
        <a:lstStyle/>
        <a:p>
          <a:endParaRPr lang="zh-TW" altLang="en-US"/>
        </a:p>
      </dgm:t>
    </dgm:pt>
    <dgm:pt modelId="{DFCF6639-8BA8-4E2B-9FAC-FA8990AAA87A}" type="pres">
      <dgm:prSet presAssocID="{0F5891D8-2808-49F3-B500-492895ADEE4E}" presName="parentText" presStyleLbl="node1" presStyleIdx="2" presStyleCnt="5">
        <dgm:presLayoutVars>
          <dgm:chMax val="0"/>
          <dgm:bulletEnabled val="1"/>
        </dgm:presLayoutVars>
      </dgm:prSet>
      <dgm:spPr/>
      <dgm:t>
        <a:bodyPr/>
        <a:lstStyle/>
        <a:p>
          <a:endParaRPr lang="zh-TW" altLang="en-US"/>
        </a:p>
      </dgm:t>
    </dgm:pt>
    <dgm:pt modelId="{5F5FE103-A910-4873-87A2-EB9DE66C169B}" type="pres">
      <dgm:prSet presAssocID="{0F5891D8-2808-49F3-B500-492895ADEE4E}" presName="negativeSpace" presStyleCnt="0"/>
      <dgm:spPr/>
    </dgm:pt>
    <dgm:pt modelId="{76242032-8DE9-4EF9-89B0-2F10FC245E0F}" type="pres">
      <dgm:prSet presAssocID="{0F5891D8-2808-49F3-B500-492895ADEE4E}" presName="childText" presStyleLbl="conFgAcc1" presStyleIdx="2" presStyleCnt="5">
        <dgm:presLayoutVars>
          <dgm:bulletEnabled val="1"/>
        </dgm:presLayoutVars>
      </dgm:prSet>
      <dgm:spPr/>
      <dgm:t>
        <a:bodyPr/>
        <a:lstStyle/>
        <a:p>
          <a:endParaRPr lang="zh-TW" altLang="en-US"/>
        </a:p>
      </dgm:t>
    </dgm:pt>
    <dgm:pt modelId="{B695EF17-A193-49EA-8343-665F5F3851C4}" type="pres">
      <dgm:prSet presAssocID="{972D6644-0C9D-4EDB-B190-5C5298269B06}" presName="spaceBetweenRectangles" presStyleCnt="0"/>
      <dgm:spPr/>
    </dgm:pt>
    <dgm:pt modelId="{C52FAE26-BA7B-45F2-AC2A-314137AB9C20}" type="pres">
      <dgm:prSet presAssocID="{7CEC1B49-9730-48F8-920C-989B0C42AD90}" presName="parentLin" presStyleCnt="0"/>
      <dgm:spPr/>
    </dgm:pt>
    <dgm:pt modelId="{663D1BF4-1DA4-419F-8B41-0BE31896147E}" type="pres">
      <dgm:prSet presAssocID="{7CEC1B49-9730-48F8-920C-989B0C42AD90}" presName="parentLeftMargin" presStyleLbl="node1" presStyleIdx="2" presStyleCnt="5"/>
      <dgm:spPr/>
      <dgm:t>
        <a:bodyPr/>
        <a:lstStyle/>
        <a:p>
          <a:endParaRPr lang="zh-TW" altLang="en-US"/>
        </a:p>
      </dgm:t>
    </dgm:pt>
    <dgm:pt modelId="{C7A9DAD9-BDA9-45B6-A588-4BD89ED451FA}" type="pres">
      <dgm:prSet presAssocID="{7CEC1B49-9730-48F8-920C-989B0C42AD90}" presName="parentText" presStyleLbl="node1" presStyleIdx="3" presStyleCnt="5">
        <dgm:presLayoutVars>
          <dgm:chMax val="0"/>
          <dgm:bulletEnabled val="1"/>
        </dgm:presLayoutVars>
      </dgm:prSet>
      <dgm:spPr/>
      <dgm:t>
        <a:bodyPr/>
        <a:lstStyle/>
        <a:p>
          <a:endParaRPr lang="zh-TW" altLang="en-US"/>
        </a:p>
      </dgm:t>
    </dgm:pt>
    <dgm:pt modelId="{899103E7-9F62-4A77-9C86-2480853746DB}" type="pres">
      <dgm:prSet presAssocID="{7CEC1B49-9730-48F8-920C-989B0C42AD90}" presName="negativeSpace" presStyleCnt="0"/>
      <dgm:spPr/>
    </dgm:pt>
    <dgm:pt modelId="{5283AA89-23DD-41F6-B19D-D4856158D8B5}" type="pres">
      <dgm:prSet presAssocID="{7CEC1B49-9730-48F8-920C-989B0C42AD90}" presName="childText" presStyleLbl="conFgAcc1" presStyleIdx="3" presStyleCnt="5">
        <dgm:presLayoutVars>
          <dgm:bulletEnabled val="1"/>
        </dgm:presLayoutVars>
      </dgm:prSet>
      <dgm:spPr/>
      <dgm:t>
        <a:bodyPr/>
        <a:lstStyle/>
        <a:p>
          <a:endParaRPr lang="zh-TW" altLang="en-US"/>
        </a:p>
      </dgm:t>
    </dgm:pt>
    <dgm:pt modelId="{0C904E05-DB84-451E-9A08-E2765A7BB3F2}" type="pres">
      <dgm:prSet presAssocID="{79F284F0-35EE-46F5-A95E-C1176CA2A662}" presName="spaceBetweenRectangles" presStyleCnt="0"/>
      <dgm:spPr/>
    </dgm:pt>
    <dgm:pt modelId="{09FB720D-1DA3-4E34-A868-F89D90D25711}" type="pres">
      <dgm:prSet presAssocID="{E3EF2925-D8BF-44A8-A883-E47402F752F4}" presName="parentLin" presStyleCnt="0"/>
      <dgm:spPr/>
    </dgm:pt>
    <dgm:pt modelId="{A534B44D-40B1-4D4E-8EEA-9EB3E69B154D}" type="pres">
      <dgm:prSet presAssocID="{E3EF2925-D8BF-44A8-A883-E47402F752F4}" presName="parentLeftMargin" presStyleLbl="node1" presStyleIdx="3" presStyleCnt="5"/>
      <dgm:spPr/>
      <dgm:t>
        <a:bodyPr/>
        <a:lstStyle/>
        <a:p>
          <a:endParaRPr lang="zh-TW" altLang="en-US"/>
        </a:p>
      </dgm:t>
    </dgm:pt>
    <dgm:pt modelId="{79478254-FD10-4FDC-8DE3-5A0FB548F216}" type="pres">
      <dgm:prSet presAssocID="{E3EF2925-D8BF-44A8-A883-E47402F752F4}" presName="parentText" presStyleLbl="node1" presStyleIdx="4" presStyleCnt="5">
        <dgm:presLayoutVars>
          <dgm:chMax val="0"/>
          <dgm:bulletEnabled val="1"/>
        </dgm:presLayoutVars>
      </dgm:prSet>
      <dgm:spPr/>
      <dgm:t>
        <a:bodyPr/>
        <a:lstStyle/>
        <a:p>
          <a:endParaRPr lang="zh-TW" altLang="en-US"/>
        </a:p>
      </dgm:t>
    </dgm:pt>
    <dgm:pt modelId="{9529EC60-7E95-435F-B248-4459C13B1A8C}" type="pres">
      <dgm:prSet presAssocID="{E3EF2925-D8BF-44A8-A883-E47402F752F4}" presName="negativeSpace" presStyleCnt="0"/>
      <dgm:spPr/>
    </dgm:pt>
    <dgm:pt modelId="{58A9AC4D-6B67-47A9-9A63-0C9B64ABA496}" type="pres">
      <dgm:prSet presAssocID="{E3EF2925-D8BF-44A8-A883-E47402F752F4}" presName="childText" presStyleLbl="conFgAcc1" presStyleIdx="4" presStyleCnt="5">
        <dgm:presLayoutVars>
          <dgm:bulletEnabled val="1"/>
        </dgm:presLayoutVars>
      </dgm:prSet>
      <dgm:spPr/>
    </dgm:pt>
  </dgm:ptLst>
  <dgm:cxnLst>
    <dgm:cxn modelId="{B446308D-503B-45AF-9DDA-F4286DA0F58A}" srcId="{E80517E9-B398-49F8-BBBE-8D0AFFE1EEDB}" destId="{9B2FC940-9715-49EA-A813-CCB152D6153E}" srcOrd="0" destOrd="0" parTransId="{AEA983EC-0299-427A-A0D4-9453E5B2079D}" sibTransId="{0B29E1E2-4738-41F4-8BB5-9554B965EA46}"/>
    <dgm:cxn modelId="{1C5D03F4-A3DD-4455-AFF4-1CF2A862925B}" type="presOf" srcId="{876957C1-53B4-4D69-96EA-679A8BBA620A}" destId="{52A68E73-7A56-4A20-B350-B36DAB2AE07F}" srcOrd="0" destOrd="0" presId="urn:microsoft.com/office/officeart/2005/8/layout/list1"/>
    <dgm:cxn modelId="{785675B4-2916-402F-A83B-582B8BE2D3D3}" srcId="{7B15D0C0-A60D-45E2-BD17-18F54B4EE632}" destId="{0F5891D8-2808-49F3-B500-492895ADEE4E}" srcOrd="2" destOrd="0" parTransId="{60EF4C55-6602-4926-BAFB-7203681B14CB}" sibTransId="{972D6644-0C9D-4EDB-B190-5C5298269B06}"/>
    <dgm:cxn modelId="{9B9EA7BC-6BA6-4E29-890E-3853DECC7CD2}" srcId="{7CEC1B49-9730-48F8-920C-989B0C42AD90}" destId="{869EDA1D-339D-4E96-957E-420F239AA142}" srcOrd="0" destOrd="0" parTransId="{D4BED3FA-565C-4AD5-B457-FEB09A69035B}" sibTransId="{F52CB68C-1859-4CB2-B322-D14C276DD597}"/>
    <dgm:cxn modelId="{6E3B57DB-A194-4B07-82F5-DB431E9B0F75}" type="presOf" srcId="{5EDAB370-242C-4285-B810-7DBAE51C1C98}" destId="{0A28A3DF-1536-4C5E-8561-6BDEBFD322FC}" srcOrd="0" destOrd="0" presId="urn:microsoft.com/office/officeart/2005/8/layout/list1"/>
    <dgm:cxn modelId="{77E00C9D-C056-4D63-9D35-39F9D848F5DE}" type="presOf" srcId="{5EDAB370-242C-4285-B810-7DBAE51C1C98}" destId="{8E5E38ED-AE84-49D3-A0A3-10DE65CC2137}" srcOrd="1" destOrd="0" presId="urn:microsoft.com/office/officeart/2005/8/layout/list1"/>
    <dgm:cxn modelId="{7C18338C-CB8A-437E-8F4E-E0C93655FA4B}" type="presOf" srcId="{869EDA1D-339D-4E96-957E-420F239AA142}" destId="{5283AA89-23DD-41F6-B19D-D4856158D8B5}" srcOrd="0" destOrd="0" presId="urn:microsoft.com/office/officeart/2005/8/layout/list1"/>
    <dgm:cxn modelId="{8CA83077-72A8-4C5C-9875-882A01602073}" type="presOf" srcId="{E80517E9-B398-49F8-BBBE-8D0AFFE1EEDB}" destId="{7508FE3B-DE8E-498B-A90D-669F79488AA0}" srcOrd="1" destOrd="0" presId="urn:microsoft.com/office/officeart/2005/8/layout/list1"/>
    <dgm:cxn modelId="{C82A2C64-CE93-43D9-BBB7-23B8B763644E}" type="presOf" srcId="{E3EF2925-D8BF-44A8-A883-E47402F752F4}" destId="{A534B44D-40B1-4D4E-8EEA-9EB3E69B154D}" srcOrd="0" destOrd="0" presId="urn:microsoft.com/office/officeart/2005/8/layout/list1"/>
    <dgm:cxn modelId="{84AD57F1-2A54-446E-B0A7-36D98ADC3361}" type="presOf" srcId="{E3EF2925-D8BF-44A8-A883-E47402F752F4}" destId="{79478254-FD10-4FDC-8DE3-5A0FB548F216}" srcOrd="1" destOrd="0" presId="urn:microsoft.com/office/officeart/2005/8/layout/list1"/>
    <dgm:cxn modelId="{D0B00776-C731-455A-A99E-748D88C474C4}" type="presOf" srcId="{0F5891D8-2808-49F3-B500-492895ADEE4E}" destId="{967E9B3B-F737-4EA0-B133-5F336E2EAA2B}" srcOrd="0" destOrd="0" presId="urn:microsoft.com/office/officeart/2005/8/layout/list1"/>
    <dgm:cxn modelId="{E2C83B23-C3F3-4E87-A554-8BFBAD517AD4}" srcId="{5EDAB370-242C-4285-B810-7DBAE51C1C98}" destId="{876957C1-53B4-4D69-96EA-679A8BBA620A}" srcOrd="0" destOrd="0" parTransId="{6E38B4F6-567E-4435-B3F9-4ED16B207F2D}" sibTransId="{7B146417-7AD4-400F-B4C3-0192D05C7FC8}"/>
    <dgm:cxn modelId="{85E1A059-89CF-480B-8B9D-7CEB87906299}" type="presOf" srcId="{E80517E9-B398-49F8-BBBE-8D0AFFE1EEDB}" destId="{61E56056-0AA4-4523-A334-725108C5F33D}" srcOrd="0" destOrd="0" presId="urn:microsoft.com/office/officeart/2005/8/layout/list1"/>
    <dgm:cxn modelId="{CF4667CC-0BC5-437C-B08C-B1C3167652AE}" type="presOf" srcId="{9B2FC940-9715-49EA-A813-CCB152D6153E}" destId="{7466FDAE-FDC0-40B1-978D-78FCA290EC42}" srcOrd="0" destOrd="0" presId="urn:microsoft.com/office/officeart/2005/8/layout/list1"/>
    <dgm:cxn modelId="{A89C1965-6224-42AE-9F13-54727614DC7F}" srcId="{7B15D0C0-A60D-45E2-BD17-18F54B4EE632}" destId="{E3EF2925-D8BF-44A8-A883-E47402F752F4}" srcOrd="4" destOrd="0" parTransId="{3C5E966F-CE2B-4A6B-B651-63AB7BEF195A}" sibTransId="{73023C2B-16AF-42D4-A35A-3999D0D82D9D}"/>
    <dgm:cxn modelId="{E2DFF739-B3D6-43C2-A862-80217F538A8B}" type="presOf" srcId="{7CEC1B49-9730-48F8-920C-989B0C42AD90}" destId="{C7A9DAD9-BDA9-45B6-A588-4BD89ED451FA}" srcOrd="1" destOrd="0" presId="urn:microsoft.com/office/officeart/2005/8/layout/list1"/>
    <dgm:cxn modelId="{C507A79E-189F-47D3-B954-B47A97D3850C}" type="presOf" srcId="{4EEC7CA6-6687-44A3-9426-E42C9E6DE226}" destId="{76242032-8DE9-4EF9-89B0-2F10FC245E0F}" srcOrd="0" destOrd="0" presId="urn:microsoft.com/office/officeart/2005/8/layout/list1"/>
    <dgm:cxn modelId="{175A22F5-0455-4BDB-8933-FF173E4A7D77}" srcId="{7B15D0C0-A60D-45E2-BD17-18F54B4EE632}" destId="{E80517E9-B398-49F8-BBBE-8D0AFFE1EEDB}" srcOrd="1" destOrd="0" parTransId="{F49E49F5-50FF-4677-B5FF-92E8A68C8E4B}" sibTransId="{ED2A6C94-394F-4495-8C08-39BC526A1302}"/>
    <dgm:cxn modelId="{8DE2926D-F9D0-4F9D-958A-55DA75C0DBE5}" type="presOf" srcId="{7CEC1B49-9730-48F8-920C-989B0C42AD90}" destId="{663D1BF4-1DA4-419F-8B41-0BE31896147E}" srcOrd="0" destOrd="0" presId="urn:microsoft.com/office/officeart/2005/8/layout/list1"/>
    <dgm:cxn modelId="{22DE3DBA-0B87-490D-819F-5AEA78841A7C}" type="presOf" srcId="{0F5891D8-2808-49F3-B500-492895ADEE4E}" destId="{DFCF6639-8BA8-4E2B-9FAC-FA8990AAA87A}" srcOrd="1" destOrd="0" presId="urn:microsoft.com/office/officeart/2005/8/layout/list1"/>
    <dgm:cxn modelId="{0B8FE314-97DB-4658-B481-3D0E916A9FEF}" type="presOf" srcId="{7B15D0C0-A60D-45E2-BD17-18F54B4EE632}" destId="{8F462353-B121-4FF8-A1AE-4C065E948BC6}" srcOrd="0" destOrd="0" presId="urn:microsoft.com/office/officeart/2005/8/layout/list1"/>
    <dgm:cxn modelId="{6EA42B02-61BB-490C-8E01-63069C47F225}" srcId="{7B15D0C0-A60D-45E2-BD17-18F54B4EE632}" destId="{7CEC1B49-9730-48F8-920C-989B0C42AD90}" srcOrd="3" destOrd="0" parTransId="{C037C6F6-78F2-4B1A-A94F-F31516FB8F1D}" sibTransId="{79F284F0-35EE-46F5-A95E-C1176CA2A662}"/>
    <dgm:cxn modelId="{10268151-1763-48BA-8EF0-A565B8A2A3BD}" srcId="{7B15D0C0-A60D-45E2-BD17-18F54B4EE632}" destId="{5EDAB370-242C-4285-B810-7DBAE51C1C98}" srcOrd="0" destOrd="0" parTransId="{10C0D004-FABA-4969-85C5-DA8B5BC56812}" sibTransId="{33CB973C-8393-45FA-83A8-C12E168C89DF}"/>
    <dgm:cxn modelId="{408BA0CE-D38C-4C57-BA26-33DEB6341974}" srcId="{0F5891D8-2808-49F3-B500-492895ADEE4E}" destId="{4EEC7CA6-6687-44A3-9426-E42C9E6DE226}" srcOrd="0" destOrd="0" parTransId="{841A7039-5B15-4961-A00D-B18812972382}" sibTransId="{E258A7FD-F84E-4D2E-8698-6C51F1E9A343}"/>
    <dgm:cxn modelId="{F8DB5900-9508-492D-9CCC-77E3ADB1E2FF}" type="presParOf" srcId="{8F462353-B121-4FF8-A1AE-4C065E948BC6}" destId="{2ECC1827-7A24-43E6-80CF-85039CFBD838}" srcOrd="0" destOrd="0" presId="urn:microsoft.com/office/officeart/2005/8/layout/list1"/>
    <dgm:cxn modelId="{34F68D79-AA62-46E0-8D6C-72FAA332C87E}" type="presParOf" srcId="{2ECC1827-7A24-43E6-80CF-85039CFBD838}" destId="{0A28A3DF-1536-4C5E-8561-6BDEBFD322FC}" srcOrd="0" destOrd="0" presId="urn:microsoft.com/office/officeart/2005/8/layout/list1"/>
    <dgm:cxn modelId="{70A2F3C5-3EA1-461B-855A-3AA6D1A84698}" type="presParOf" srcId="{2ECC1827-7A24-43E6-80CF-85039CFBD838}" destId="{8E5E38ED-AE84-49D3-A0A3-10DE65CC2137}" srcOrd="1" destOrd="0" presId="urn:microsoft.com/office/officeart/2005/8/layout/list1"/>
    <dgm:cxn modelId="{1C9CDB5E-1B52-4293-B554-D02F23FF71ED}" type="presParOf" srcId="{8F462353-B121-4FF8-A1AE-4C065E948BC6}" destId="{DB4588AB-8C60-47B4-B8A6-CAA97DC01C9F}" srcOrd="1" destOrd="0" presId="urn:microsoft.com/office/officeart/2005/8/layout/list1"/>
    <dgm:cxn modelId="{F460147D-E69F-4EAC-ADAA-90B33A61B746}" type="presParOf" srcId="{8F462353-B121-4FF8-A1AE-4C065E948BC6}" destId="{52A68E73-7A56-4A20-B350-B36DAB2AE07F}" srcOrd="2" destOrd="0" presId="urn:microsoft.com/office/officeart/2005/8/layout/list1"/>
    <dgm:cxn modelId="{4F291FA7-08A7-4A43-B52E-CB07FDBCC00D}" type="presParOf" srcId="{8F462353-B121-4FF8-A1AE-4C065E948BC6}" destId="{55F72C96-ED28-44FB-8A66-A09C8C4EE95F}" srcOrd="3" destOrd="0" presId="urn:microsoft.com/office/officeart/2005/8/layout/list1"/>
    <dgm:cxn modelId="{5CF804FB-9A56-4C6D-9FC2-1ECA5AC3F044}" type="presParOf" srcId="{8F462353-B121-4FF8-A1AE-4C065E948BC6}" destId="{83A6EBFB-E84A-48A9-9CF0-DD323F376784}" srcOrd="4" destOrd="0" presId="urn:microsoft.com/office/officeart/2005/8/layout/list1"/>
    <dgm:cxn modelId="{C32A6F6C-647C-4B5E-AAFE-26DBE867E96B}" type="presParOf" srcId="{83A6EBFB-E84A-48A9-9CF0-DD323F376784}" destId="{61E56056-0AA4-4523-A334-725108C5F33D}" srcOrd="0" destOrd="0" presId="urn:microsoft.com/office/officeart/2005/8/layout/list1"/>
    <dgm:cxn modelId="{EEB36A88-030B-468C-839D-1BAD1BC5E0C9}" type="presParOf" srcId="{83A6EBFB-E84A-48A9-9CF0-DD323F376784}" destId="{7508FE3B-DE8E-498B-A90D-669F79488AA0}" srcOrd="1" destOrd="0" presId="urn:microsoft.com/office/officeart/2005/8/layout/list1"/>
    <dgm:cxn modelId="{C8B87D9A-5392-4A91-A6EF-B6C46A620B1A}" type="presParOf" srcId="{8F462353-B121-4FF8-A1AE-4C065E948BC6}" destId="{E75F3E5D-EAF5-4C18-AA87-0480090C7724}" srcOrd="5" destOrd="0" presId="urn:microsoft.com/office/officeart/2005/8/layout/list1"/>
    <dgm:cxn modelId="{DB5CF157-37C5-4D51-BC99-60B0532FC403}" type="presParOf" srcId="{8F462353-B121-4FF8-A1AE-4C065E948BC6}" destId="{7466FDAE-FDC0-40B1-978D-78FCA290EC42}" srcOrd="6" destOrd="0" presId="urn:microsoft.com/office/officeart/2005/8/layout/list1"/>
    <dgm:cxn modelId="{AD9052DA-652B-474B-A38D-80EEF032B986}" type="presParOf" srcId="{8F462353-B121-4FF8-A1AE-4C065E948BC6}" destId="{486D1DB1-D333-49CB-9099-CE289D0A12BB}" srcOrd="7" destOrd="0" presId="urn:microsoft.com/office/officeart/2005/8/layout/list1"/>
    <dgm:cxn modelId="{2AA36F88-AE95-4B6B-9084-6A822D508AFD}" type="presParOf" srcId="{8F462353-B121-4FF8-A1AE-4C065E948BC6}" destId="{6DB6EA88-4231-4812-9704-8F5EB9B3086B}" srcOrd="8" destOrd="0" presId="urn:microsoft.com/office/officeart/2005/8/layout/list1"/>
    <dgm:cxn modelId="{673E55B9-0C9E-41B2-9CD3-846A39FC211A}" type="presParOf" srcId="{6DB6EA88-4231-4812-9704-8F5EB9B3086B}" destId="{967E9B3B-F737-4EA0-B133-5F336E2EAA2B}" srcOrd="0" destOrd="0" presId="urn:microsoft.com/office/officeart/2005/8/layout/list1"/>
    <dgm:cxn modelId="{A2E72B93-495B-4333-9FB8-E48B7701E159}" type="presParOf" srcId="{6DB6EA88-4231-4812-9704-8F5EB9B3086B}" destId="{DFCF6639-8BA8-4E2B-9FAC-FA8990AAA87A}" srcOrd="1" destOrd="0" presId="urn:microsoft.com/office/officeart/2005/8/layout/list1"/>
    <dgm:cxn modelId="{003A0555-2309-4740-B25B-5617D8CC54D2}" type="presParOf" srcId="{8F462353-B121-4FF8-A1AE-4C065E948BC6}" destId="{5F5FE103-A910-4873-87A2-EB9DE66C169B}" srcOrd="9" destOrd="0" presId="urn:microsoft.com/office/officeart/2005/8/layout/list1"/>
    <dgm:cxn modelId="{5472E18B-23C1-43C2-A0CE-F0F5C3AAC6D5}" type="presParOf" srcId="{8F462353-B121-4FF8-A1AE-4C065E948BC6}" destId="{76242032-8DE9-4EF9-89B0-2F10FC245E0F}" srcOrd="10" destOrd="0" presId="urn:microsoft.com/office/officeart/2005/8/layout/list1"/>
    <dgm:cxn modelId="{AC50ECDE-7698-420F-A0D3-CFB31B9589BA}" type="presParOf" srcId="{8F462353-B121-4FF8-A1AE-4C065E948BC6}" destId="{B695EF17-A193-49EA-8343-665F5F3851C4}" srcOrd="11" destOrd="0" presId="urn:microsoft.com/office/officeart/2005/8/layout/list1"/>
    <dgm:cxn modelId="{075BBEBA-F8AC-445E-A16E-C2DB15654737}" type="presParOf" srcId="{8F462353-B121-4FF8-A1AE-4C065E948BC6}" destId="{C52FAE26-BA7B-45F2-AC2A-314137AB9C20}" srcOrd="12" destOrd="0" presId="urn:microsoft.com/office/officeart/2005/8/layout/list1"/>
    <dgm:cxn modelId="{3F82530F-61A3-40B2-B739-9609CC68FB34}" type="presParOf" srcId="{C52FAE26-BA7B-45F2-AC2A-314137AB9C20}" destId="{663D1BF4-1DA4-419F-8B41-0BE31896147E}" srcOrd="0" destOrd="0" presId="urn:microsoft.com/office/officeart/2005/8/layout/list1"/>
    <dgm:cxn modelId="{2E4564D0-64B9-4CFC-AFB0-061FF98269AF}" type="presParOf" srcId="{C52FAE26-BA7B-45F2-AC2A-314137AB9C20}" destId="{C7A9DAD9-BDA9-45B6-A588-4BD89ED451FA}" srcOrd="1" destOrd="0" presId="urn:microsoft.com/office/officeart/2005/8/layout/list1"/>
    <dgm:cxn modelId="{1DC1FA0C-D777-420F-93F2-F162EF515B11}" type="presParOf" srcId="{8F462353-B121-4FF8-A1AE-4C065E948BC6}" destId="{899103E7-9F62-4A77-9C86-2480853746DB}" srcOrd="13" destOrd="0" presId="urn:microsoft.com/office/officeart/2005/8/layout/list1"/>
    <dgm:cxn modelId="{FDD905DA-3E10-4FBF-9644-7F6398235D6E}" type="presParOf" srcId="{8F462353-B121-4FF8-A1AE-4C065E948BC6}" destId="{5283AA89-23DD-41F6-B19D-D4856158D8B5}" srcOrd="14" destOrd="0" presId="urn:microsoft.com/office/officeart/2005/8/layout/list1"/>
    <dgm:cxn modelId="{7AA06C8F-2486-4F01-B261-2FB8B4117FE4}" type="presParOf" srcId="{8F462353-B121-4FF8-A1AE-4C065E948BC6}" destId="{0C904E05-DB84-451E-9A08-E2765A7BB3F2}" srcOrd="15" destOrd="0" presId="urn:microsoft.com/office/officeart/2005/8/layout/list1"/>
    <dgm:cxn modelId="{8E528951-043B-4527-A042-2DC4F1D0B8C4}" type="presParOf" srcId="{8F462353-B121-4FF8-A1AE-4C065E948BC6}" destId="{09FB720D-1DA3-4E34-A868-F89D90D25711}" srcOrd="16" destOrd="0" presId="urn:microsoft.com/office/officeart/2005/8/layout/list1"/>
    <dgm:cxn modelId="{D3731482-BAE3-471D-8439-73A20F09BEE7}" type="presParOf" srcId="{09FB720D-1DA3-4E34-A868-F89D90D25711}" destId="{A534B44D-40B1-4D4E-8EEA-9EB3E69B154D}" srcOrd="0" destOrd="0" presId="urn:microsoft.com/office/officeart/2005/8/layout/list1"/>
    <dgm:cxn modelId="{D64FF05A-C51B-4E3E-AF6C-08972D8F85B6}" type="presParOf" srcId="{09FB720D-1DA3-4E34-A868-F89D90D25711}" destId="{79478254-FD10-4FDC-8DE3-5A0FB548F216}" srcOrd="1" destOrd="0" presId="urn:microsoft.com/office/officeart/2005/8/layout/list1"/>
    <dgm:cxn modelId="{CF618241-805A-4054-B770-51D91FB1883D}" type="presParOf" srcId="{8F462353-B121-4FF8-A1AE-4C065E948BC6}" destId="{9529EC60-7E95-435F-B248-4459C13B1A8C}" srcOrd="17" destOrd="0" presId="urn:microsoft.com/office/officeart/2005/8/layout/list1"/>
    <dgm:cxn modelId="{CFA38F2A-36B9-41A8-96ED-CFD9848800A8}" type="presParOf" srcId="{8F462353-B121-4FF8-A1AE-4C065E948BC6}" destId="{58A9AC4D-6B67-47A9-9A63-0C9B64ABA49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366AC-8452-4612-A827-C41D636C7BBC}" type="doc">
      <dgm:prSet loTypeId="urn:microsoft.com/office/officeart/2005/8/layout/vList3#3" loCatId="list" qsTypeId="urn:microsoft.com/office/officeart/2005/8/quickstyle/simple2" qsCatId="simple" csTypeId="urn:microsoft.com/office/officeart/2005/8/colors/accent2_2" csCatId="accent2" phldr="1"/>
      <dgm:spPr/>
      <dgm:t>
        <a:bodyPr/>
        <a:lstStyle/>
        <a:p>
          <a:endParaRPr lang="zh-TW" altLang="en-US"/>
        </a:p>
      </dgm:t>
    </dgm:pt>
    <dgm:pt modelId="{A1E1EAFF-9696-4D20-9E5D-60AA6CDD0EE8}">
      <dgm:prSet phldrT="[文字]" custT="1"/>
      <dgm:spPr/>
      <dgm:t>
        <a:bodyPr/>
        <a:lstStyle/>
        <a:p>
          <a:pPr algn="l"/>
          <a:r>
            <a:rPr lang="zh-TW" altLang="en-US" sz="1400" b="1" dirty="0">
              <a:effectLst/>
              <a:latin typeface="Microsoft YaHei" panose="020B0503020204020204" pitchFamily="34" charset="-122"/>
              <a:ea typeface="Microsoft YaHei" panose="020B0503020204020204" pitchFamily="34" charset="-122"/>
              <a:cs typeface="+mn-cs"/>
            </a:rPr>
            <a:t>高級中等學校課程規劃及實施要點</a:t>
          </a:r>
          <a:endParaRPr lang="zh-TW" altLang="en-US" sz="1400" b="1" dirty="0">
            <a:latin typeface="Microsoft YaHei" panose="020B0503020204020204" pitchFamily="34" charset="-122"/>
            <a:ea typeface="Microsoft YaHei" panose="020B0503020204020204" pitchFamily="34" charset="-122"/>
          </a:endParaRPr>
        </a:p>
      </dgm:t>
    </dgm:pt>
    <dgm:pt modelId="{E4DA57A2-46E2-4AC4-AE74-C306B792B1C7}" type="parTrans" cxnId="{D3B714CF-B2BB-4909-A3DD-B7687EE5E764}">
      <dgm:prSet/>
      <dgm:spPr/>
      <dgm:t>
        <a:bodyPr/>
        <a:lstStyle/>
        <a:p>
          <a:endParaRPr lang="zh-TW" altLang="en-US">
            <a:latin typeface="Microsoft YaHei" panose="020B0503020204020204" pitchFamily="34" charset="-122"/>
            <a:ea typeface="Microsoft YaHei" panose="020B0503020204020204" pitchFamily="34" charset="-122"/>
          </a:endParaRPr>
        </a:p>
      </dgm:t>
    </dgm:pt>
    <dgm:pt modelId="{54CD2A0B-4EAB-4DA4-957A-C5B041AD3950}" type="sibTrans" cxnId="{D3B714CF-B2BB-4909-A3DD-B7687EE5E764}">
      <dgm:prSet/>
      <dgm:spPr/>
      <dgm:t>
        <a:bodyPr/>
        <a:lstStyle/>
        <a:p>
          <a:endParaRPr lang="zh-TW" altLang="en-US">
            <a:latin typeface="Microsoft YaHei" panose="020B0503020204020204" pitchFamily="34" charset="-122"/>
            <a:ea typeface="Microsoft YaHei" panose="020B0503020204020204" pitchFamily="34" charset="-122"/>
          </a:endParaRPr>
        </a:p>
      </dgm:t>
    </dgm:pt>
    <dgm:pt modelId="{003EE82E-E2B7-410C-858B-D31DB5897DEB}">
      <dgm:prSet phldrT="[文字]" custT="1"/>
      <dgm:spPr/>
      <dgm:t>
        <a:bodyPr/>
        <a:lstStyle/>
        <a:p>
          <a:pPr algn="l"/>
          <a:r>
            <a:rPr lang="zh-TW" altLang="en-US" sz="1400" b="1" dirty="0">
              <a:effectLst/>
              <a:latin typeface="Microsoft YaHei" panose="020B0503020204020204" pitchFamily="34" charset="-122"/>
              <a:ea typeface="Microsoft YaHei" panose="020B0503020204020204" pitchFamily="34" charset="-122"/>
              <a:cs typeface="+mn-cs"/>
            </a:rPr>
            <a:t>高級中等學校課程諮詢教師設置要點</a:t>
          </a:r>
          <a:endParaRPr lang="zh-TW" altLang="en-US" sz="1400" b="1" dirty="0">
            <a:latin typeface="Microsoft YaHei" panose="020B0503020204020204" pitchFamily="34" charset="-122"/>
            <a:ea typeface="Microsoft YaHei" panose="020B0503020204020204" pitchFamily="34" charset="-122"/>
          </a:endParaRPr>
        </a:p>
      </dgm:t>
    </dgm:pt>
    <dgm:pt modelId="{38AB86CE-2B6B-4A54-8948-849CAB6A01D6}" type="parTrans" cxnId="{C3C7422C-2BCF-419F-BCFC-32592C1BB0CA}">
      <dgm:prSet/>
      <dgm:spPr/>
      <dgm:t>
        <a:bodyPr/>
        <a:lstStyle/>
        <a:p>
          <a:endParaRPr lang="zh-TW" altLang="en-US">
            <a:latin typeface="Microsoft YaHei" panose="020B0503020204020204" pitchFamily="34" charset="-122"/>
            <a:ea typeface="Microsoft YaHei" panose="020B0503020204020204" pitchFamily="34" charset="-122"/>
          </a:endParaRPr>
        </a:p>
      </dgm:t>
    </dgm:pt>
    <dgm:pt modelId="{BB119AD2-0A46-4BA1-A171-A301C92A9606}" type="sibTrans" cxnId="{C3C7422C-2BCF-419F-BCFC-32592C1BB0CA}">
      <dgm:prSet/>
      <dgm:spPr/>
      <dgm:t>
        <a:bodyPr/>
        <a:lstStyle/>
        <a:p>
          <a:endParaRPr lang="zh-TW" altLang="en-US">
            <a:latin typeface="Microsoft YaHei" panose="020B0503020204020204" pitchFamily="34" charset="-122"/>
            <a:ea typeface="Microsoft YaHei" panose="020B0503020204020204" pitchFamily="34" charset="-122"/>
          </a:endParaRPr>
        </a:p>
      </dgm:t>
    </dgm:pt>
    <dgm:pt modelId="{5AD3663A-8934-4D89-AC0A-54B991246D17}">
      <dgm:prSet phldrT="[文字]" custT="1"/>
      <dgm:spPr/>
      <dgm:t>
        <a:bodyPr/>
        <a:lstStyle/>
        <a:p>
          <a:pPr algn="l"/>
          <a:r>
            <a:rPr lang="zh-TW" altLang="en-US" sz="1400" b="1" dirty="0">
              <a:effectLst/>
              <a:latin typeface="Microsoft YaHei" panose="020B0503020204020204" pitchFamily="34" charset="-122"/>
              <a:ea typeface="Microsoft YaHei" panose="020B0503020204020204" pitchFamily="34" charset="-122"/>
              <a:cs typeface="+mn-cs"/>
            </a:rPr>
            <a:t>高級中等學校課程推動工作圈及學科群科中心設置要點</a:t>
          </a:r>
          <a:endParaRPr lang="zh-TW" altLang="en-US" sz="1400" b="1" dirty="0">
            <a:latin typeface="Microsoft YaHei" panose="020B0503020204020204" pitchFamily="34" charset="-122"/>
            <a:ea typeface="Microsoft YaHei" panose="020B0503020204020204" pitchFamily="34" charset="-122"/>
          </a:endParaRPr>
        </a:p>
      </dgm:t>
    </dgm:pt>
    <dgm:pt modelId="{5CEEF8B0-07E4-437E-BA8A-78EC16FA1E99}" type="parTrans" cxnId="{8289E21D-3870-4264-9D0B-BD4467396AF8}">
      <dgm:prSet/>
      <dgm:spPr/>
      <dgm:t>
        <a:bodyPr/>
        <a:lstStyle/>
        <a:p>
          <a:endParaRPr lang="zh-TW" altLang="en-US">
            <a:latin typeface="Microsoft YaHei" panose="020B0503020204020204" pitchFamily="34" charset="-122"/>
            <a:ea typeface="Microsoft YaHei" panose="020B0503020204020204" pitchFamily="34" charset="-122"/>
          </a:endParaRPr>
        </a:p>
      </dgm:t>
    </dgm:pt>
    <dgm:pt modelId="{D1B7D252-217E-4E6C-B4A9-7FC6E3033F79}" type="sibTrans" cxnId="{8289E21D-3870-4264-9D0B-BD4467396AF8}">
      <dgm:prSet/>
      <dgm:spPr/>
      <dgm:t>
        <a:bodyPr/>
        <a:lstStyle/>
        <a:p>
          <a:endParaRPr lang="zh-TW" altLang="en-US">
            <a:latin typeface="Microsoft YaHei" panose="020B0503020204020204" pitchFamily="34" charset="-122"/>
            <a:ea typeface="Microsoft YaHei" panose="020B0503020204020204" pitchFamily="34" charset="-122"/>
          </a:endParaRPr>
        </a:p>
      </dgm:t>
    </dgm:pt>
    <dgm:pt modelId="{FB1C2DF9-A0AF-4897-ABF8-678B4D12026E}">
      <dgm:prSet custT="1"/>
      <dgm:spPr/>
      <dgm:t>
        <a:bodyPr/>
        <a:lstStyle/>
        <a:p>
          <a:pPr algn="l"/>
          <a:r>
            <a:rPr lang="zh-TW" altLang="en-US" sz="1400" b="1" dirty="0">
              <a:latin typeface="Microsoft YaHei" panose="020B0503020204020204" pitchFamily="34" charset="-122"/>
              <a:ea typeface="Microsoft YaHei" panose="020B0503020204020204" pitchFamily="34" charset="-122"/>
            </a:rPr>
            <a:t>教育部國民及學前教育署補助地方政府精進高級中等學校課程與教學要點</a:t>
          </a:r>
        </a:p>
      </dgm:t>
    </dgm:pt>
    <dgm:pt modelId="{C671CB56-53B6-4A91-A488-1D435A4BD67A}" type="parTrans" cxnId="{0C2AB8F1-1792-4E33-8822-0D1B59C36C45}">
      <dgm:prSet/>
      <dgm:spPr/>
      <dgm:t>
        <a:bodyPr/>
        <a:lstStyle/>
        <a:p>
          <a:endParaRPr lang="zh-TW" altLang="en-US">
            <a:latin typeface="Microsoft YaHei" panose="020B0503020204020204" pitchFamily="34" charset="-122"/>
            <a:ea typeface="Microsoft YaHei" panose="020B0503020204020204" pitchFamily="34" charset="-122"/>
          </a:endParaRPr>
        </a:p>
      </dgm:t>
    </dgm:pt>
    <dgm:pt modelId="{A3C40843-A275-4897-8296-64FCFE8EC18B}" type="sibTrans" cxnId="{0C2AB8F1-1792-4E33-8822-0D1B59C36C45}">
      <dgm:prSet/>
      <dgm:spPr/>
      <dgm:t>
        <a:bodyPr/>
        <a:lstStyle/>
        <a:p>
          <a:endParaRPr lang="zh-TW" altLang="en-US">
            <a:latin typeface="Microsoft YaHei" panose="020B0503020204020204" pitchFamily="34" charset="-122"/>
            <a:ea typeface="Microsoft YaHei" panose="020B0503020204020204" pitchFamily="34" charset="-122"/>
          </a:endParaRPr>
        </a:p>
      </dgm:t>
    </dgm:pt>
    <dgm:pt modelId="{552CEF47-5490-46B5-A6E4-EF0B2D92BA10}">
      <dgm:prSet custT="1"/>
      <dgm:spPr/>
      <dgm:t>
        <a:bodyPr/>
        <a:lstStyle/>
        <a:p>
          <a:pPr algn="l"/>
          <a:r>
            <a:rPr lang="zh-TW" altLang="en-US" sz="1400" b="1" dirty="0">
              <a:latin typeface="Microsoft YaHei" panose="020B0503020204020204" pitchFamily="34" charset="-122"/>
              <a:ea typeface="Microsoft YaHei" panose="020B0503020204020204" pitchFamily="34" charset="-122"/>
            </a:rPr>
            <a:t>教育部國民及學前教育署補助高級中等學校實施十二年國民基本教育課程及</a:t>
          </a:r>
          <a:endParaRPr lang="en-US" altLang="zh-TW" sz="1400" b="1" dirty="0">
            <a:latin typeface="Microsoft YaHei" panose="020B0503020204020204" pitchFamily="34" charset="-122"/>
            <a:ea typeface="Microsoft YaHei" panose="020B0503020204020204" pitchFamily="34" charset="-122"/>
          </a:endParaRPr>
        </a:p>
        <a:p>
          <a:pPr algn="l"/>
          <a:r>
            <a:rPr lang="zh-TW" altLang="en-US" sz="1400" b="1" dirty="0">
              <a:latin typeface="Microsoft YaHei" panose="020B0503020204020204" pitchFamily="34" charset="-122"/>
              <a:ea typeface="Microsoft YaHei" panose="020B0503020204020204" pitchFamily="34" charset="-122"/>
            </a:rPr>
            <a:t>國立高級中學校教師每週教學節數標準新增鐘點費要點</a:t>
          </a:r>
        </a:p>
      </dgm:t>
    </dgm:pt>
    <dgm:pt modelId="{9E28D207-4158-4C73-A331-B201352E56D5}" type="parTrans" cxnId="{8FDA420F-D8AE-4134-9BB8-72E3CF275449}">
      <dgm:prSet/>
      <dgm:spPr/>
      <dgm:t>
        <a:bodyPr/>
        <a:lstStyle/>
        <a:p>
          <a:endParaRPr lang="zh-TW" altLang="en-US">
            <a:latin typeface="Microsoft YaHei" panose="020B0503020204020204" pitchFamily="34" charset="-122"/>
            <a:ea typeface="Microsoft YaHei" panose="020B0503020204020204" pitchFamily="34" charset="-122"/>
          </a:endParaRPr>
        </a:p>
      </dgm:t>
    </dgm:pt>
    <dgm:pt modelId="{97AB2DCB-39F4-495E-A803-C4F0C508B343}" type="sibTrans" cxnId="{8FDA420F-D8AE-4134-9BB8-72E3CF275449}">
      <dgm:prSet/>
      <dgm:spPr/>
      <dgm:t>
        <a:bodyPr/>
        <a:lstStyle/>
        <a:p>
          <a:endParaRPr lang="zh-TW" altLang="en-US">
            <a:latin typeface="Microsoft YaHei" panose="020B0503020204020204" pitchFamily="34" charset="-122"/>
            <a:ea typeface="Microsoft YaHei" panose="020B0503020204020204" pitchFamily="34" charset="-122"/>
          </a:endParaRPr>
        </a:p>
      </dgm:t>
    </dgm:pt>
    <dgm:pt modelId="{28467A53-7E42-4E4D-ACDD-BFB8AA06C43E}" type="pres">
      <dgm:prSet presAssocID="{754366AC-8452-4612-A827-C41D636C7BBC}" presName="linearFlow" presStyleCnt="0">
        <dgm:presLayoutVars>
          <dgm:dir/>
          <dgm:resizeHandles val="exact"/>
        </dgm:presLayoutVars>
      </dgm:prSet>
      <dgm:spPr/>
      <dgm:t>
        <a:bodyPr/>
        <a:lstStyle/>
        <a:p>
          <a:endParaRPr lang="zh-TW" altLang="en-US"/>
        </a:p>
      </dgm:t>
    </dgm:pt>
    <dgm:pt modelId="{4829F4C3-CD18-411B-A882-23096B866F71}" type="pres">
      <dgm:prSet presAssocID="{A1E1EAFF-9696-4D20-9E5D-60AA6CDD0EE8}" presName="composite" presStyleCnt="0"/>
      <dgm:spPr/>
    </dgm:pt>
    <dgm:pt modelId="{0FBE1A32-A682-479A-AF57-CC0D3453D5A5}" type="pres">
      <dgm:prSet presAssocID="{A1E1EAFF-9696-4D20-9E5D-60AA6CDD0EE8}" presName="imgShp" presStyleLbl="fgImgPlace1" presStyleIdx="0" presStyleCnt="5" custScaleX="82838" custScaleY="8283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43D5CA6-60C1-4DAC-A349-B86F5FC93A10}" type="pres">
      <dgm:prSet presAssocID="{A1E1EAFF-9696-4D20-9E5D-60AA6CDD0EE8}" presName="txShp" presStyleLbl="node1" presStyleIdx="0" presStyleCnt="5" custScaleY="81021" custLinFactNeighborX="285" custLinFactNeighborY="-10211">
        <dgm:presLayoutVars>
          <dgm:bulletEnabled val="1"/>
        </dgm:presLayoutVars>
      </dgm:prSet>
      <dgm:spPr/>
      <dgm:t>
        <a:bodyPr/>
        <a:lstStyle/>
        <a:p>
          <a:endParaRPr lang="zh-TW" altLang="en-US"/>
        </a:p>
      </dgm:t>
    </dgm:pt>
    <dgm:pt modelId="{A1714605-B93C-435B-97D3-5D87E01C563C}" type="pres">
      <dgm:prSet presAssocID="{54CD2A0B-4EAB-4DA4-957A-C5B041AD3950}" presName="spacing" presStyleCnt="0"/>
      <dgm:spPr/>
    </dgm:pt>
    <dgm:pt modelId="{C8BEEC87-1D8D-4D39-873D-7F77696F0E85}" type="pres">
      <dgm:prSet presAssocID="{003EE82E-E2B7-410C-858B-D31DB5897DEB}" presName="composite" presStyleCnt="0"/>
      <dgm:spPr/>
    </dgm:pt>
    <dgm:pt modelId="{27D8961F-85BC-4ACA-81D5-21C88D4E5A2C}" type="pres">
      <dgm:prSet presAssocID="{003EE82E-E2B7-410C-858B-D31DB5897DEB}" presName="imgShp" presStyleLbl="fgImgPlace1" presStyleIdx="1" presStyleCnt="5" custScaleX="82838" custScaleY="8283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D4B7E14F-276D-4E6F-9A7E-0D8C2F0BF516}" type="pres">
      <dgm:prSet presAssocID="{003EE82E-E2B7-410C-858B-D31DB5897DEB}" presName="txShp" presStyleLbl="node1" presStyleIdx="1" presStyleCnt="5" custScaleY="81021">
        <dgm:presLayoutVars>
          <dgm:bulletEnabled val="1"/>
        </dgm:presLayoutVars>
      </dgm:prSet>
      <dgm:spPr/>
      <dgm:t>
        <a:bodyPr/>
        <a:lstStyle/>
        <a:p>
          <a:endParaRPr lang="zh-TW" altLang="en-US"/>
        </a:p>
      </dgm:t>
    </dgm:pt>
    <dgm:pt modelId="{89F0D0F1-A447-425C-92B4-E5820ED53043}" type="pres">
      <dgm:prSet presAssocID="{BB119AD2-0A46-4BA1-A171-A301C92A9606}" presName="spacing" presStyleCnt="0"/>
      <dgm:spPr/>
    </dgm:pt>
    <dgm:pt modelId="{C98DCBC1-A798-47FE-AE66-3AB9FC596907}" type="pres">
      <dgm:prSet presAssocID="{5AD3663A-8934-4D89-AC0A-54B991246D17}" presName="composite" presStyleCnt="0"/>
      <dgm:spPr/>
    </dgm:pt>
    <dgm:pt modelId="{EA466DBA-4306-4B98-B39B-09BB917F1C0B}" type="pres">
      <dgm:prSet presAssocID="{5AD3663A-8934-4D89-AC0A-54B991246D17}" presName="imgShp" presStyleLbl="fgImgPlace1" presStyleIdx="2" presStyleCnt="5" custScaleX="82838" custScaleY="8283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E48CC396-FFBE-4489-B036-DBA22E36882B}" type="pres">
      <dgm:prSet presAssocID="{5AD3663A-8934-4D89-AC0A-54B991246D17}" presName="txShp" presStyleLbl="node1" presStyleIdx="2" presStyleCnt="5" custScaleY="81021">
        <dgm:presLayoutVars>
          <dgm:bulletEnabled val="1"/>
        </dgm:presLayoutVars>
      </dgm:prSet>
      <dgm:spPr/>
      <dgm:t>
        <a:bodyPr/>
        <a:lstStyle/>
        <a:p>
          <a:endParaRPr lang="zh-TW" altLang="en-US"/>
        </a:p>
      </dgm:t>
    </dgm:pt>
    <dgm:pt modelId="{792DB6F4-69E2-4469-9EFB-87EF55A5E130}" type="pres">
      <dgm:prSet presAssocID="{D1B7D252-217E-4E6C-B4A9-7FC6E3033F79}" presName="spacing" presStyleCnt="0"/>
      <dgm:spPr/>
    </dgm:pt>
    <dgm:pt modelId="{D11FF7F7-27B2-437D-A091-571B36859460}" type="pres">
      <dgm:prSet presAssocID="{FB1C2DF9-A0AF-4897-ABF8-678B4D12026E}" presName="composite" presStyleCnt="0"/>
      <dgm:spPr/>
    </dgm:pt>
    <dgm:pt modelId="{D46D48F1-833E-4B5A-AF4E-AB7832D8059B}" type="pres">
      <dgm:prSet presAssocID="{FB1C2DF9-A0AF-4897-ABF8-678B4D12026E}" presName="imgShp" presStyleLbl="fgImgPlace1" presStyleIdx="3" presStyleCnt="5" custScaleX="82838" custScaleY="8283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888EDE2-7528-4B91-8526-5FE457020F79}" type="pres">
      <dgm:prSet presAssocID="{FB1C2DF9-A0AF-4897-ABF8-678B4D12026E}" presName="txShp" presStyleLbl="node1" presStyleIdx="3" presStyleCnt="5" custScaleY="81021">
        <dgm:presLayoutVars>
          <dgm:bulletEnabled val="1"/>
        </dgm:presLayoutVars>
      </dgm:prSet>
      <dgm:spPr/>
      <dgm:t>
        <a:bodyPr/>
        <a:lstStyle/>
        <a:p>
          <a:endParaRPr lang="zh-TW" altLang="en-US"/>
        </a:p>
      </dgm:t>
    </dgm:pt>
    <dgm:pt modelId="{339F2AD8-5A73-4249-9E45-97A2F5FBCA28}" type="pres">
      <dgm:prSet presAssocID="{A3C40843-A275-4897-8296-64FCFE8EC18B}" presName="spacing" presStyleCnt="0"/>
      <dgm:spPr/>
    </dgm:pt>
    <dgm:pt modelId="{E902631D-FC1D-4924-B5B7-32EC0BB59EBA}" type="pres">
      <dgm:prSet presAssocID="{552CEF47-5490-46B5-A6E4-EF0B2D92BA10}" presName="composite" presStyleCnt="0"/>
      <dgm:spPr/>
    </dgm:pt>
    <dgm:pt modelId="{FACD6EFA-CA76-4218-979C-AA5884A3236A}" type="pres">
      <dgm:prSet presAssocID="{552CEF47-5490-46B5-A6E4-EF0B2D92BA10}" presName="imgShp" presStyleLbl="fgImgPlace1" presStyleIdx="4" presStyleCnt="5" custScaleX="82838" custScaleY="82838"/>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8D2D9E6D-AA1B-42D9-A8FA-F416E17D02E9}" type="pres">
      <dgm:prSet presAssocID="{552CEF47-5490-46B5-A6E4-EF0B2D92BA10}" presName="txShp" presStyleLbl="node1" presStyleIdx="4" presStyleCnt="5" custScaleY="81021">
        <dgm:presLayoutVars>
          <dgm:bulletEnabled val="1"/>
        </dgm:presLayoutVars>
      </dgm:prSet>
      <dgm:spPr/>
      <dgm:t>
        <a:bodyPr/>
        <a:lstStyle/>
        <a:p>
          <a:endParaRPr lang="zh-TW" altLang="en-US"/>
        </a:p>
      </dgm:t>
    </dgm:pt>
  </dgm:ptLst>
  <dgm:cxnLst>
    <dgm:cxn modelId="{93DEC6B1-9475-47D7-B649-713F99E22EEB}" type="presOf" srcId="{A1E1EAFF-9696-4D20-9E5D-60AA6CDD0EE8}" destId="{643D5CA6-60C1-4DAC-A349-B86F5FC93A10}" srcOrd="0" destOrd="0" presId="urn:microsoft.com/office/officeart/2005/8/layout/vList3#3"/>
    <dgm:cxn modelId="{1253211A-BD35-4404-9661-1855081070C8}" type="presOf" srcId="{003EE82E-E2B7-410C-858B-D31DB5897DEB}" destId="{D4B7E14F-276D-4E6F-9A7E-0D8C2F0BF516}" srcOrd="0" destOrd="0" presId="urn:microsoft.com/office/officeart/2005/8/layout/vList3#3"/>
    <dgm:cxn modelId="{A73D7532-2C92-48E6-9C4B-380F938D5F57}" type="presOf" srcId="{754366AC-8452-4612-A827-C41D636C7BBC}" destId="{28467A53-7E42-4E4D-ACDD-BFB8AA06C43E}" srcOrd="0" destOrd="0" presId="urn:microsoft.com/office/officeart/2005/8/layout/vList3#3"/>
    <dgm:cxn modelId="{8FDA420F-D8AE-4134-9BB8-72E3CF275449}" srcId="{754366AC-8452-4612-A827-C41D636C7BBC}" destId="{552CEF47-5490-46B5-A6E4-EF0B2D92BA10}" srcOrd="4" destOrd="0" parTransId="{9E28D207-4158-4C73-A331-B201352E56D5}" sibTransId="{97AB2DCB-39F4-495E-A803-C4F0C508B343}"/>
    <dgm:cxn modelId="{4ACE5BFF-2E30-4651-8077-95DC47D89551}" type="presOf" srcId="{FB1C2DF9-A0AF-4897-ABF8-678B4D12026E}" destId="{A888EDE2-7528-4B91-8526-5FE457020F79}" srcOrd="0" destOrd="0" presId="urn:microsoft.com/office/officeart/2005/8/layout/vList3#3"/>
    <dgm:cxn modelId="{0C2AB8F1-1792-4E33-8822-0D1B59C36C45}" srcId="{754366AC-8452-4612-A827-C41D636C7BBC}" destId="{FB1C2DF9-A0AF-4897-ABF8-678B4D12026E}" srcOrd="3" destOrd="0" parTransId="{C671CB56-53B6-4A91-A488-1D435A4BD67A}" sibTransId="{A3C40843-A275-4897-8296-64FCFE8EC18B}"/>
    <dgm:cxn modelId="{8289E21D-3870-4264-9D0B-BD4467396AF8}" srcId="{754366AC-8452-4612-A827-C41D636C7BBC}" destId="{5AD3663A-8934-4D89-AC0A-54B991246D17}" srcOrd="2" destOrd="0" parTransId="{5CEEF8B0-07E4-437E-BA8A-78EC16FA1E99}" sibTransId="{D1B7D252-217E-4E6C-B4A9-7FC6E3033F79}"/>
    <dgm:cxn modelId="{C3C7422C-2BCF-419F-BCFC-32592C1BB0CA}" srcId="{754366AC-8452-4612-A827-C41D636C7BBC}" destId="{003EE82E-E2B7-410C-858B-D31DB5897DEB}" srcOrd="1" destOrd="0" parTransId="{38AB86CE-2B6B-4A54-8948-849CAB6A01D6}" sibTransId="{BB119AD2-0A46-4BA1-A171-A301C92A9606}"/>
    <dgm:cxn modelId="{A94B21A9-6A69-4F39-84F4-729ABB9BA21C}" type="presOf" srcId="{552CEF47-5490-46B5-A6E4-EF0B2D92BA10}" destId="{8D2D9E6D-AA1B-42D9-A8FA-F416E17D02E9}" srcOrd="0" destOrd="0" presId="urn:microsoft.com/office/officeart/2005/8/layout/vList3#3"/>
    <dgm:cxn modelId="{6A19CF90-D01A-487A-BCDC-2FACE8F83534}" type="presOf" srcId="{5AD3663A-8934-4D89-AC0A-54B991246D17}" destId="{E48CC396-FFBE-4489-B036-DBA22E36882B}" srcOrd="0" destOrd="0" presId="urn:microsoft.com/office/officeart/2005/8/layout/vList3#3"/>
    <dgm:cxn modelId="{D3B714CF-B2BB-4909-A3DD-B7687EE5E764}" srcId="{754366AC-8452-4612-A827-C41D636C7BBC}" destId="{A1E1EAFF-9696-4D20-9E5D-60AA6CDD0EE8}" srcOrd="0" destOrd="0" parTransId="{E4DA57A2-46E2-4AC4-AE74-C306B792B1C7}" sibTransId="{54CD2A0B-4EAB-4DA4-957A-C5B041AD3950}"/>
    <dgm:cxn modelId="{62FC6DF1-E82E-4895-84EB-2B14B0EA1224}" type="presParOf" srcId="{28467A53-7E42-4E4D-ACDD-BFB8AA06C43E}" destId="{4829F4C3-CD18-411B-A882-23096B866F71}" srcOrd="0" destOrd="0" presId="urn:microsoft.com/office/officeart/2005/8/layout/vList3#3"/>
    <dgm:cxn modelId="{5475CAFB-3798-478D-BCD3-E0890F3D5535}" type="presParOf" srcId="{4829F4C3-CD18-411B-A882-23096B866F71}" destId="{0FBE1A32-A682-479A-AF57-CC0D3453D5A5}" srcOrd="0" destOrd="0" presId="urn:microsoft.com/office/officeart/2005/8/layout/vList3#3"/>
    <dgm:cxn modelId="{837EA2EF-4719-4E8A-BEAC-FB47358EEE3F}" type="presParOf" srcId="{4829F4C3-CD18-411B-A882-23096B866F71}" destId="{643D5CA6-60C1-4DAC-A349-B86F5FC93A10}" srcOrd="1" destOrd="0" presId="urn:microsoft.com/office/officeart/2005/8/layout/vList3#3"/>
    <dgm:cxn modelId="{F4EF9C68-115D-4A95-ABBB-209957C4AC60}" type="presParOf" srcId="{28467A53-7E42-4E4D-ACDD-BFB8AA06C43E}" destId="{A1714605-B93C-435B-97D3-5D87E01C563C}" srcOrd="1" destOrd="0" presId="urn:microsoft.com/office/officeart/2005/8/layout/vList3#3"/>
    <dgm:cxn modelId="{8C46A683-2A58-4B88-A4C5-F85511CCA19D}" type="presParOf" srcId="{28467A53-7E42-4E4D-ACDD-BFB8AA06C43E}" destId="{C8BEEC87-1D8D-4D39-873D-7F77696F0E85}" srcOrd="2" destOrd="0" presId="urn:microsoft.com/office/officeart/2005/8/layout/vList3#3"/>
    <dgm:cxn modelId="{338EFAD5-4A16-4336-B268-7CB8CC93280D}" type="presParOf" srcId="{C8BEEC87-1D8D-4D39-873D-7F77696F0E85}" destId="{27D8961F-85BC-4ACA-81D5-21C88D4E5A2C}" srcOrd="0" destOrd="0" presId="urn:microsoft.com/office/officeart/2005/8/layout/vList3#3"/>
    <dgm:cxn modelId="{7BA864F3-A503-4D47-8903-C15CE845D391}" type="presParOf" srcId="{C8BEEC87-1D8D-4D39-873D-7F77696F0E85}" destId="{D4B7E14F-276D-4E6F-9A7E-0D8C2F0BF516}" srcOrd="1" destOrd="0" presId="urn:microsoft.com/office/officeart/2005/8/layout/vList3#3"/>
    <dgm:cxn modelId="{40A65919-6D09-4181-9805-8DE628B94721}" type="presParOf" srcId="{28467A53-7E42-4E4D-ACDD-BFB8AA06C43E}" destId="{89F0D0F1-A447-425C-92B4-E5820ED53043}" srcOrd="3" destOrd="0" presId="urn:microsoft.com/office/officeart/2005/8/layout/vList3#3"/>
    <dgm:cxn modelId="{BD2AAA1D-4B6C-4CDF-AE1C-8505BB15FD54}" type="presParOf" srcId="{28467A53-7E42-4E4D-ACDD-BFB8AA06C43E}" destId="{C98DCBC1-A798-47FE-AE66-3AB9FC596907}" srcOrd="4" destOrd="0" presId="urn:microsoft.com/office/officeart/2005/8/layout/vList3#3"/>
    <dgm:cxn modelId="{C7498A77-F9BA-41AB-9371-BF358331E9E7}" type="presParOf" srcId="{C98DCBC1-A798-47FE-AE66-3AB9FC596907}" destId="{EA466DBA-4306-4B98-B39B-09BB917F1C0B}" srcOrd="0" destOrd="0" presId="urn:microsoft.com/office/officeart/2005/8/layout/vList3#3"/>
    <dgm:cxn modelId="{092541ED-37E2-4CDA-A9D3-E3186C8C4C7F}" type="presParOf" srcId="{C98DCBC1-A798-47FE-AE66-3AB9FC596907}" destId="{E48CC396-FFBE-4489-B036-DBA22E36882B}" srcOrd="1" destOrd="0" presId="urn:microsoft.com/office/officeart/2005/8/layout/vList3#3"/>
    <dgm:cxn modelId="{137A2893-14BF-41CF-8EA0-9AD174145F76}" type="presParOf" srcId="{28467A53-7E42-4E4D-ACDD-BFB8AA06C43E}" destId="{792DB6F4-69E2-4469-9EFB-87EF55A5E130}" srcOrd="5" destOrd="0" presId="urn:microsoft.com/office/officeart/2005/8/layout/vList3#3"/>
    <dgm:cxn modelId="{6ECD3DA0-988A-4047-8A7D-EFEC41FC47CE}" type="presParOf" srcId="{28467A53-7E42-4E4D-ACDD-BFB8AA06C43E}" destId="{D11FF7F7-27B2-437D-A091-571B36859460}" srcOrd="6" destOrd="0" presId="urn:microsoft.com/office/officeart/2005/8/layout/vList3#3"/>
    <dgm:cxn modelId="{7A3FFC7D-CF73-44EB-9738-06D477A03CD3}" type="presParOf" srcId="{D11FF7F7-27B2-437D-A091-571B36859460}" destId="{D46D48F1-833E-4B5A-AF4E-AB7832D8059B}" srcOrd="0" destOrd="0" presId="urn:microsoft.com/office/officeart/2005/8/layout/vList3#3"/>
    <dgm:cxn modelId="{8240FAE3-140F-4881-825B-B4C3DFCC3DBF}" type="presParOf" srcId="{D11FF7F7-27B2-437D-A091-571B36859460}" destId="{A888EDE2-7528-4B91-8526-5FE457020F79}" srcOrd="1" destOrd="0" presId="urn:microsoft.com/office/officeart/2005/8/layout/vList3#3"/>
    <dgm:cxn modelId="{7D8038F9-C8B0-4722-B3E4-C1AC54A8FE8F}" type="presParOf" srcId="{28467A53-7E42-4E4D-ACDD-BFB8AA06C43E}" destId="{339F2AD8-5A73-4249-9E45-97A2F5FBCA28}" srcOrd="7" destOrd="0" presId="urn:microsoft.com/office/officeart/2005/8/layout/vList3#3"/>
    <dgm:cxn modelId="{F7564E3A-24EB-433C-A602-C96486DC15B5}" type="presParOf" srcId="{28467A53-7E42-4E4D-ACDD-BFB8AA06C43E}" destId="{E902631D-FC1D-4924-B5B7-32EC0BB59EBA}" srcOrd="8" destOrd="0" presId="urn:microsoft.com/office/officeart/2005/8/layout/vList3#3"/>
    <dgm:cxn modelId="{BAA26188-D897-414A-8C4D-5BE99D9D584E}" type="presParOf" srcId="{E902631D-FC1D-4924-B5B7-32EC0BB59EBA}" destId="{FACD6EFA-CA76-4218-979C-AA5884A3236A}" srcOrd="0" destOrd="0" presId="urn:microsoft.com/office/officeart/2005/8/layout/vList3#3"/>
    <dgm:cxn modelId="{0A331E3B-26E9-40A6-8430-5A0D9BF90BDC}" type="presParOf" srcId="{E902631D-FC1D-4924-B5B7-32EC0BB59EBA}" destId="{8D2D9E6D-AA1B-42D9-A8FA-F416E17D02E9}" srcOrd="1" destOrd="0" presId="urn:microsoft.com/office/officeart/2005/8/layout/vList3#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366AC-8452-4612-A827-C41D636C7BBC}" type="doc">
      <dgm:prSet loTypeId="urn:microsoft.com/office/officeart/2005/8/layout/vList3#4" loCatId="list" qsTypeId="urn:microsoft.com/office/officeart/2005/8/quickstyle/simple2" qsCatId="simple" csTypeId="urn:microsoft.com/office/officeart/2005/8/colors/accent2_2" csCatId="accent2" phldr="1"/>
      <dgm:spPr/>
      <dgm:t>
        <a:bodyPr/>
        <a:lstStyle/>
        <a:p>
          <a:endParaRPr lang="zh-TW" altLang="en-US"/>
        </a:p>
      </dgm:t>
    </dgm:pt>
    <dgm:pt modelId="{A1E1EAFF-9696-4D20-9E5D-60AA6CDD0EE8}">
      <dgm:prSet phldrT="[文字]"/>
      <dgm:spPr/>
      <dgm:t>
        <a:bodyPr/>
        <a:lstStyle/>
        <a:p>
          <a:pPr algn="l"/>
          <a:r>
            <a:rPr lang="zh-TW" altLang="zh-TW" b="0" dirty="0">
              <a:effectLst/>
              <a:latin typeface="Microsoft YaHei" panose="020B0503020204020204" pitchFamily="34" charset="-122"/>
              <a:ea typeface="Microsoft YaHei" panose="020B0503020204020204" pitchFamily="34" charset="-122"/>
              <a:cs typeface="+mn-cs"/>
            </a:rPr>
            <a:t>高級中等學校教師每週教學節數標準</a:t>
          </a:r>
        </a:p>
      </dgm:t>
    </dgm:pt>
    <dgm:pt modelId="{E4DA57A2-46E2-4AC4-AE74-C306B792B1C7}" type="parTrans" cxnId="{D3B714CF-B2BB-4909-A3DD-B7687EE5E764}">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54CD2A0B-4EAB-4DA4-957A-C5B041AD3950}" type="sibTrans" cxnId="{D3B714CF-B2BB-4909-A3DD-B7687EE5E764}">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003EE82E-E2B7-410C-858B-D31DB5897DEB}">
      <dgm:prSet phldrT="[文字]"/>
      <dgm:spPr/>
      <dgm:t>
        <a:bodyPr/>
        <a:lstStyle/>
        <a:p>
          <a:pPr algn="l"/>
          <a:r>
            <a:rPr lang="zh-TW" altLang="zh-TW" b="0" dirty="0">
              <a:effectLst/>
              <a:latin typeface="Microsoft YaHei" panose="020B0503020204020204" pitchFamily="34" charset="-122"/>
              <a:ea typeface="Microsoft YaHei" panose="020B0503020204020204" pitchFamily="34" charset="-122"/>
              <a:cs typeface="+mn-cs"/>
            </a:rPr>
            <a:t>高級中等學校實習課程實施辦法</a:t>
          </a:r>
        </a:p>
      </dgm:t>
    </dgm:pt>
    <dgm:pt modelId="{38AB86CE-2B6B-4A54-8948-849CAB6A01D6}" type="parTrans" cxnId="{C3C7422C-2BCF-419F-BCFC-32592C1BB0CA}">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BB119AD2-0A46-4BA1-A171-A301C92A9606}" type="sibTrans" cxnId="{C3C7422C-2BCF-419F-BCFC-32592C1BB0CA}">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5AD3663A-8934-4D89-AC0A-54B991246D17}">
      <dgm:prSet phldrT="[文字]"/>
      <dgm:spPr/>
      <dgm:t>
        <a:bodyPr/>
        <a:lstStyle/>
        <a:p>
          <a:pPr algn="l"/>
          <a:r>
            <a:rPr lang="zh-TW" altLang="en-US" b="0" dirty="0">
              <a:effectLst/>
              <a:latin typeface="Microsoft YaHei" panose="020B0503020204020204" pitchFamily="34" charset="-122"/>
              <a:ea typeface="Microsoft YaHei" panose="020B0503020204020204" pitchFamily="34" charset="-122"/>
              <a:cs typeface="+mn-cs"/>
            </a:rPr>
            <a:t>教育部國民及學前教育署補助國立高級中等學校充實學生自主學習空間設施作業要點</a:t>
          </a:r>
        </a:p>
      </dgm:t>
    </dgm:pt>
    <dgm:pt modelId="{5CEEF8B0-07E4-437E-BA8A-78EC16FA1E99}" type="parTrans" cxnId="{8289E21D-3870-4264-9D0B-BD4467396AF8}">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D1B7D252-217E-4E6C-B4A9-7FC6E3033F79}" type="sibTrans" cxnId="{8289E21D-3870-4264-9D0B-BD4467396AF8}">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FB1C2DF9-A0AF-4897-ABF8-678B4D12026E}">
      <dgm:prSet/>
      <dgm:spPr>
        <a:solidFill>
          <a:schemeClr val="accent2"/>
        </a:solidFill>
      </dgm:spPr>
      <dgm:t>
        <a:bodyPr/>
        <a:lstStyle/>
        <a:p>
          <a:pPr algn="l"/>
          <a:r>
            <a:rPr lang="zh-TW" altLang="en-US" b="0" dirty="0">
              <a:solidFill>
                <a:schemeClr val="bg1"/>
              </a:solidFill>
              <a:effectLst/>
              <a:latin typeface="Microsoft YaHei" panose="020B0503020204020204" pitchFamily="34" charset="-122"/>
              <a:ea typeface="Microsoft YaHei" panose="020B0503020204020204" pitchFamily="34" charset="-122"/>
              <a:cs typeface="+mn-cs"/>
            </a:rPr>
            <a:t>教育部國民及學前教育署建置高級中等教育階段學生學習歷程檔案作業</a:t>
          </a:r>
          <a:r>
            <a:rPr lang="zh-TW" altLang="en-US" b="0" dirty="0" smtClean="0">
              <a:solidFill>
                <a:schemeClr val="bg1"/>
              </a:solidFill>
              <a:effectLst/>
              <a:latin typeface="Microsoft YaHei" panose="020B0503020204020204" pitchFamily="34" charset="-122"/>
              <a:ea typeface="Microsoft YaHei" panose="020B0503020204020204" pitchFamily="34" charset="-122"/>
              <a:cs typeface="+mn-cs"/>
            </a:rPr>
            <a:t>要點</a:t>
          </a:r>
          <a:endParaRPr lang="zh-TW" altLang="en-US" b="0" dirty="0">
            <a:solidFill>
              <a:schemeClr val="bg1"/>
            </a:solidFill>
            <a:effectLst/>
            <a:latin typeface="Microsoft YaHei" panose="020B0503020204020204" pitchFamily="34" charset="-122"/>
            <a:ea typeface="Microsoft YaHei" panose="020B0503020204020204" pitchFamily="34" charset="-122"/>
            <a:cs typeface="+mn-cs"/>
          </a:endParaRPr>
        </a:p>
      </dgm:t>
    </dgm:pt>
    <dgm:pt modelId="{C671CB56-53B6-4A91-A488-1D435A4BD67A}" type="parTrans" cxnId="{0C2AB8F1-1792-4E33-8822-0D1B59C36C45}">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A3C40843-A275-4897-8296-64FCFE8EC18B}" type="sibTrans" cxnId="{0C2AB8F1-1792-4E33-8822-0D1B59C36C45}">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552CEF47-5490-46B5-A6E4-EF0B2D92BA10}">
      <dgm:prSet/>
      <dgm:spPr>
        <a:solidFill>
          <a:schemeClr val="accent2"/>
        </a:solidFill>
      </dgm:spPr>
      <dgm:t>
        <a:bodyPr/>
        <a:lstStyle/>
        <a:p>
          <a:pPr algn="l"/>
          <a:r>
            <a:rPr lang="zh-TW" altLang="en-US" b="0" strike="noStrike" dirty="0">
              <a:solidFill>
                <a:schemeClr val="bg1"/>
              </a:solidFill>
              <a:effectLst/>
              <a:latin typeface="Microsoft YaHei" panose="020B0503020204020204" pitchFamily="34" charset="-122"/>
              <a:ea typeface="Microsoft YaHei" panose="020B0503020204020204" pitchFamily="34" charset="-122"/>
            </a:rPr>
            <a:t>高級中等學校學生（包括進修部）學習評量</a:t>
          </a:r>
          <a:r>
            <a:rPr lang="zh-TW" altLang="en-US" b="0" strike="noStrike" dirty="0" smtClean="0">
              <a:solidFill>
                <a:schemeClr val="bg1"/>
              </a:solidFill>
              <a:effectLst/>
              <a:latin typeface="Microsoft YaHei" panose="020B0503020204020204" pitchFamily="34" charset="-122"/>
              <a:ea typeface="Microsoft YaHei" panose="020B0503020204020204" pitchFamily="34" charset="-122"/>
            </a:rPr>
            <a:t>辦法</a:t>
          </a:r>
          <a:endParaRPr lang="zh-TW" altLang="en-US" b="0" strike="noStrike" dirty="0">
            <a:solidFill>
              <a:schemeClr val="bg1"/>
            </a:solidFill>
            <a:effectLst/>
            <a:latin typeface="Microsoft YaHei" panose="020B0503020204020204" pitchFamily="34" charset="-122"/>
            <a:ea typeface="Microsoft YaHei" panose="020B0503020204020204" pitchFamily="34" charset="-122"/>
          </a:endParaRPr>
        </a:p>
      </dgm:t>
    </dgm:pt>
    <dgm:pt modelId="{9E28D207-4158-4C73-A331-B201352E56D5}" type="parTrans" cxnId="{8FDA420F-D8AE-4134-9BB8-72E3CF275449}">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97AB2DCB-39F4-495E-A803-C4F0C508B343}" type="sibTrans" cxnId="{8FDA420F-D8AE-4134-9BB8-72E3CF275449}">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1D8EA7CE-4D68-4510-A43B-D8C5FDBA2E08}">
      <dgm:prSet/>
      <dgm:spPr>
        <a:solidFill>
          <a:schemeClr val="accent2"/>
        </a:solidFill>
      </dgm:spPr>
      <dgm:t>
        <a:bodyPr/>
        <a:lstStyle/>
        <a:p>
          <a:pPr algn="l"/>
          <a:r>
            <a:rPr lang="zh-TW" altLang="en-US" b="0" dirty="0">
              <a:solidFill>
                <a:schemeClr val="bg1"/>
              </a:solidFill>
              <a:effectLst/>
              <a:latin typeface="Microsoft YaHei" panose="020B0503020204020204" pitchFamily="34" charset="-122"/>
              <a:ea typeface="Microsoft YaHei" panose="020B0503020204020204" pitchFamily="34" charset="-122"/>
              <a:cs typeface="+mn-cs"/>
            </a:rPr>
            <a:t>高級中等學校課程評鑑實施</a:t>
          </a:r>
          <a:r>
            <a:rPr lang="zh-TW" altLang="en-US" b="0" dirty="0" smtClean="0">
              <a:solidFill>
                <a:schemeClr val="bg1"/>
              </a:solidFill>
              <a:effectLst/>
              <a:latin typeface="Microsoft YaHei" panose="020B0503020204020204" pitchFamily="34" charset="-122"/>
              <a:ea typeface="Microsoft YaHei" panose="020B0503020204020204" pitchFamily="34" charset="-122"/>
              <a:cs typeface="+mn-cs"/>
            </a:rPr>
            <a:t>要點</a:t>
          </a:r>
          <a:endParaRPr lang="zh-TW" altLang="en-US" b="0" dirty="0">
            <a:solidFill>
              <a:schemeClr val="bg1"/>
            </a:solidFill>
            <a:latin typeface="Microsoft YaHei" panose="020B0503020204020204" pitchFamily="34" charset="-122"/>
            <a:ea typeface="Microsoft YaHei" panose="020B0503020204020204" pitchFamily="34" charset="-122"/>
          </a:endParaRPr>
        </a:p>
      </dgm:t>
    </dgm:pt>
    <dgm:pt modelId="{F3B8074C-031F-452C-B32C-85B802BDF623}" type="parTrans" cxnId="{1842804A-E382-4BBE-93B5-9B99394793F9}">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D2DC396B-18B0-4BC4-874D-0560A2C90E74}" type="sibTrans" cxnId="{1842804A-E382-4BBE-93B5-9B99394793F9}">
      <dgm:prSet/>
      <dgm:spPr/>
      <dgm:t>
        <a:bodyPr/>
        <a:lstStyle/>
        <a:p>
          <a:endParaRPr lang="zh-TW" altLang="en-US" b="0">
            <a:latin typeface="Microsoft YaHei" panose="020B0503020204020204" pitchFamily="34" charset="-122"/>
            <a:ea typeface="Microsoft YaHei" panose="020B0503020204020204" pitchFamily="34" charset="-122"/>
          </a:endParaRPr>
        </a:p>
      </dgm:t>
    </dgm:pt>
    <dgm:pt modelId="{28467A53-7E42-4E4D-ACDD-BFB8AA06C43E}" type="pres">
      <dgm:prSet presAssocID="{754366AC-8452-4612-A827-C41D636C7BBC}" presName="linearFlow" presStyleCnt="0">
        <dgm:presLayoutVars>
          <dgm:dir/>
          <dgm:resizeHandles val="exact"/>
        </dgm:presLayoutVars>
      </dgm:prSet>
      <dgm:spPr/>
      <dgm:t>
        <a:bodyPr/>
        <a:lstStyle/>
        <a:p>
          <a:endParaRPr lang="zh-TW" altLang="en-US"/>
        </a:p>
      </dgm:t>
    </dgm:pt>
    <dgm:pt modelId="{4829F4C3-CD18-411B-A882-23096B866F71}" type="pres">
      <dgm:prSet presAssocID="{A1E1EAFF-9696-4D20-9E5D-60AA6CDD0EE8}" presName="composite" presStyleCnt="0"/>
      <dgm:spPr/>
    </dgm:pt>
    <dgm:pt modelId="{0FBE1A32-A682-479A-AF57-CC0D3453D5A5}" type="pres">
      <dgm:prSet presAssocID="{A1E1EAFF-9696-4D20-9E5D-60AA6CDD0EE8}"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643D5CA6-60C1-4DAC-A349-B86F5FC93A10}" type="pres">
      <dgm:prSet presAssocID="{A1E1EAFF-9696-4D20-9E5D-60AA6CDD0EE8}" presName="txShp" presStyleLbl="node1" presStyleIdx="0" presStyleCnt="6" custScaleY="116282" custLinFactNeighborX="285" custLinFactNeighborY="-10211">
        <dgm:presLayoutVars>
          <dgm:bulletEnabled val="1"/>
        </dgm:presLayoutVars>
      </dgm:prSet>
      <dgm:spPr/>
      <dgm:t>
        <a:bodyPr/>
        <a:lstStyle/>
        <a:p>
          <a:endParaRPr lang="zh-TW" altLang="en-US"/>
        </a:p>
      </dgm:t>
    </dgm:pt>
    <dgm:pt modelId="{A1714605-B93C-435B-97D3-5D87E01C563C}" type="pres">
      <dgm:prSet presAssocID="{54CD2A0B-4EAB-4DA4-957A-C5B041AD3950}" presName="spacing" presStyleCnt="0"/>
      <dgm:spPr/>
    </dgm:pt>
    <dgm:pt modelId="{C8BEEC87-1D8D-4D39-873D-7F77696F0E85}" type="pres">
      <dgm:prSet presAssocID="{003EE82E-E2B7-410C-858B-D31DB5897DEB}" presName="composite" presStyleCnt="0"/>
      <dgm:spPr/>
    </dgm:pt>
    <dgm:pt modelId="{27D8961F-85BC-4ACA-81D5-21C88D4E5A2C}" type="pres">
      <dgm:prSet presAssocID="{003EE82E-E2B7-410C-858B-D31DB5897DEB}" presName="imgShp" presStyleLbl="fgImgPlace1" presStyleIdx="1"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D4B7E14F-276D-4E6F-9A7E-0D8C2F0BF516}" type="pres">
      <dgm:prSet presAssocID="{003EE82E-E2B7-410C-858B-D31DB5897DEB}" presName="txShp" presStyleLbl="node1" presStyleIdx="1" presStyleCnt="6" custScaleY="119135">
        <dgm:presLayoutVars>
          <dgm:bulletEnabled val="1"/>
        </dgm:presLayoutVars>
      </dgm:prSet>
      <dgm:spPr/>
      <dgm:t>
        <a:bodyPr/>
        <a:lstStyle/>
        <a:p>
          <a:endParaRPr lang="zh-TW" altLang="en-US"/>
        </a:p>
      </dgm:t>
    </dgm:pt>
    <dgm:pt modelId="{89F0D0F1-A447-425C-92B4-E5820ED53043}" type="pres">
      <dgm:prSet presAssocID="{BB119AD2-0A46-4BA1-A171-A301C92A9606}" presName="spacing" presStyleCnt="0"/>
      <dgm:spPr/>
    </dgm:pt>
    <dgm:pt modelId="{C98DCBC1-A798-47FE-AE66-3AB9FC596907}" type="pres">
      <dgm:prSet presAssocID="{5AD3663A-8934-4D89-AC0A-54B991246D17}" presName="composite" presStyleCnt="0"/>
      <dgm:spPr/>
    </dgm:pt>
    <dgm:pt modelId="{EA466DBA-4306-4B98-B39B-09BB917F1C0B}" type="pres">
      <dgm:prSet presAssocID="{5AD3663A-8934-4D89-AC0A-54B991246D17}" presName="imgShp" presStyleLbl="fgImgPlace1" presStyleIdx="2"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E48CC396-FFBE-4489-B036-DBA22E36882B}" type="pres">
      <dgm:prSet presAssocID="{5AD3663A-8934-4D89-AC0A-54B991246D17}" presName="txShp" presStyleLbl="node1" presStyleIdx="2" presStyleCnt="6" custScaleY="122493">
        <dgm:presLayoutVars>
          <dgm:bulletEnabled val="1"/>
        </dgm:presLayoutVars>
      </dgm:prSet>
      <dgm:spPr/>
      <dgm:t>
        <a:bodyPr/>
        <a:lstStyle/>
        <a:p>
          <a:endParaRPr lang="zh-TW" altLang="en-US"/>
        </a:p>
      </dgm:t>
    </dgm:pt>
    <dgm:pt modelId="{792DB6F4-69E2-4469-9EFB-87EF55A5E130}" type="pres">
      <dgm:prSet presAssocID="{D1B7D252-217E-4E6C-B4A9-7FC6E3033F79}" presName="spacing" presStyleCnt="0"/>
      <dgm:spPr/>
    </dgm:pt>
    <dgm:pt modelId="{D11FF7F7-27B2-437D-A091-571B36859460}" type="pres">
      <dgm:prSet presAssocID="{FB1C2DF9-A0AF-4897-ABF8-678B4D12026E}" presName="composite" presStyleCnt="0"/>
      <dgm:spPr/>
    </dgm:pt>
    <dgm:pt modelId="{D46D48F1-833E-4B5A-AF4E-AB7832D8059B}" type="pres">
      <dgm:prSet presAssocID="{FB1C2DF9-A0AF-4897-ABF8-678B4D12026E}" presName="imgShp" presStyleLbl="fgImgPlace1" presStyleIdx="3"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888EDE2-7528-4B91-8526-5FE457020F79}" type="pres">
      <dgm:prSet presAssocID="{FB1C2DF9-A0AF-4897-ABF8-678B4D12026E}" presName="txShp" presStyleLbl="node1" presStyleIdx="3" presStyleCnt="6">
        <dgm:presLayoutVars>
          <dgm:bulletEnabled val="1"/>
        </dgm:presLayoutVars>
      </dgm:prSet>
      <dgm:spPr/>
      <dgm:t>
        <a:bodyPr/>
        <a:lstStyle/>
        <a:p>
          <a:endParaRPr lang="zh-TW" altLang="en-US"/>
        </a:p>
      </dgm:t>
    </dgm:pt>
    <dgm:pt modelId="{339F2AD8-5A73-4249-9E45-97A2F5FBCA28}" type="pres">
      <dgm:prSet presAssocID="{A3C40843-A275-4897-8296-64FCFE8EC18B}" presName="spacing" presStyleCnt="0"/>
      <dgm:spPr/>
    </dgm:pt>
    <dgm:pt modelId="{E902631D-FC1D-4924-B5B7-32EC0BB59EBA}" type="pres">
      <dgm:prSet presAssocID="{552CEF47-5490-46B5-A6E4-EF0B2D92BA10}" presName="composite" presStyleCnt="0"/>
      <dgm:spPr/>
    </dgm:pt>
    <dgm:pt modelId="{FACD6EFA-CA76-4218-979C-AA5884A3236A}" type="pres">
      <dgm:prSet presAssocID="{552CEF47-5490-46B5-A6E4-EF0B2D92BA10}" presName="imgShp" presStyleLbl="fgImgPlace1" presStyleIdx="4"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8D2D9E6D-AA1B-42D9-A8FA-F416E17D02E9}" type="pres">
      <dgm:prSet presAssocID="{552CEF47-5490-46B5-A6E4-EF0B2D92BA10}" presName="txShp" presStyleLbl="node1" presStyleIdx="4" presStyleCnt="6">
        <dgm:presLayoutVars>
          <dgm:bulletEnabled val="1"/>
        </dgm:presLayoutVars>
      </dgm:prSet>
      <dgm:spPr/>
      <dgm:t>
        <a:bodyPr/>
        <a:lstStyle/>
        <a:p>
          <a:endParaRPr lang="zh-TW" altLang="en-US"/>
        </a:p>
      </dgm:t>
    </dgm:pt>
    <dgm:pt modelId="{D9399A63-3DF3-4E55-88A3-4AC94D524C72}" type="pres">
      <dgm:prSet presAssocID="{97AB2DCB-39F4-495E-A803-C4F0C508B343}" presName="spacing" presStyleCnt="0"/>
      <dgm:spPr/>
    </dgm:pt>
    <dgm:pt modelId="{919D4066-1FD5-4E22-91DE-36B13A91C936}" type="pres">
      <dgm:prSet presAssocID="{1D8EA7CE-4D68-4510-A43B-D8C5FDBA2E08}" presName="composite" presStyleCnt="0"/>
      <dgm:spPr/>
    </dgm:pt>
    <dgm:pt modelId="{C956292B-C2FA-4990-8184-03B689EE53F1}" type="pres">
      <dgm:prSet presAssocID="{1D8EA7CE-4D68-4510-A43B-D8C5FDBA2E08}" presName="imgShp" presStyleLbl="fgImgPlace1" presStyleIdx="5"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EFDDA000-EE6B-42FA-889F-0B37CD1A1735}" type="pres">
      <dgm:prSet presAssocID="{1D8EA7CE-4D68-4510-A43B-D8C5FDBA2E08}" presName="txShp" presStyleLbl="node1" presStyleIdx="5" presStyleCnt="6">
        <dgm:presLayoutVars>
          <dgm:bulletEnabled val="1"/>
        </dgm:presLayoutVars>
      </dgm:prSet>
      <dgm:spPr/>
      <dgm:t>
        <a:bodyPr/>
        <a:lstStyle/>
        <a:p>
          <a:endParaRPr lang="zh-TW" altLang="en-US"/>
        </a:p>
      </dgm:t>
    </dgm:pt>
  </dgm:ptLst>
  <dgm:cxnLst>
    <dgm:cxn modelId="{D5B264D1-5851-4881-8817-76FD36D95213}" type="presOf" srcId="{754366AC-8452-4612-A827-C41D636C7BBC}" destId="{28467A53-7E42-4E4D-ACDD-BFB8AA06C43E}" srcOrd="0" destOrd="0" presId="urn:microsoft.com/office/officeart/2005/8/layout/vList3#4"/>
    <dgm:cxn modelId="{BC2E9E5F-1A1F-48C0-ABA4-8EB9BC1A67FE}" type="presOf" srcId="{1D8EA7CE-4D68-4510-A43B-D8C5FDBA2E08}" destId="{EFDDA000-EE6B-42FA-889F-0B37CD1A1735}" srcOrd="0" destOrd="0" presId="urn:microsoft.com/office/officeart/2005/8/layout/vList3#4"/>
    <dgm:cxn modelId="{C3C7422C-2BCF-419F-BCFC-32592C1BB0CA}" srcId="{754366AC-8452-4612-A827-C41D636C7BBC}" destId="{003EE82E-E2B7-410C-858B-D31DB5897DEB}" srcOrd="1" destOrd="0" parTransId="{38AB86CE-2B6B-4A54-8948-849CAB6A01D6}" sibTransId="{BB119AD2-0A46-4BA1-A171-A301C92A9606}"/>
    <dgm:cxn modelId="{06989ABD-382B-4FC2-BBE9-E035C3D0B03F}" type="presOf" srcId="{5AD3663A-8934-4D89-AC0A-54B991246D17}" destId="{E48CC396-FFBE-4489-B036-DBA22E36882B}" srcOrd="0" destOrd="0" presId="urn:microsoft.com/office/officeart/2005/8/layout/vList3#4"/>
    <dgm:cxn modelId="{46406FED-40C8-4EB1-8B38-6A4447978DA7}" type="presOf" srcId="{FB1C2DF9-A0AF-4897-ABF8-678B4D12026E}" destId="{A888EDE2-7528-4B91-8526-5FE457020F79}" srcOrd="0" destOrd="0" presId="urn:microsoft.com/office/officeart/2005/8/layout/vList3#4"/>
    <dgm:cxn modelId="{5D298888-7261-4B24-BE58-4490398CB8ED}" type="presOf" srcId="{A1E1EAFF-9696-4D20-9E5D-60AA6CDD0EE8}" destId="{643D5CA6-60C1-4DAC-A349-B86F5FC93A10}" srcOrd="0" destOrd="0" presId="urn:microsoft.com/office/officeart/2005/8/layout/vList3#4"/>
    <dgm:cxn modelId="{1169AAF4-ABE7-403F-AE65-ACB5A529A229}" type="presOf" srcId="{003EE82E-E2B7-410C-858B-D31DB5897DEB}" destId="{D4B7E14F-276D-4E6F-9A7E-0D8C2F0BF516}" srcOrd="0" destOrd="0" presId="urn:microsoft.com/office/officeart/2005/8/layout/vList3#4"/>
    <dgm:cxn modelId="{1842804A-E382-4BBE-93B5-9B99394793F9}" srcId="{754366AC-8452-4612-A827-C41D636C7BBC}" destId="{1D8EA7CE-4D68-4510-A43B-D8C5FDBA2E08}" srcOrd="5" destOrd="0" parTransId="{F3B8074C-031F-452C-B32C-85B802BDF623}" sibTransId="{D2DC396B-18B0-4BC4-874D-0560A2C90E74}"/>
    <dgm:cxn modelId="{D3B714CF-B2BB-4909-A3DD-B7687EE5E764}" srcId="{754366AC-8452-4612-A827-C41D636C7BBC}" destId="{A1E1EAFF-9696-4D20-9E5D-60AA6CDD0EE8}" srcOrd="0" destOrd="0" parTransId="{E4DA57A2-46E2-4AC4-AE74-C306B792B1C7}" sibTransId="{54CD2A0B-4EAB-4DA4-957A-C5B041AD3950}"/>
    <dgm:cxn modelId="{0C2AB8F1-1792-4E33-8822-0D1B59C36C45}" srcId="{754366AC-8452-4612-A827-C41D636C7BBC}" destId="{FB1C2DF9-A0AF-4897-ABF8-678B4D12026E}" srcOrd="3" destOrd="0" parTransId="{C671CB56-53B6-4A91-A488-1D435A4BD67A}" sibTransId="{A3C40843-A275-4897-8296-64FCFE8EC18B}"/>
    <dgm:cxn modelId="{8289E21D-3870-4264-9D0B-BD4467396AF8}" srcId="{754366AC-8452-4612-A827-C41D636C7BBC}" destId="{5AD3663A-8934-4D89-AC0A-54B991246D17}" srcOrd="2" destOrd="0" parTransId="{5CEEF8B0-07E4-437E-BA8A-78EC16FA1E99}" sibTransId="{D1B7D252-217E-4E6C-B4A9-7FC6E3033F79}"/>
    <dgm:cxn modelId="{A5CBD97A-F531-4094-8F25-00A804765805}" type="presOf" srcId="{552CEF47-5490-46B5-A6E4-EF0B2D92BA10}" destId="{8D2D9E6D-AA1B-42D9-A8FA-F416E17D02E9}" srcOrd="0" destOrd="0" presId="urn:microsoft.com/office/officeart/2005/8/layout/vList3#4"/>
    <dgm:cxn modelId="{8FDA420F-D8AE-4134-9BB8-72E3CF275449}" srcId="{754366AC-8452-4612-A827-C41D636C7BBC}" destId="{552CEF47-5490-46B5-A6E4-EF0B2D92BA10}" srcOrd="4" destOrd="0" parTransId="{9E28D207-4158-4C73-A331-B201352E56D5}" sibTransId="{97AB2DCB-39F4-495E-A803-C4F0C508B343}"/>
    <dgm:cxn modelId="{F0B148C3-86C1-456B-9811-8C92491B8AC6}" type="presParOf" srcId="{28467A53-7E42-4E4D-ACDD-BFB8AA06C43E}" destId="{4829F4C3-CD18-411B-A882-23096B866F71}" srcOrd="0" destOrd="0" presId="urn:microsoft.com/office/officeart/2005/8/layout/vList3#4"/>
    <dgm:cxn modelId="{60AA782D-F8F1-4240-B6FC-7AB09051A61C}" type="presParOf" srcId="{4829F4C3-CD18-411B-A882-23096B866F71}" destId="{0FBE1A32-A682-479A-AF57-CC0D3453D5A5}" srcOrd="0" destOrd="0" presId="urn:microsoft.com/office/officeart/2005/8/layout/vList3#4"/>
    <dgm:cxn modelId="{4527E38E-2382-4364-801A-3E6E7FA9E07B}" type="presParOf" srcId="{4829F4C3-CD18-411B-A882-23096B866F71}" destId="{643D5CA6-60C1-4DAC-A349-B86F5FC93A10}" srcOrd="1" destOrd="0" presId="urn:microsoft.com/office/officeart/2005/8/layout/vList3#4"/>
    <dgm:cxn modelId="{0CB4EF55-7E1B-4CEB-B440-22DA028D5F64}" type="presParOf" srcId="{28467A53-7E42-4E4D-ACDD-BFB8AA06C43E}" destId="{A1714605-B93C-435B-97D3-5D87E01C563C}" srcOrd="1" destOrd="0" presId="urn:microsoft.com/office/officeart/2005/8/layout/vList3#4"/>
    <dgm:cxn modelId="{A30CB51F-3228-430E-80DC-440654FD7AF5}" type="presParOf" srcId="{28467A53-7E42-4E4D-ACDD-BFB8AA06C43E}" destId="{C8BEEC87-1D8D-4D39-873D-7F77696F0E85}" srcOrd="2" destOrd="0" presId="urn:microsoft.com/office/officeart/2005/8/layout/vList3#4"/>
    <dgm:cxn modelId="{B8E63CB1-27EE-4439-AA12-D62876B19916}" type="presParOf" srcId="{C8BEEC87-1D8D-4D39-873D-7F77696F0E85}" destId="{27D8961F-85BC-4ACA-81D5-21C88D4E5A2C}" srcOrd="0" destOrd="0" presId="urn:microsoft.com/office/officeart/2005/8/layout/vList3#4"/>
    <dgm:cxn modelId="{959F9FF4-2D23-431F-82A8-CC3E6C4ABC07}" type="presParOf" srcId="{C8BEEC87-1D8D-4D39-873D-7F77696F0E85}" destId="{D4B7E14F-276D-4E6F-9A7E-0D8C2F0BF516}" srcOrd="1" destOrd="0" presId="urn:microsoft.com/office/officeart/2005/8/layout/vList3#4"/>
    <dgm:cxn modelId="{F24CC343-60B9-4BE3-B4F9-9F66B252DC90}" type="presParOf" srcId="{28467A53-7E42-4E4D-ACDD-BFB8AA06C43E}" destId="{89F0D0F1-A447-425C-92B4-E5820ED53043}" srcOrd="3" destOrd="0" presId="urn:microsoft.com/office/officeart/2005/8/layout/vList3#4"/>
    <dgm:cxn modelId="{AECB20C0-4BE4-4382-9C98-33E100F68FC8}" type="presParOf" srcId="{28467A53-7E42-4E4D-ACDD-BFB8AA06C43E}" destId="{C98DCBC1-A798-47FE-AE66-3AB9FC596907}" srcOrd="4" destOrd="0" presId="urn:microsoft.com/office/officeart/2005/8/layout/vList3#4"/>
    <dgm:cxn modelId="{A7C4BE0F-AC09-4B42-A9D7-B18CBAC8AAD6}" type="presParOf" srcId="{C98DCBC1-A798-47FE-AE66-3AB9FC596907}" destId="{EA466DBA-4306-4B98-B39B-09BB917F1C0B}" srcOrd="0" destOrd="0" presId="urn:microsoft.com/office/officeart/2005/8/layout/vList3#4"/>
    <dgm:cxn modelId="{1A9955AC-3662-4255-B517-AC09599796D6}" type="presParOf" srcId="{C98DCBC1-A798-47FE-AE66-3AB9FC596907}" destId="{E48CC396-FFBE-4489-B036-DBA22E36882B}" srcOrd="1" destOrd="0" presId="urn:microsoft.com/office/officeart/2005/8/layout/vList3#4"/>
    <dgm:cxn modelId="{4C8AE617-CB8C-4D89-B4E4-0C450D9FC890}" type="presParOf" srcId="{28467A53-7E42-4E4D-ACDD-BFB8AA06C43E}" destId="{792DB6F4-69E2-4469-9EFB-87EF55A5E130}" srcOrd="5" destOrd="0" presId="urn:microsoft.com/office/officeart/2005/8/layout/vList3#4"/>
    <dgm:cxn modelId="{3342F055-F9BD-4F31-824F-9D6C67908CAE}" type="presParOf" srcId="{28467A53-7E42-4E4D-ACDD-BFB8AA06C43E}" destId="{D11FF7F7-27B2-437D-A091-571B36859460}" srcOrd="6" destOrd="0" presId="urn:microsoft.com/office/officeart/2005/8/layout/vList3#4"/>
    <dgm:cxn modelId="{49FFCA5C-57F5-40C2-91D0-1DAC6921124F}" type="presParOf" srcId="{D11FF7F7-27B2-437D-A091-571B36859460}" destId="{D46D48F1-833E-4B5A-AF4E-AB7832D8059B}" srcOrd="0" destOrd="0" presId="urn:microsoft.com/office/officeart/2005/8/layout/vList3#4"/>
    <dgm:cxn modelId="{BA3AD001-E056-4190-A207-E44C113F864E}" type="presParOf" srcId="{D11FF7F7-27B2-437D-A091-571B36859460}" destId="{A888EDE2-7528-4B91-8526-5FE457020F79}" srcOrd="1" destOrd="0" presId="urn:microsoft.com/office/officeart/2005/8/layout/vList3#4"/>
    <dgm:cxn modelId="{E32B2CA1-46F5-4D42-8503-23501920CDD9}" type="presParOf" srcId="{28467A53-7E42-4E4D-ACDD-BFB8AA06C43E}" destId="{339F2AD8-5A73-4249-9E45-97A2F5FBCA28}" srcOrd="7" destOrd="0" presId="urn:microsoft.com/office/officeart/2005/8/layout/vList3#4"/>
    <dgm:cxn modelId="{3144739E-1FE3-4497-9E70-1C47D7959A51}" type="presParOf" srcId="{28467A53-7E42-4E4D-ACDD-BFB8AA06C43E}" destId="{E902631D-FC1D-4924-B5B7-32EC0BB59EBA}" srcOrd="8" destOrd="0" presId="urn:microsoft.com/office/officeart/2005/8/layout/vList3#4"/>
    <dgm:cxn modelId="{3DA66C2D-BE55-42DA-801D-5703095A0462}" type="presParOf" srcId="{E902631D-FC1D-4924-B5B7-32EC0BB59EBA}" destId="{FACD6EFA-CA76-4218-979C-AA5884A3236A}" srcOrd="0" destOrd="0" presId="urn:microsoft.com/office/officeart/2005/8/layout/vList3#4"/>
    <dgm:cxn modelId="{D5B5C450-C9CF-4B67-8B3E-FAC7ED102CA3}" type="presParOf" srcId="{E902631D-FC1D-4924-B5B7-32EC0BB59EBA}" destId="{8D2D9E6D-AA1B-42D9-A8FA-F416E17D02E9}" srcOrd="1" destOrd="0" presId="urn:microsoft.com/office/officeart/2005/8/layout/vList3#4"/>
    <dgm:cxn modelId="{45B7FAED-A0E4-4CAA-9D5D-5AE07467B90F}" type="presParOf" srcId="{28467A53-7E42-4E4D-ACDD-BFB8AA06C43E}" destId="{D9399A63-3DF3-4E55-88A3-4AC94D524C72}" srcOrd="9" destOrd="0" presId="urn:microsoft.com/office/officeart/2005/8/layout/vList3#4"/>
    <dgm:cxn modelId="{07A2BC7E-9507-4B85-BB5E-4DCAC2539A5E}" type="presParOf" srcId="{28467A53-7E42-4E4D-ACDD-BFB8AA06C43E}" destId="{919D4066-1FD5-4E22-91DE-36B13A91C936}" srcOrd="10" destOrd="0" presId="urn:microsoft.com/office/officeart/2005/8/layout/vList3#4"/>
    <dgm:cxn modelId="{BB25C28C-A390-46B0-8BC3-22F45D9F61DA}" type="presParOf" srcId="{919D4066-1FD5-4E22-91DE-36B13A91C936}" destId="{C956292B-C2FA-4990-8184-03B689EE53F1}" srcOrd="0" destOrd="0" presId="urn:microsoft.com/office/officeart/2005/8/layout/vList3#4"/>
    <dgm:cxn modelId="{92E1CDFF-54C8-40E9-A458-3AE0C43C9812}" type="presParOf" srcId="{919D4066-1FD5-4E22-91DE-36B13A91C936}" destId="{EFDDA000-EE6B-42FA-889F-0B37CD1A1735}" srcOrd="1" destOrd="0" presId="urn:microsoft.com/office/officeart/2005/8/layout/vList3#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68E73-7A56-4A20-B350-B36DAB2AE07F}">
      <dsp:nvSpPr>
        <dsp:cNvPr id="0" name=""/>
        <dsp:cNvSpPr/>
      </dsp:nvSpPr>
      <dsp:spPr>
        <a:xfrm>
          <a:off x="0" y="282351"/>
          <a:ext cx="6616390" cy="72764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91592" rIns="513505"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書商編製教材，送國教院審定之書籍</a:t>
          </a:r>
          <a:endParaRPr lang="zh-TW" altLang="en-US" sz="1600" kern="1200" dirty="0"/>
        </a:p>
      </dsp:txBody>
      <dsp:txXfrm>
        <a:off x="0" y="282351"/>
        <a:ext cx="6616390" cy="727649"/>
      </dsp:txXfrm>
    </dsp:sp>
    <dsp:sp modelId="{8E5E38ED-AE84-49D3-A0A3-10DE65CC2137}">
      <dsp:nvSpPr>
        <dsp:cNvPr id="0" name=""/>
        <dsp:cNvSpPr/>
      </dsp:nvSpPr>
      <dsp:spPr>
        <a:xfrm>
          <a:off x="330819" y="75711"/>
          <a:ext cx="4631473"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711200">
            <a:lnSpc>
              <a:spcPct val="90000"/>
            </a:lnSpc>
            <a:spcBef>
              <a:spcPct val="0"/>
            </a:spcBef>
            <a:spcAft>
              <a:spcPct val="35000"/>
            </a:spcAft>
          </a:pPr>
          <a:r>
            <a:rPr lang="en-US" altLang="zh-TW" sz="1600" kern="1200" dirty="0" smtClean="0">
              <a:latin typeface="微軟正黑體" panose="020B0604030504040204" pitchFamily="34" charset="-120"/>
              <a:ea typeface="微軟正黑體" panose="020B0604030504040204" pitchFamily="34" charset="-120"/>
            </a:rPr>
            <a:t>1.</a:t>
          </a:r>
          <a:r>
            <a:rPr lang="zh-TW" altLang="en-US" sz="1600" kern="1200" dirty="0" smtClean="0">
              <a:latin typeface="微軟正黑體" panose="020B0604030504040204" pitchFamily="34" charset="-120"/>
              <a:ea typeface="微軟正黑體" panose="020B0604030504040204" pitchFamily="34" charset="-120"/>
            </a:rPr>
            <a:t>國教院審定版</a:t>
          </a:r>
          <a:endParaRPr lang="zh-TW" altLang="en-US" sz="1600" kern="1200" dirty="0"/>
        </a:p>
      </dsp:txBody>
      <dsp:txXfrm>
        <a:off x="350994" y="95886"/>
        <a:ext cx="4591123" cy="372930"/>
      </dsp:txXfrm>
    </dsp:sp>
    <dsp:sp modelId="{7466FDAE-FDC0-40B1-978D-78FCA290EC42}">
      <dsp:nvSpPr>
        <dsp:cNvPr id="0" name=""/>
        <dsp:cNvSpPr/>
      </dsp:nvSpPr>
      <dsp:spPr>
        <a:xfrm>
          <a:off x="0" y="1292241"/>
          <a:ext cx="6616390" cy="727649"/>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91592" rIns="513505"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由中央主管機關編定，如國教署請相關群科中心編審之書籍</a:t>
          </a:r>
          <a:endParaRPr lang="zh-TW" altLang="en-US" sz="1600" kern="1200" dirty="0"/>
        </a:p>
      </dsp:txBody>
      <dsp:txXfrm>
        <a:off x="0" y="1292241"/>
        <a:ext cx="6616390" cy="727649"/>
      </dsp:txXfrm>
    </dsp:sp>
    <dsp:sp modelId="{7508FE3B-DE8E-498B-A90D-669F79488AA0}">
      <dsp:nvSpPr>
        <dsp:cNvPr id="0" name=""/>
        <dsp:cNvSpPr/>
      </dsp:nvSpPr>
      <dsp:spPr>
        <a:xfrm>
          <a:off x="330819" y="1085601"/>
          <a:ext cx="4631473"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711200">
            <a:lnSpc>
              <a:spcPct val="90000"/>
            </a:lnSpc>
            <a:spcBef>
              <a:spcPct val="0"/>
            </a:spcBef>
            <a:spcAft>
              <a:spcPct val="35000"/>
            </a:spcAft>
          </a:pPr>
          <a:r>
            <a:rPr lang="en-US" altLang="zh-TW" sz="1600" b="1" kern="1200" dirty="0" smtClean="0">
              <a:latin typeface="微軟正黑體" panose="020B0604030504040204" pitchFamily="34" charset="-120"/>
              <a:ea typeface="微軟正黑體" panose="020B0604030504040204" pitchFamily="34" charset="-120"/>
              <a:cs typeface="微軟正黑體"/>
            </a:rPr>
            <a:t>2.</a:t>
          </a:r>
          <a:r>
            <a:rPr lang="zh-TW" altLang="en-US" sz="1600" kern="1200" dirty="0" smtClean="0">
              <a:latin typeface="微軟正黑體" panose="020B0604030504040204" pitchFamily="34" charset="-120"/>
              <a:ea typeface="微軟正黑體" panose="020B0604030504040204" pitchFamily="34" charset="-120"/>
            </a:rPr>
            <a:t>中央主管機關編定版</a:t>
          </a:r>
          <a:endParaRPr lang="zh-TW" altLang="en-US" sz="1600" kern="1200" dirty="0"/>
        </a:p>
      </dsp:txBody>
      <dsp:txXfrm>
        <a:off x="350994" y="1105776"/>
        <a:ext cx="4591123" cy="372930"/>
      </dsp:txXfrm>
    </dsp:sp>
    <dsp:sp modelId="{76242032-8DE9-4EF9-89B0-2F10FC245E0F}">
      <dsp:nvSpPr>
        <dsp:cNvPr id="0" name=""/>
        <dsp:cNvSpPr/>
      </dsp:nvSpPr>
      <dsp:spPr>
        <a:xfrm>
          <a:off x="0" y="2302131"/>
          <a:ext cx="6616390" cy="72764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91592" rIns="513505"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公告獎助科目並獎勵出版業者編輯及送國教院審定之書籍</a:t>
          </a:r>
          <a:endParaRPr lang="zh-TW" altLang="en-US" sz="1600" kern="1200" dirty="0"/>
        </a:p>
      </dsp:txBody>
      <dsp:txXfrm>
        <a:off x="0" y="2302131"/>
        <a:ext cx="6616390" cy="727649"/>
      </dsp:txXfrm>
    </dsp:sp>
    <dsp:sp modelId="{DFCF6639-8BA8-4E2B-9FAC-FA8990AAA87A}">
      <dsp:nvSpPr>
        <dsp:cNvPr id="0" name=""/>
        <dsp:cNvSpPr/>
      </dsp:nvSpPr>
      <dsp:spPr>
        <a:xfrm>
          <a:off x="330819" y="2095491"/>
          <a:ext cx="4631473"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711200">
            <a:lnSpc>
              <a:spcPct val="90000"/>
            </a:lnSpc>
            <a:spcBef>
              <a:spcPct val="0"/>
            </a:spcBef>
            <a:spcAft>
              <a:spcPct val="35000"/>
            </a:spcAft>
          </a:pPr>
          <a:r>
            <a:rPr lang="en-US" altLang="zh-TW" sz="1600" b="1" kern="1200" dirty="0" smtClean="0">
              <a:latin typeface="微軟正黑體" panose="020B0604030504040204" pitchFamily="34" charset="-120"/>
              <a:ea typeface="微軟正黑體" panose="020B0604030504040204" pitchFamily="34" charset="-120"/>
              <a:cs typeface="微軟正黑體"/>
            </a:rPr>
            <a:t>3.</a:t>
          </a:r>
          <a:r>
            <a:rPr lang="zh-TW" altLang="zh-TW" sz="1600" b="1" kern="1200" dirty="0" smtClean="0">
              <a:latin typeface="微軟正黑體" panose="020B0604030504040204" pitchFamily="34" charset="-120"/>
              <a:ea typeface="微軟正黑體" panose="020B0604030504040204" pitchFamily="34" charset="-120"/>
            </a:rPr>
            <a:t>獎助出版業者編輯審定版</a:t>
          </a:r>
          <a:endParaRPr lang="zh-TW" altLang="en-US" sz="1600" kern="1200" dirty="0"/>
        </a:p>
      </dsp:txBody>
      <dsp:txXfrm>
        <a:off x="350994" y="2115666"/>
        <a:ext cx="4591123" cy="372930"/>
      </dsp:txXfrm>
    </dsp:sp>
    <dsp:sp modelId="{5283AA89-23DD-41F6-B19D-D4856158D8B5}">
      <dsp:nvSpPr>
        <dsp:cNvPr id="0" name=""/>
        <dsp:cNvSpPr/>
      </dsp:nvSpPr>
      <dsp:spPr>
        <a:xfrm>
          <a:off x="0" y="3312021"/>
          <a:ext cx="6616390" cy="13671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91592" rIns="513505" bIns="113792" numCol="1" spcCol="1270" anchor="t" anchorCtr="0">
          <a:noAutofit/>
        </a:bodyPr>
        <a:lstStyle/>
        <a:p>
          <a:pPr marL="171450" lvl="1" indent="-171450" algn="l" defTabSz="711200">
            <a:lnSpc>
              <a:spcPct val="90000"/>
            </a:lnSpc>
            <a:spcBef>
              <a:spcPct val="0"/>
            </a:spcBef>
            <a:spcAft>
              <a:spcPct val="15000"/>
            </a:spcAft>
            <a:buChar char="••"/>
          </a:pPr>
          <a:r>
            <a:rPr lang="zh-TW" altLang="en-US" sz="1600" b="1" kern="1200" dirty="0" smtClean="0">
              <a:latin typeface="微軟正黑體" panose="020B0604030504040204" pitchFamily="34" charset="-120"/>
              <a:ea typeface="微軟正黑體" panose="020B0604030504040204" pitchFamily="34" charset="-120"/>
            </a:rPr>
            <a:t>因應地區特性、學生特質與需求、領域</a:t>
          </a:r>
          <a:r>
            <a:rPr lang="en-US" altLang="en-US" sz="1600" b="1" kern="1200" dirty="0" smtClean="0">
              <a:latin typeface="微軟正黑體" panose="020B0604030504040204" pitchFamily="34" charset="-120"/>
              <a:ea typeface="微軟正黑體" panose="020B0604030504040204" pitchFamily="34" charset="-120"/>
            </a:rPr>
            <a:t>/</a:t>
          </a:r>
          <a:r>
            <a:rPr lang="zh-TW" altLang="en-US" sz="1600" b="1" kern="1200" dirty="0" smtClean="0">
              <a:latin typeface="微軟正黑體" panose="020B0604030504040204" pitchFamily="34" charset="-120"/>
              <a:ea typeface="微軟正黑體" panose="020B0604030504040204" pitchFamily="34" charset="-120"/>
            </a:rPr>
            <a:t>群科</a:t>
          </a:r>
          <a:r>
            <a:rPr lang="en-US" altLang="en-US" sz="1600" b="1" kern="1200" dirty="0" smtClean="0">
              <a:latin typeface="微軟正黑體" panose="020B0604030504040204" pitchFamily="34" charset="-120"/>
              <a:ea typeface="微軟正黑體" panose="020B0604030504040204" pitchFamily="34" charset="-120"/>
            </a:rPr>
            <a:t>/</a:t>
          </a:r>
          <a:r>
            <a:rPr lang="zh-TW" altLang="en-US" sz="1600" b="1" kern="1200" dirty="0" smtClean="0">
              <a:latin typeface="微軟正黑體" panose="020B0604030504040204" pitchFamily="34" charset="-120"/>
              <a:ea typeface="微軟正黑體" panose="020B0604030504040204" pitchFamily="34" charset="-120"/>
            </a:rPr>
            <a:t>學程</a:t>
          </a:r>
          <a:r>
            <a:rPr lang="en-US" altLang="en-US" sz="1600" b="1" kern="1200" dirty="0" smtClean="0">
              <a:latin typeface="微軟正黑體" panose="020B0604030504040204" pitchFamily="34" charset="-120"/>
              <a:ea typeface="微軟正黑體" panose="020B0604030504040204" pitchFamily="34" charset="-120"/>
            </a:rPr>
            <a:t>/</a:t>
          </a:r>
          <a:r>
            <a:rPr lang="zh-TW" altLang="en-US" sz="1600" b="1" kern="1200" dirty="0" smtClean="0">
              <a:latin typeface="微軟正黑體" panose="020B0604030504040204" pitchFamily="34" charset="-120"/>
              <a:ea typeface="微軟正黑體" panose="020B0604030504040204" pitchFamily="34" charset="-120"/>
            </a:rPr>
            <a:t>科目屬性等，選擇或自行編輯合適之教材，提經學校課發會審查並決議通過後使用。</a:t>
          </a:r>
          <a:endParaRPr lang="zh-TW" altLang="en-US" sz="1600" kern="1200" dirty="0"/>
        </a:p>
      </dsp:txBody>
      <dsp:txXfrm>
        <a:off x="0" y="3312021"/>
        <a:ext cx="6616390" cy="1367100"/>
      </dsp:txXfrm>
    </dsp:sp>
    <dsp:sp modelId="{C7A9DAD9-BDA9-45B6-A588-4BD89ED451FA}">
      <dsp:nvSpPr>
        <dsp:cNvPr id="0" name=""/>
        <dsp:cNvSpPr/>
      </dsp:nvSpPr>
      <dsp:spPr>
        <a:xfrm>
          <a:off x="330819" y="3105381"/>
          <a:ext cx="4631473"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711200">
            <a:lnSpc>
              <a:spcPct val="90000"/>
            </a:lnSpc>
            <a:spcBef>
              <a:spcPct val="0"/>
            </a:spcBef>
            <a:spcAft>
              <a:spcPct val="35000"/>
            </a:spcAft>
          </a:pPr>
          <a:r>
            <a:rPr lang="en-US" altLang="zh-TW" sz="1600" b="1" kern="1200" dirty="0" smtClean="0">
              <a:latin typeface="微軟正黑體" panose="020B0604030504040204" pitchFamily="34" charset="-120"/>
              <a:ea typeface="微軟正黑體" panose="020B0604030504040204" pitchFamily="34" charset="-120"/>
              <a:cs typeface="微軟正黑體"/>
            </a:rPr>
            <a:t>4.</a:t>
          </a:r>
          <a:r>
            <a:rPr lang="zh-TW" altLang="zh-TW" sz="1600" b="1" kern="1200" dirty="0" smtClean="0">
              <a:latin typeface="微軟正黑體" panose="020B0604030504040204" pitchFamily="34" charset="-120"/>
              <a:ea typeface="微軟正黑體" panose="020B0604030504040204" pitchFamily="34" charset="-120"/>
            </a:rPr>
            <a:t>學校自編自選版</a:t>
          </a:r>
          <a:endParaRPr lang="zh-TW" altLang="en-US" sz="1600" kern="1200" dirty="0"/>
        </a:p>
      </dsp:txBody>
      <dsp:txXfrm>
        <a:off x="350994" y="3125556"/>
        <a:ext cx="4591123"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2E331-8352-844B-9FEA-20D94895A0A0}">
      <dsp:nvSpPr>
        <dsp:cNvPr id="0" name=""/>
        <dsp:cNvSpPr/>
      </dsp:nvSpPr>
      <dsp:spPr>
        <a:xfrm>
          <a:off x="641401" y="0"/>
          <a:ext cx="7269214" cy="3871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0041C-8506-2B4F-B474-839BB83FDB6A}">
      <dsp:nvSpPr>
        <dsp:cNvPr id="0" name=""/>
        <dsp:cNvSpPr/>
      </dsp:nvSpPr>
      <dsp:spPr>
        <a:xfrm>
          <a:off x="4515" y="1161467"/>
          <a:ext cx="2022843" cy="154862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ts val="0"/>
            </a:spcAft>
          </a:pPr>
          <a:r>
            <a:rPr lang="zh-TW" altLang="en-US" sz="2200" b="1" kern="1200" dirty="0" smtClean="0">
              <a:latin typeface="微軟正黑體" panose="020B0604030504040204" pitchFamily="34" charset="-120"/>
              <a:ea typeface="微軟正黑體" panose="020B0604030504040204" pitchFamily="34" charset="-120"/>
            </a:rPr>
            <a:t>產業人力需求</a:t>
          </a:r>
          <a:endParaRPr lang="en-US" altLang="zh-TW" sz="2200" b="1" kern="1200" dirty="0" smtClean="0">
            <a:latin typeface="微軟正黑體" panose="020B0604030504040204" pitchFamily="34" charset="-120"/>
            <a:ea typeface="微軟正黑體" panose="020B0604030504040204" pitchFamily="34" charset="-120"/>
          </a:endParaRPr>
        </a:p>
        <a:p>
          <a:pPr lvl="0" algn="ctr" defTabSz="977900" rtl="0">
            <a:lnSpc>
              <a:spcPct val="90000"/>
            </a:lnSpc>
            <a:spcBef>
              <a:spcPct val="0"/>
            </a:spcBef>
            <a:spcAft>
              <a:spcPts val="0"/>
            </a:spcAft>
          </a:pPr>
          <a:r>
            <a:rPr lang="en-US" altLang="zh-TW" sz="2200" b="1" kern="1200" dirty="0" smtClean="0">
              <a:latin typeface="微軟正黑體" panose="020B0604030504040204" pitchFamily="34" charset="-120"/>
              <a:ea typeface="微軟正黑體" panose="020B0604030504040204" pitchFamily="34" charset="-120"/>
            </a:rPr>
            <a:t>/</a:t>
          </a:r>
          <a:r>
            <a:rPr lang="zh-TW" altLang="en-US" sz="2200" b="1" kern="1200" dirty="0" smtClean="0">
              <a:latin typeface="微軟正黑體" panose="020B0604030504040204" pitchFamily="34" charset="-120"/>
              <a:ea typeface="微軟正黑體" panose="020B0604030504040204" pitchFamily="34" charset="-120"/>
            </a:rPr>
            <a:t>職場進路</a:t>
          </a:r>
          <a:endParaRPr lang="zh-TW" altLang="en-US" sz="2200" b="1" kern="1200" dirty="0">
            <a:latin typeface="微軟正黑體" panose="020B0604030504040204" pitchFamily="34" charset="-120"/>
            <a:ea typeface="微軟正黑體" panose="020B0604030504040204" pitchFamily="34" charset="-120"/>
          </a:endParaRPr>
        </a:p>
      </dsp:txBody>
      <dsp:txXfrm>
        <a:off x="80112" y="1237064"/>
        <a:ext cx="1871649" cy="1397428"/>
      </dsp:txXfrm>
    </dsp:sp>
    <dsp:sp modelId="{E63BF51E-6DA6-1C4B-B6A2-0936B9AB3B4A}">
      <dsp:nvSpPr>
        <dsp:cNvPr id="0" name=""/>
        <dsp:cNvSpPr/>
      </dsp:nvSpPr>
      <dsp:spPr>
        <a:xfrm>
          <a:off x="2177896" y="1161467"/>
          <a:ext cx="2022843" cy="154862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ts val="0"/>
            </a:spcAft>
          </a:pPr>
          <a:r>
            <a:rPr lang="zh-TW" altLang="en-US" sz="2200" b="1" kern="1200" dirty="0" smtClean="0">
              <a:latin typeface="微軟正黑體" panose="020B0604030504040204" pitchFamily="34" charset="-120"/>
              <a:ea typeface="微軟正黑體" panose="020B0604030504040204" pitchFamily="34" charset="-120"/>
            </a:rPr>
            <a:t>科教育目標</a:t>
          </a:r>
          <a:endParaRPr lang="zh-TW" altLang="en-US" sz="2200" b="1" kern="1200" dirty="0">
            <a:latin typeface="微軟正黑體" panose="020B0604030504040204" pitchFamily="34" charset="-120"/>
            <a:ea typeface="微軟正黑體" panose="020B0604030504040204" pitchFamily="34" charset="-120"/>
          </a:endParaRPr>
        </a:p>
      </dsp:txBody>
      <dsp:txXfrm>
        <a:off x="2253493" y="1237064"/>
        <a:ext cx="1871649" cy="1397428"/>
      </dsp:txXfrm>
    </dsp:sp>
    <dsp:sp modelId="{62B4CDF5-EEB5-464F-BE2E-5355F321050C}">
      <dsp:nvSpPr>
        <dsp:cNvPr id="0" name=""/>
        <dsp:cNvSpPr/>
      </dsp:nvSpPr>
      <dsp:spPr>
        <a:xfrm>
          <a:off x="4351277" y="1161467"/>
          <a:ext cx="2022843" cy="154862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ts val="0"/>
            </a:spcAft>
          </a:pPr>
          <a:r>
            <a:rPr lang="zh-TW" altLang="en-US" sz="2200" b="1" kern="1200" dirty="0" smtClean="0">
              <a:latin typeface="微軟正黑體" panose="020B0604030504040204" pitchFamily="34" charset="-120"/>
              <a:ea typeface="微軟正黑體" panose="020B0604030504040204" pitchFamily="34" charset="-120"/>
            </a:rPr>
            <a:t>科專業能力</a:t>
          </a:r>
          <a:endParaRPr lang="zh-TW" altLang="en-US" sz="2200" b="1" kern="1200" dirty="0">
            <a:latin typeface="微軟正黑體" panose="020B0604030504040204" pitchFamily="34" charset="-120"/>
            <a:ea typeface="微軟正黑體" panose="020B0604030504040204" pitchFamily="34" charset="-120"/>
          </a:endParaRPr>
        </a:p>
      </dsp:txBody>
      <dsp:txXfrm>
        <a:off x="4426874" y="1237064"/>
        <a:ext cx="1871649" cy="1397428"/>
      </dsp:txXfrm>
    </dsp:sp>
    <dsp:sp modelId="{BFF86FAE-7F5E-4743-842C-A8002A426898}">
      <dsp:nvSpPr>
        <dsp:cNvPr id="0" name=""/>
        <dsp:cNvSpPr/>
      </dsp:nvSpPr>
      <dsp:spPr>
        <a:xfrm>
          <a:off x="6524658" y="1161467"/>
          <a:ext cx="2022843" cy="1548622"/>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ts val="0"/>
            </a:spcAft>
          </a:pPr>
          <a:r>
            <a:rPr lang="zh-TW" altLang="en-US" sz="2200" b="1" kern="1200" dirty="0" smtClean="0">
              <a:latin typeface="微軟正黑體" panose="020B0604030504040204" pitchFamily="34" charset="-120"/>
              <a:ea typeface="微軟正黑體" panose="020B0604030504040204" pitchFamily="34" charset="-120"/>
            </a:rPr>
            <a:t>校訂課程</a:t>
          </a:r>
          <a:endParaRPr lang="zh-TW" altLang="en-US" sz="2200" b="1" kern="1200" dirty="0">
            <a:latin typeface="微軟正黑體" panose="020B0604030504040204" pitchFamily="34" charset="-120"/>
            <a:ea typeface="微軟正黑體" panose="020B0604030504040204" pitchFamily="34" charset="-120"/>
          </a:endParaRPr>
        </a:p>
      </dsp:txBody>
      <dsp:txXfrm>
        <a:off x="6600255" y="1237064"/>
        <a:ext cx="1871649" cy="1397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68E73-7A56-4A20-B350-B36DAB2AE07F}">
      <dsp:nvSpPr>
        <dsp:cNvPr id="0" name=""/>
        <dsp:cNvSpPr/>
      </dsp:nvSpPr>
      <dsp:spPr>
        <a:xfrm>
          <a:off x="0" y="243336"/>
          <a:ext cx="6616390" cy="793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49936" rIns="51350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anose="020B0604030504040204" pitchFamily="34" charset="-120"/>
              <a:ea typeface="微軟正黑體" panose="020B0604030504040204" pitchFamily="34" charset="-120"/>
              <a:cs typeface="微軟正黑體"/>
            </a:rPr>
            <a:t>適用於單科單班之科別</a:t>
          </a:r>
          <a:endParaRPr lang="zh-TW" altLang="en-US" sz="2000" kern="1200" dirty="0"/>
        </a:p>
      </dsp:txBody>
      <dsp:txXfrm>
        <a:off x="0" y="243336"/>
        <a:ext cx="6616390" cy="793800"/>
      </dsp:txXfrm>
    </dsp:sp>
    <dsp:sp modelId="{8E5E38ED-AE84-49D3-A0A3-10DE65CC2137}">
      <dsp:nvSpPr>
        <dsp:cNvPr id="0" name=""/>
        <dsp:cNvSpPr/>
      </dsp:nvSpPr>
      <dsp:spPr>
        <a:xfrm>
          <a:off x="330819" y="66216"/>
          <a:ext cx="4631473"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同科單班</a:t>
          </a:r>
          <a:endParaRPr lang="zh-TW" altLang="en-US" sz="2000" kern="1200" dirty="0"/>
        </a:p>
      </dsp:txBody>
      <dsp:txXfrm>
        <a:off x="348112" y="83509"/>
        <a:ext cx="4596887" cy="319654"/>
      </dsp:txXfrm>
    </dsp:sp>
    <dsp:sp modelId="{7466FDAE-FDC0-40B1-978D-78FCA290EC42}">
      <dsp:nvSpPr>
        <dsp:cNvPr id="0" name=""/>
        <dsp:cNvSpPr/>
      </dsp:nvSpPr>
      <dsp:spPr>
        <a:xfrm>
          <a:off x="0" y="1279056"/>
          <a:ext cx="6616390" cy="793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49936" rIns="51350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anose="020B0604030504040204" pitchFamily="34" charset="-120"/>
              <a:ea typeface="微軟正黑體" panose="020B0604030504040204" pitchFamily="34" charset="-120"/>
              <a:cs typeface="微軟正黑體"/>
            </a:rPr>
            <a:t>適用於單科多班之科別 </a:t>
          </a:r>
          <a:endParaRPr lang="zh-TW" altLang="en-US" sz="2000" kern="1200" dirty="0"/>
        </a:p>
      </dsp:txBody>
      <dsp:txXfrm>
        <a:off x="0" y="1279056"/>
        <a:ext cx="6616390" cy="793800"/>
      </dsp:txXfrm>
    </dsp:sp>
    <dsp:sp modelId="{7508FE3B-DE8E-498B-A90D-669F79488AA0}">
      <dsp:nvSpPr>
        <dsp:cNvPr id="0" name=""/>
        <dsp:cNvSpPr/>
      </dsp:nvSpPr>
      <dsp:spPr>
        <a:xfrm>
          <a:off x="330819" y="1101936"/>
          <a:ext cx="4631473" cy="3542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cs typeface="微軟正黑體"/>
            </a:rPr>
            <a:t>同科跨班</a:t>
          </a:r>
          <a:endParaRPr lang="zh-TW" altLang="en-US" sz="2000" kern="1200" dirty="0"/>
        </a:p>
      </dsp:txBody>
      <dsp:txXfrm>
        <a:off x="348112" y="1119229"/>
        <a:ext cx="4596887" cy="319654"/>
      </dsp:txXfrm>
    </dsp:sp>
    <dsp:sp modelId="{76242032-8DE9-4EF9-89B0-2F10FC245E0F}">
      <dsp:nvSpPr>
        <dsp:cNvPr id="0" name=""/>
        <dsp:cNvSpPr/>
      </dsp:nvSpPr>
      <dsp:spPr>
        <a:xfrm>
          <a:off x="0" y="2314776"/>
          <a:ext cx="6616390" cy="793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49936" rIns="51350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anose="020B0604030504040204" pitchFamily="34" charset="-120"/>
              <a:ea typeface="微軟正黑體" panose="020B0604030504040204" pitchFamily="34" charset="-120"/>
              <a:cs typeface="微軟正黑體"/>
            </a:rPr>
            <a:t>適用於同校有同群兩科以上之科別</a:t>
          </a:r>
          <a:endParaRPr lang="zh-TW" altLang="en-US" sz="2000" kern="1200" dirty="0"/>
        </a:p>
      </dsp:txBody>
      <dsp:txXfrm>
        <a:off x="0" y="2314776"/>
        <a:ext cx="6616390" cy="793800"/>
      </dsp:txXfrm>
    </dsp:sp>
    <dsp:sp modelId="{DFCF6639-8BA8-4E2B-9FAC-FA8990AAA87A}">
      <dsp:nvSpPr>
        <dsp:cNvPr id="0" name=""/>
        <dsp:cNvSpPr/>
      </dsp:nvSpPr>
      <dsp:spPr>
        <a:xfrm>
          <a:off x="330819" y="2137656"/>
          <a:ext cx="4631473" cy="354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cs typeface="微軟正黑體"/>
            </a:rPr>
            <a:t>同群跨科</a:t>
          </a:r>
          <a:endParaRPr lang="zh-TW" altLang="en-US" sz="2000" kern="1200" dirty="0"/>
        </a:p>
      </dsp:txBody>
      <dsp:txXfrm>
        <a:off x="348112" y="2154949"/>
        <a:ext cx="4596887" cy="319654"/>
      </dsp:txXfrm>
    </dsp:sp>
    <dsp:sp modelId="{5283AA89-23DD-41F6-B19D-D4856158D8B5}">
      <dsp:nvSpPr>
        <dsp:cNvPr id="0" name=""/>
        <dsp:cNvSpPr/>
      </dsp:nvSpPr>
      <dsp:spPr>
        <a:xfrm>
          <a:off x="0" y="3350496"/>
          <a:ext cx="6616390" cy="793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3505" tIns="249936" rIns="51350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b="1" kern="1200" dirty="0" smtClean="0">
              <a:latin typeface="微軟正黑體" panose="020B0604030504040204" pitchFamily="34" charset="-120"/>
              <a:ea typeface="微軟正黑體" panose="020B0604030504040204" pitchFamily="34" charset="-120"/>
              <a:cs typeface="微軟正黑體"/>
            </a:rPr>
            <a:t>適用於同校多群科班之科別</a:t>
          </a:r>
          <a:endParaRPr lang="zh-TW" altLang="en-US" sz="2000" kern="1200" dirty="0"/>
        </a:p>
      </dsp:txBody>
      <dsp:txXfrm>
        <a:off x="0" y="3350496"/>
        <a:ext cx="6616390" cy="793800"/>
      </dsp:txXfrm>
    </dsp:sp>
    <dsp:sp modelId="{C7A9DAD9-BDA9-45B6-A588-4BD89ED451FA}">
      <dsp:nvSpPr>
        <dsp:cNvPr id="0" name=""/>
        <dsp:cNvSpPr/>
      </dsp:nvSpPr>
      <dsp:spPr>
        <a:xfrm>
          <a:off x="330819" y="3173376"/>
          <a:ext cx="4631473" cy="3542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cs typeface="微軟正黑體"/>
            </a:rPr>
            <a:t>同校跨群</a:t>
          </a:r>
          <a:endParaRPr lang="zh-TW" altLang="en-US" sz="2000" kern="1200" dirty="0"/>
        </a:p>
      </dsp:txBody>
      <dsp:txXfrm>
        <a:off x="348112" y="3190669"/>
        <a:ext cx="4596887" cy="319654"/>
      </dsp:txXfrm>
    </dsp:sp>
    <dsp:sp modelId="{58A9AC4D-6B67-47A9-9A63-0C9B64ABA496}">
      <dsp:nvSpPr>
        <dsp:cNvPr id="0" name=""/>
        <dsp:cNvSpPr/>
      </dsp:nvSpPr>
      <dsp:spPr>
        <a:xfrm>
          <a:off x="0" y="4386216"/>
          <a:ext cx="6616390" cy="302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78254-FD10-4FDC-8DE3-5A0FB548F216}">
      <dsp:nvSpPr>
        <dsp:cNvPr id="0" name=""/>
        <dsp:cNvSpPr/>
      </dsp:nvSpPr>
      <dsp:spPr>
        <a:xfrm>
          <a:off x="330819" y="4209096"/>
          <a:ext cx="4631473" cy="3542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059" tIns="0" rIns="175059" bIns="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cs typeface="微軟正黑體"/>
            </a:rPr>
            <a:t>跨校選修</a:t>
          </a:r>
          <a:endParaRPr lang="zh-TW" altLang="en-US" sz="2000" kern="1200" dirty="0"/>
        </a:p>
      </dsp:txBody>
      <dsp:txXfrm>
        <a:off x="348112" y="4226389"/>
        <a:ext cx="4596887"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5CA6-60C1-4DAC-A349-B86F5FC93A10}">
      <dsp:nvSpPr>
        <dsp:cNvPr id="0" name=""/>
        <dsp:cNvSpPr/>
      </dsp:nvSpPr>
      <dsp:spPr>
        <a:xfrm rot="10800000">
          <a:off x="2089802" y="0"/>
          <a:ext cx="7445395" cy="75600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468" tIns="53340" rIns="99568" bIns="53340" numCol="1" spcCol="1270" anchor="ctr" anchorCtr="0">
          <a:noAutofit/>
        </a:bodyPr>
        <a:lstStyle/>
        <a:p>
          <a:pPr lvl="0" algn="l" defTabSz="622300">
            <a:lnSpc>
              <a:spcPct val="90000"/>
            </a:lnSpc>
            <a:spcBef>
              <a:spcPct val="0"/>
            </a:spcBef>
            <a:spcAft>
              <a:spcPct val="35000"/>
            </a:spcAft>
          </a:pPr>
          <a:r>
            <a:rPr lang="zh-TW" altLang="en-US" sz="1400" b="1" kern="1200" dirty="0">
              <a:effectLst/>
              <a:latin typeface="Microsoft YaHei" panose="020B0503020204020204" pitchFamily="34" charset="-122"/>
              <a:ea typeface="Microsoft YaHei" panose="020B0503020204020204" pitchFamily="34" charset="-122"/>
              <a:cs typeface="+mn-cs"/>
            </a:rPr>
            <a:t>高級中等學校課程規劃及實施要點</a:t>
          </a:r>
          <a:endParaRPr lang="zh-TW" altLang="en-US" sz="1400" b="1" kern="1200" dirty="0">
            <a:latin typeface="Microsoft YaHei" panose="020B0503020204020204" pitchFamily="34" charset="-122"/>
            <a:ea typeface="Microsoft YaHei" panose="020B0503020204020204" pitchFamily="34" charset="-122"/>
          </a:endParaRPr>
        </a:p>
      </dsp:txBody>
      <dsp:txXfrm rot="10800000">
        <a:off x="2278802" y="0"/>
        <a:ext cx="7256395" cy="756001"/>
      </dsp:txXfrm>
    </dsp:sp>
    <dsp:sp modelId="{0FBE1A32-A682-479A-AF57-CC0D3453D5A5}">
      <dsp:nvSpPr>
        <dsp:cNvPr id="0" name=""/>
        <dsp:cNvSpPr/>
      </dsp:nvSpPr>
      <dsp:spPr>
        <a:xfrm>
          <a:off x="1682105" y="1806"/>
          <a:ext cx="772956" cy="7729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4B7E14F-276D-4E6F-9A7E-0D8C2F0BF516}">
      <dsp:nvSpPr>
        <dsp:cNvPr id="0" name=""/>
        <dsp:cNvSpPr/>
      </dsp:nvSpPr>
      <dsp:spPr>
        <a:xfrm rot="10800000">
          <a:off x="2068583" y="1061775"/>
          <a:ext cx="7445395" cy="75600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468" tIns="53340" rIns="99568" bIns="53340" numCol="1" spcCol="1270" anchor="ctr" anchorCtr="0">
          <a:noAutofit/>
        </a:bodyPr>
        <a:lstStyle/>
        <a:p>
          <a:pPr lvl="0" algn="l" defTabSz="622300">
            <a:lnSpc>
              <a:spcPct val="90000"/>
            </a:lnSpc>
            <a:spcBef>
              <a:spcPct val="0"/>
            </a:spcBef>
            <a:spcAft>
              <a:spcPct val="35000"/>
            </a:spcAft>
          </a:pPr>
          <a:r>
            <a:rPr lang="zh-TW" altLang="en-US" sz="1400" b="1" kern="1200" dirty="0">
              <a:effectLst/>
              <a:latin typeface="Microsoft YaHei" panose="020B0503020204020204" pitchFamily="34" charset="-122"/>
              <a:ea typeface="Microsoft YaHei" panose="020B0503020204020204" pitchFamily="34" charset="-122"/>
              <a:cs typeface="+mn-cs"/>
            </a:rPr>
            <a:t>高級中等學校課程諮詢教師設置要點</a:t>
          </a:r>
          <a:endParaRPr lang="zh-TW" altLang="en-US" sz="1400" b="1" kern="1200" dirty="0">
            <a:latin typeface="Microsoft YaHei" panose="020B0503020204020204" pitchFamily="34" charset="-122"/>
            <a:ea typeface="Microsoft YaHei" panose="020B0503020204020204" pitchFamily="34" charset="-122"/>
          </a:endParaRPr>
        </a:p>
      </dsp:txBody>
      <dsp:txXfrm rot="10800000">
        <a:off x="2257583" y="1061775"/>
        <a:ext cx="7256395" cy="756001"/>
      </dsp:txXfrm>
    </dsp:sp>
    <dsp:sp modelId="{27D8961F-85BC-4ACA-81D5-21C88D4E5A2C}">
      <dsp:nvSpPr>
        <dsp:cNvPr id="0" name=""/>
        <dsp:cNvSpPr/>
      </dsp:nvSpPr>
      <dsp:spPr>
        <a:xfrm>
          <a:off x="1682105" y="1053298"/>
          <a:ext cx="772956" cy="7729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48CC396-FFBE-4489-B036-DBA22E36882B}">
      <dsp:nvSpPr>
        <dsp:cNvPr id="0" name=""/>
        <dsp:cNvSpPr/>
      </dsp:nvSpPr>
      <dsp:spPr>
        <a:xfrm rot="10800000">
          <a:off x="2068583" y="2113266"/>
          <a:ext cx="7445395" cy="75600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468" tIns="53340" rIns="99568" bIns="53340" numCol="1" spcCol="1270" anchor="ctr" anchorCtr="0">
          <a:noAutofit/>
        </a:bodyPr>
        <a:lstStyle/>
        <a:p>
          <a:pPr lvl="0" algn="l" defTabSz="622300">
            <a:lnSpc>
              <a:spcPct val="90000"/>
            </a:lnSpc>
            <a:spcBef>
              <a:spcPct val="0"/>
            </a:spcBef>
            <a:spcAft>
              <a:spcPct val="35000"/>
            </a:spcAft>
          </a:pPr>
          <a:r>
            <a:rPr lang="zh-TW" altLang="en-US" sz="1400" b="1" kern="1200" dirty="0">
              <a:effectLst/>
              <a:latin typeface="Microsoft YaHei" panose="020B0503020204020204" pitchFamily="34" charset="-122"/>
              <a:ea typeface="Microsoft YaHei" panose="020B0503020204020204" pitchFamily="34" charset="-122"/>
              <a:cs typeface="+mn-cs"/>
            </a:rPr>
            <a:t>高級中等學校課程推動工作圈及學科群科中心設置要點</a:t>
          </a:r>
          <a:endParaRPr lang="zh-TW" altLang="en-US" sz="1400" b="1" kern="1200" dirty="0">
            <a:latin typeface="Microsoft YaHei" panose="020B0503020204020204" pitchFamily="34" charset="-122"/>
            <a:ea typeface="Microsoft YaHei" panose="020B0503020204020204" pitchFamily="34" charset="-122"/>
          </a:endParaRPr>
        </a:p>
      </dsp:txBody>
      <dsp:txXfrm rot="10800000">
        <a:off x="2257583" y="2113266"/>
        <a:ext cx="7256395" cy="756001"/>
      </dsp:txXfrm>
    </dsp:sp>
    <dsp:sp modelId="{EA466DBA-4306-4B98-B39B-09BB917F1C0B}">
      <dsp:nvSpPr>
        <dsp:cNvPr id="0" name=""/>
        <dsp:cNvSpPr/>
      </dsp:nvSpPr>
      <dsp:spPr>
        <a:xfrm>
          <a:off x="1682105" y="2104789"/>
          <a:ext cx="772956" cy="7729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888EDE2-7528-4B91-8526-5FE457020F79}">
      <dsp:nvSpPr>
        <dsp:cNvPr id="0" name=""/>
        <dsp:cNvSpPr/>
      </dsp:nvSpPr>
      <dsp:spPr>
        <a:xfrm rot="10800000">
          <a:off x="2068583" y="3164758"/>
          <a:ext cx="7445395" cy="75600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468" tIns="53340" rIns="99568" bIns="53340" numCol="1" spcCol="1270" anchor="ctr" anchorCtr="0">
          <a:noAutofit/>
        </a:bodyPr>
        <a:lstStyle/>
        <a:p>
          <a:pPr lvl="0" algn="l" defTabSz="622300">
            <a:lnSpc>
              <a:spcPct val="90000"/>
            </a:lnSpc>
            <a:spcBef>
              <a:spcPct val="0"/>
            </a:spcBef>
            <a:spcAft>
              <a:spcPct val="35000"/>
            </a:spcAft>
          </a:pPr>
          <a:r>
            <a:rPr lang="zh-TW" altLang="en-US" sz="1400" b="1" kern="1200" dirty="0">
              <a:latin typeface="Microsoft YaHei" panose="020B0503020204020204" pitchFamily="34" charset="-122"/>
              <a:ea typeface="Microsoft YaHei" panose="020B0503020204020204" pitchFamily="34" charset="-122"/>
            </a:rPr>
            <a:t>教育部國民及學前教育署補助地方政府精進高級中等學校課程與教學要點</a:t>
          </a:r>
        </a:p>
      </dsp:txBody>
      <dsp:txXfrm rot="10800000">
        <a:off x="2257583" y="3164758"/>
        <a:ext cx="7256395" cy="756001"/>
      </dsp:txXfrm>
    </dsp:sp>
    <dsp:sp modelId="{D46D48F1-833E-4B5A-AF4E-AB7832D8059B}">
      <dsp:nvSpPr>
        <dsp:cNvPr id="0" name=""/>
        <dsp:cNvSpPr/>
      </dsp:nvSpPr>
      <dsp:spPr>
        <a:xfrm>
          <a:off x="1682105" y="3156280"/>
          <a:ext cx="772956" cy="7729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2D9E6D-AA1B-42D9-A8FA-F416E17D02E9}">
      <dsp:nvSpPr>
        <dsp:cNvPr id="0" name=""/>
        <dsp:cNvSpPr/>
      </dsp:nvSpPr>
      <dsp:spPr>
        <a:xfrm rot="10800000">
          <a:off x="2068583" y="4216249"/>
          <a:ext cx="7445395" cy="75600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1468" tIns="53340" rIns="99568" bIns="53340" numCol="1" spcCol="1270" anchor="ctr" anchorCtr="0">
          <a:noAutofit/>
        </a:bodyPr>
        <a:lstStyle/>
        <a:p>
          <a:pPr lvl="0" algn="l" defTabSz="622300">
            <a:lnSpc>
              <a:spcPct val="90000"/>
            </a:lnSpc>
            <a:spcBef>
              <a:spcPct val="0"/>
            </a:spcBef>
            <a:spcAft>
              <a:spcPct val="35000"/>
            </a:spcAft>
          </a:pPr>
          <a:r>
            <a:rPr lang="zh-TW" altLang="en-US" sz="1400" b="1" kern="1200" dirty="0">
              <a:latin typeface="Microsoft YaHei" panose="020B0503020204020204" pitchFamily="34" charset="-122"/>
              <a:ea typeface="Microsoft YaHei" panose="020B0503020204020204" pitchFamily="34" charset="-122"/>
            </a:rPr>
            <a:t>教育部國民及學前教育署補助高級中等學校實施十二年國民基本教育課程及</a:t>
          </a:r>
          <a:endParaRPr lang="en-US" altLang="zh-TW" sz="1400" b="1" kern="1200" dirty="0">
            <a:latin typeface="Microsoft YaHei" panose="020B0503020204020204" pitchFamily="34" charset="-122"/>
            <a:ea typeface="Microsoft YaHei" panose="020B0503020204020204" pitchFamily="34" charset="-122"/>
          </a:endParaRPr>
        </a:p>
        <a:p>
          <a:pPr lvl="0" algn="l" defTabSz="622300">
            <a:lnSpc>
              <a:spcPct val="90000"/>
            </a:lnSpc>
            <a:spcBef>
              <a:spcPct val="0"/>
            </a:spcBef>
            <a:spcAft>
              <a:spcPct val="35000"/>
            </a:spcAft>
          </a:pPr>
          <a:r>
            <a:rPr lang="zh-TW" altLang="en-US" sz="1400" b="1" kern="1200" dirty="0">
              <a:latin typeface="Microsoft YaHei" panose="020B0503020204020204" pitchFamily="34" charset="-122"/>
              <a:ea typeface="Microsoft YaHei" panose="020B0503020204020204" pitchFamily="34" charset="-122"/>
            </a:rPr>
            <a:t>國立高級中學校教師每週教學節數標準新增鐘點費要點</a:t>
          </a:r>
        </a:p>
      </dsp:txBody>
      <dsp:txXfrm rot="10800000">
        <a:off x="2257583" y="4216249"/>
        <a:ext cx="7256395" cy="756001"/>
      </dsp:txXfrm>
    </dsp:sp>
    <dsp:sp modelId="{FACD6EFA-CA76-4218-979C-AA5884A3236A}">
      <dsp:nvSpPr>
        <dsp:cNvPr id="0" name=""/>
        <dsp:cNvSpPr/>
      </dsp:nvSpPr>
      <dsp:spPr>
        <a:xfrm>
          <a:off x="1682105" y="4207772"/>
          <a:ext cx="772956" cy="7729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5CA6-60C1-4DAC-A349-B86F5FC93A10}">
      <dsp:nvSpPr>
        <dsp:cNvPr id="0" name=""/>
        <dsp:cNvSpPr/>
      </dsp:nvSpPr>
      <dsp:spPr>
        <a:xfrm rot="10800000">
          <a:off x="2050858" y="0"/>
          <a:ext cx="7445395" cy="717667"/>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zh-TW" sz="1500" b="0" kern="1200" dirty="0">
              <a:effectLst/>
              <a:latin typeface="Microsoft YaHei" panose="020B0503020204020204" pitchFamily="34" charset="-122"/>
              <a:ea typeface="Microsoft YaHei" panose="020B0503020204020204" pitchFamily="34" charset="-122"/>
              <a:cs typeface="+mn-cs"/>
            </a:rPr>
            <a:t>高級中等學校教師每週教學節數標準</a:t>
          </a:r>
        </a:p>
      </dsp:txBody>
      <dsp:txXfrm rot="10800000">
        <a:off x="2230275" y="0"/>
        <a:ext cx="7265978" cy="717667"/>
      </dsp:txXfrm>
    </dsp:sp>
    <dsp:sp modelId="{0FBE1A32-A682-479A-AF57-CC0D3453D5A5}">
      <dsp:nvSpPr>
        <dsp:cNvPr id="0" name=""/>
        <dsp:cNvSpPr/>
      </dsp:nvSpPr>
      <dsp:spPr>
        <a:xfrm>
          <a:off x="1721049" y="50690"/>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4B7E14F-276D-4E6F-9A7E-0D8C2F0BF516}">
      <dsp:nvSpPr>
        <dsp:cNvPr id="0" name=""/>
        <dsp:cNvSpPr/>
      </dsp:nvSpPr>
      <dsp:spPr>
        <a:xfrm rot="10800000">
          <a:off x="2029638" y="902346"/>
          <a:ext cx="7445395" cy="735275"/>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zh-TW" sz="1500" b="0" kern="1200" dirty="0">
              <a:effectLst/>
              <a:latin typeface="Microsoft YaHei" panose="020B0503020204020204" pitchFamily="34" charset="-122"/>
              <a:ea typeface="Microsoft YaHei" panose="020B0503020204020204" pitchFamily="34" charset="-122"/>
              <a:cs typeface="+mn-cs"/>
            </a:rPr>
            <a:t>高級中等學校實習課程實施辦法</a:t>
          </a:r>
        </a:p>
      </dsp:txBody>
      <dsp:txXfrm rot="10800000">
        <a:off x="2213457" y="902346"/>
        <a:ext cx="7261576" cy="735275"/>
      </dsp:txXfrm>
    </dsp:sp>
    <dsp:sp modelId="{27D8961F-85BC-4ACA-81D5-21C88D4E5A2C}">
      <dsp:nvSpPr>
        <dsp:cNvPr id="0" name=""/>
        <dsp:cNvSpPr/>
      </dsp:nvSpPr>
      <dsp:spPr>
        <a:xfrm>
          <a:off x="1721049" y="961395"/>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48CC396-FFBE-4489-B036-DBA22E36882B}">
      <dsp:nvSpPr>
        <dsp:cNvPr id="0" name=""/>
        <dsp:cNvSpPr/>
      </dsp:nvSpPr>
      <dsp:spPr>
        <a:xfrm rot="10800000">
          <a:off x="2029638" y="1821854"/>
          <a:ext cx="7445395" cy="756000"/>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en-US" sz="1500" b="0" kern="1200" dirty="0">
              <a:effectLst/>
              <a:latin typeface="Microsoft YaHei" panose="020B0503020204020204" pitchFamily="34" charset="-122"/>
              <a:ea typeface="Microsoft YaHei" panose="020B0503020204020204" pitchFamily="34" charset="-122"/>
              <a:cs typeface="+mn-cs"/>
            </a:rPr>
            <a:t>教育部國民及學前教育署補助國立高級中等學校充實學生自主學習空間設施作業要點</a:t>
          </a:r>
        </a:p>
      </dsp:txBody>
      <dsp:txXfrm rot="10800000">
        <a:off x="2218638" y="1821854"/>
        <a:ext cx="7256395" cy="756000"/>
      </dsp:txXfrm>
    </dsp:sp>
    <dsp:sp modelId="{EA466DBA-4306-4B98-B39B-09BB917F1C0B}">
      <dsp:nvSpPr>
        <dsp:cNvPr id="0" name=""/>
        <dsp:cNvSpPr/>
      </dsp:nvSpPr>
      <dsp:spPr>
        <a:xfrm>
          <a:off x="1721049" y="1891265"/>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888EDE2-7528-4B91-8526-5FE457020F79}">
      <dsp:nvSpPr>
        <dsp:cNvPr id="0" name=""/>
        <dsp:cNvSpPr/>
      </dsp:nvSpPr>
      <dsp:spPr>
        <a:xfrm rot="10800000">
          <a:off x="2029638" y="2762087"/>
          <a:ext cx="7445395" cy="617178"/>
        </a:xfrm>
        <a:prstGeom prst="homePlate">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en-US" sz="1500" b="0" kern="1200" dirty="0">
              <a:solidFill>
                <a:schemeClr val="bg1"/>
              </a:solidFill>
              <a:effectLst/>
              <a:latin typeface="Microsoft YaHei" panose="020B0503020204020204" pitchFamily="34" charset="-122"/>
              <a:ea typeface="Microsoft YaHei" panose="020B0503020204020204" pitchFamily="34" charset="-122"/>
              <a:cs typeface="+mn-cs"/>
            </a:rPr>
            <a:t>教育部國民及學前教育署建置高級中等教育階段學生學習歷程檔案作業</a:t>
          </a:r>
          <a:r>
            <a:rPr lang="zh-TW" altLang="en-US" sz="1500" b="0" kern="1200" dirty="0" smtClean="0">
              <a:solidFill>
                <a:schemeClr val="bg1"/>
              </a:solidFill>
              <a:effectLst/>
              <a:latin typeface="Microsoft YaHei" panose="020B0503020204020204" pitchFamily="34" charset="-122"/>
              <a:ea typeface="Microsoft YaHei" panose="020B0503020204020204" pitchFamily="34" charset="-122"/>
              <a:cs typeface="+mn-cs"/>
            </a:rPr>
            <a:t>要點</a:t>
          </a:r>
          <a:endParaRPr lang="zh-TW" altLang="en-US" sz="1500" b="0" kern="1200" dirty="0">
            <a:solidFill>
              <a:schemeClr val="bg1"/>
            </a:solidFill>
            <a:effectLst/>
            <a:latin typeface="Microsoft YaHei" panose="020B0503020204020204" pitchFamily="34" charset="-122"/>
            <a:ea typeface="Microsoft YaHei" panose="020B0503020204020204" pitchFamily="34" charset="-122"/>
            <a:cs typeface="+mn-cs"/>
          </a:endParaRPr>
        </a:p>
      </dsp:txBody>
      <dsp:txXfrm rot="10800000">
        <a:off x="2183932" y="2762087"/>
        <a:ext cx="7291101" cy="617178"/>
      </dsp:txXfrm>
    </dsp:sp>
    <dsp:sp modelId="{D46D48F1-833E-4B5A-AF4E-AB7832D8059B}">
      <dsp:nvSpPr>
        <dsp:cNvPr id="0" name=""/>
        <dsp:cNvSpPr/>
      </dsp:nvSpPr>
      <dsp:spPr>
        <a:xfrm>
          <a:off x="1721049" y="2762087"/>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2D9E6D-AA1B-42D9-A8FA-F416E17D02E9}">
      <dsp:nvSpPr>
        <dsp:cNvPr id="0" name=""/>
        <dsp:cNvSpPr/>
      </dsp:nvSpPr>
      <dsp:spPr>
        <a:xfrm rot="10800000">
          <a:off x="2029638" y="3563498"/>
          <a:ext cx="7445395" cy="617178"/>
        </a:xfrm>
        <a:prstGeom prst="homePlate">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en-US" sz="1500" b="0" strike="noStrike" kern="1200" dirty="0">
              <a:solidFill>
                <a:schemeClr val="bg1"/>
              </a:solidFill>
              <a:effectLst/>
              <a:latin typeface="Microsoft YaHei" panose="020B0503020204020204" pitchFamily="34" charset="-122"/>
              <a:ea typeface="Microsoft YaHei" panose="020B0503020204020204" pitchFamily="34" charset="-122"/>
            </a:rPr>
            <a:t>高級中等學校學生（包括進修部）學習評量</a:t>
          </a:r>
          <a:r>
            <a:rPr lang="zh-TW" altLang="en-US" sz="1500" b="0" strike="noStrike" kern="1200" dirty="0" smtClean="0">
              <a:solidFill>
                <a:schemeClr val="bg1"/>
              </a:solidFill>
              <a:effectLst/>
              <a:latin typeface="Microsoft YaHei" panose="020B0503020204020204" pitchFamily="34" charset="-122"/>
              <a:ea typeface="Microsoft YaHei" panose="020B0503020204020204" pitchFamily="34" charset="-122"/>
            </a:rPr>
            <a:t>辦法</a:t>
          </a:r>
          <a:endParaRPr lang="zh-TW" altLang="en-US" sz="1500" b="0" strike="noStrike" kern="1200" dirty="0">
            <a:solidFill>
              <a:schemeClr val="bg1"/>
            </a:solidFill>
            <a:effectLst/>
            <a:latin typeface="Microsoft YaHei" panose="020B0503020204020204" pitchFamily="34" charset="-122"/>
            <a:ea typeface="Microsoft YaHei" panose="020B0503020204020204" pitchFamily="34" charset="-122"/>
          </a:endParaRPr>
        </a:p>
      </dsp:txBody>
      <dsp:txXfrm rot="10800000">
        <a:off x="2183932" y="3563498"/>
        <a:ext cx="7291101" cy="617178"/>
      </dsp:txXfrm>
    </dsp:sp>
    <dsp:sp modelId="{FACD6EFA-CA76-4218-979C-AA5884A3236A}">
      <dsp:nvSpPr>
        <dsp:cNvPr id="0" name=""/>
        <dsp:cNvSpPr/>
      </dsp:nvSpPr>
      <dsp:spPr>
        <a:xfrm>
          <a:off x="1721049" y="3563498"/>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FDDA000-EE6B-42FA-889F-0B37CD1A1735}">
      <dsp:nvSpPr>
        <dsp:cNvPr id="0" name=""/>
        <dsp:cNvSpPr/>
      </dsp:nvSpPr>
      <dsp:spPr>
        <a:xfrm rot="10800000">
          <a:off x="2029638" y="4364910"/>
          <a:ext cx="7445395" cy="617178"/>
        </a:xfrm>
        <a:prstGeom prst="homePlate">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59" tIns="57150" rIns="106680" bIns="57150" numCol="1" spcCol="1270" anchor="ctr" anchorCtr="0">
          <a:noAutofit/>
        </a:bodyPr>
        <a:lstStyle/>
        <a:p>
          <a:pPr lvl="0" algn="l" defTabSz="666750">
            <a:lnSpc>
              <a:spcPct val="90000"/>
            </a:lnSpc>
            <a:spcBef>
              <a:spcPct val="0"/>
            </a:spcBef>
            <a:spcAft>
              <a:spcPct val="35000"/>
            </a:spcAft>
          </a:pPr>
          <a:r>
            <a:rPr lang="zh-TW" altLang="en-US" sz="1500" b="0" kern="1200" dirty="0">
              <a:solidFill>
                <a:schemeClr val="bg1"/>
              </a:solidFill>
              <a:effectLst/>
              <a:latin typeface="Microsoft YaHei" panose="020B0503020204020204" pitchFamily="34" charset="-122"/>
              <a:ea typeface="Microsoft YaHei" panose="020B0503020204020204" pitchFamily="34" charset="-122"/>
              <a:cs typeface="+mn-cs"/>
            </a:rPr>
            <a:t>高級中等學校課程評鑑實施</a:t>
          </a:r>
          <a:r>
            <a:rPr lang="zh-TW" altLang="en-US" sz="1500" b="0" kern="1200" dirty="0" smtClean="0">
              <a:solidFill>
                <a:schemeClr val="bg1"/>
              </a:solidFill>
              <a:effectLst/>
              <a:latin typeface="Microsoft YaHei" panose="020B0503020204020204" pitchFamily="34" charset="-122"/>
              <a:ea typeface="Microsoft YaHei" panose="020B0503020204020204" pitchFamily="34" charset="-122"/>
              <a:cs typeface="+mn-cs"/>
            </a:rPr>
            <a:t>要點</a:t>
          </a:r>
          <a:endParaRPr lang="zh-TW" altLang="en-US" sz="1500" b="0" kern="1200" dirty="0">
            <a:solidFill>
              <a:schemeClr val="bg1"/>
            </a:solidFill>
            <a:latin typeface="Microsoft YaHei" panose="020B0503020204020204" pitchFamily="34" charset="-122"/>
            <a:ea typeface="Microsoft YaHei" panose="020B0503020204020204" pitchFamily="34" charset="-122"/>
          </a:endParaRPr>
        </a:p>
      </dsp:txBody>
      <dsp:txXfrm rot="10800000">
        <a:off x="2183932" y="4364910"/>
        <a:ext cx="7291101" cy="617178"/>
      </dsp:txXfrm>
    </dsp:sp>
    <dsp:sp modelId="{C956292B-C2FA-4990-8184-03B689EE53F1}">
      <dsp:nvSpPr>
        <dsp:cNvPr id="0" name=""/>
        <dsp:cNvSpPr/>
      </dsp:nvSpPr>
      <dsp:spPr>
        <a:xfrm>
          <a:off x="1721049" y="4364910"/>
          <a:ext cx="617178" cy="61717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3"/>
            <a:ext cx="2945659" cy="496333"/>
          </a:xfrm>
          <a:prstGeom prst="rect">
            <a:avLst/>
          </a:prstGeom>
        </p:spPr>
        <p:txBody>
          <a:bodyPr vert="horz" lIns="91432" tIns="45716" rIns="91432" bIns="45716" rtlCol="0"/>
          <a:lstStyle>
            <a:lvl1pPr algn="l">
              <a:defRPr sz="1200"/>
            </a:lvl1pPr>
          </a:lstStyle>
          <a:p>
            <a:endParaRPr kumimoji="1" lang="zh-TW" altLang="en-US" dirty="0">
              <a:ea typeface="微軟正黑體"/>
            </a:endParaRPr>
          </a:p>
        </p:txBody>
      </p:sp>
      <p:sp>
        <p:nvSpPr>
          <p:cNvPr id="3" name="日期版面配置區 2"/>
          <p:cNvSpPr>
            <a:spLocks noGrp="1"/>
          </p:cNvSpPr>
          <p:nvPr>
            <p:ph type="dt" sz="quarter" idx="1"/>
          </p:nvPr>
        </p:nvSpPr>
        <p:spPr>
          <a:xfrm>
            <a:off x="3850450" y="3"/>
            <a:ext cx="2945659" cy="496333"/>
          </a:xfrm>
          <a:prstGeom prst="rect">
            <a:avLst/>
          </a:prstGeom>
        </p:spPr>
        <p:txBody>
          <a:bodyPr vert="horz" lIns="91432" tIns="45716" rIns="91432" bIns="45716" rtlCol="0"/>
          <a:lstStyle>
            <a:lvl1pPr algn="r">
              <a:defRPr sz="1200"/>
            </a:lvl1pPr>
          </a:lstStyle>
          <a:p>
            <a:fld id="{07F64147-CDFE-9443-AA43-F56457686319}" type="datetimeFigureOut">
              <a:rPr kumimoji="1" lang="zh-TW" altLang="en-US" smtClean="0">
                <a:ea typeface="微軟正黑體"/>
              </a:rPr>
              <a:t>2019/3/15</a:t>
            </a:fld>
            <a:endParaRPr kumimoji="1" lang="zh-TW" altLang="en-US" dirty="0">
              <a:ea typeface="微軟正黑體"/>
            </a:endParaRPr>
          </a:p>
        </p:txBody>
      </p:sp>
      <p:sp>
        <p:nvSpPr>
          <p:cNvPr id="4" name="頁尾版面配置區 3"/>
          <p:cNvSpPr>
            <a:spLocks noGrp="1"/>
          </p:cNvSpPr>
          <p:nvPr>
            <p:ph type="ftr" sz="quarter" idx="2"/>
          </p:nvPr>
        </p:nvSpPr>
        <p:spPr>
          <a:xfrm>
            <a:off x="7" y="9428583"/>
            <a:ext cx="2945659" cy="496333"/>
          </a:xfrm>
          <a:prstGeom prst="rect">
            <a:avLst/>
          </a:prstGeom>
        </p:spPr>
        <p:txBody>
          <a:bodyPr vert="horz" lIns="91432" tIns="45716" rIns="91432" bIns="45716" rtlCol="0" anchor="b"/>
          <a:lstStyle>
            <a:lvl1pPr algn="l">
              <a:defRPr sz="1200"/>
            </a:lvl1pPr>
          </a:lstStyle>
          <a:p>
            <a:endParaRPr kumimoji="1" lang="zh-TW" altLang="en-US" dirty="0">
              <a:ea typeface="微軟正黑體"/>
            </a:endParaRPr>
          </a:p>
        </p:txBody>
      </p:sp>
      <p:sp>
        <p:nvSpPr>
          <p:cNvPr id="5" name="投影片編號版面配置區 4"/>
          <p:cNvSpPr>
            <a:spLocks noGrp="1"/>
          </p:cNvSpPr>
          <p:nvPr>
            <p:ph type="sldNum" sz="quarter" idx="3"/>
          </p:nvPr>
        </p:nvSpPr>
        <p:spPr>
          <a:xfrm>
            <a:off x="3850450" y="9428583"/>
            <a:ext cx="2945659" cy="496333"/>
          </a:xfrm>
          <a:prstGeom prst="rect">
            <a:avLst/>
          </a:prstGeom>
        </p:spPr>
        <p:txBody>
          <a:bodyPr vert="horz" lIns="91432" tIns="45716" rIns="91432" bIns="45716" rtlCol="0" anchor="b"/>
          <a:lstStyle>
            <a:lvl1pPr algn="r">
              <a:defRPr sz="1200"/>
            </a:lvl1pPr>
          </a:lstStyle>
          <a:p>
            <a:fld id="{8C563735-8186-C54D-AED4-8787EB465A2B}" type="slidenum">
              <a:rPr kumimoji="1" lang="zh-TW" altLang="en-US" smtClean="0">
                <a:ea typeface="微軟正黑體"/>
              </a:rPr>
              <a:t>‹#›</a:t>
            </a:fld>
            <a:endParaRPr kumimoji="1" lang="zh-TW" altLang="en-US" dirty="0">
              <a:ea typeface="微軟正黑體"/>
            </a:endParaRPr>
          </a:p>
        </p:txBody>
      </p:sp>
    </p:spTree>
    <p:extLst>
      <p:ext uri="{BB962C8B-B14F-4D97-AF65-F5344CB8AC3E}">
        <p14:creationId xmlns:p14="http://schemas.microsoft.com/office/powerpoint/2010/main" val="2707974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3"/>
            <a:ext cx="2945659" cy="496333"/>
          </a:xfrm>
          <a:prstGeom prst="rect">
            <a:avLst/>
          </a:prstGeom>
        </p:spPr>
        <p:txBody>
          <a:bodyPr vert="horz" lIns="91432" tIns="45716" rIns="91432" bIns="45716" rtlCol="0"/>
          <a:lstStyle>
            <a:lvl1pPr algn="l">
              <a:defRPr sz="1200">
                <a:ea typeface="微軟正黑體"/>
              </a:defRPr>
            </a:lvl1pPr>
          </a:lstStyle>
          <a:p>
            <a:endParaRPr kumimoji="1" lang="zh-TW" altLang="en-US" dirty="0"/>
          </a:p>
        </p:txBody>
      </p:sp>
      <p:sp>
        <p:nvSpPr>
          <p:cNvPr id="3" name="日期版面配置區 2"/>
          <p:cNvSpPr>
            <a:spLocks noGrp="1"/>
          </p:cNvSpPr>
          <p:nvPr>
            <p:ph type="dt" idx="1"/>
          </p:nvPr>
        </p:nvSpPr>
        <p:spPr>
          <a:xfrm>
            <a:off x="3850450" y="3"/>
            <a:ext cx="2945659" cy="496333"/>
          </a:xfrm>
          <a:prstGeom prst="rect">
            <a:avLst/>
          </a:prstGeom>
        </p:spPr>
        <p:txBody>
          <a:bodyPr vert="horz" lIns="91432" tIns="45716" rIns="91432" bIns="45716" rtlCol="0"/>
          <a:lstStyle>
            <a:lvl1pPr algn="r">
              <a:defRPr sz="1200">
                <a:ea typeface="微軟正黑體"/>
              </a:defRPr>
            </a:lvl1pPr>
          </a:lstStyle>
          <a:p>
            <a:fld id="{603EC939-40B9-C645-8BF8-E7E02F16F5A1}" type="datetimeFigureOut">
              <a:rPr kumimoji="1" lang="zh-TW" altLang="en-US" smtClean="0"/>
              <a:pPr/>
              <a:t>2019/3/15</a:t>
            </a:fld>
            <a:endParaRPr kumimoji="1" lang="zh-TW" altLang="en-US" dirty="0"/>
          </a:p>
        </p:txBody>
      </p:sp>
      <p:sp>
        <p:nvSpPr>
          <p:cNvPr id="4" name="投影片影像版面配置區 3"/>
          <p:cNvSpPr>
            <a:spLocks noGrp="1" noRot="1" noChangeAspect="1"/>
          </p:cNvSpPr>
          <p:nvPr>
            <p:ph type="sldImg" idx="2"/>
          </p:nvPr>
        </p:nvSpPr>
        <p:spPr>
          <a:xfrm>
            <a:off x="915988" y="742950"/>
            <a:ext cx="4965700" cy="3725863"/>
          </a:xfrm>
          <a:prstGeom prst="rect">
            <a:avLst/>
          </a:prstGeom>
          <a:noFill/>
          <a:ln w="12700">
            <a:solidFill>
              <a:prstClr val="black"/>
            </a:solidFill>
          </a:ln>
        </p:spPr>
        <p:txBody>
          <a:bodyPr vert="horz" lIns="91432" tIns="45716" rIns="91432" bIns="45716" rtlCol="0" anchor="ctr"/>
          <a:lstStyle/>
          <a:p>
            <a:endParaRPr lang="zh-TW" altLang="en-US" dirty="0"/>
          </a:p>
        </p:txBody>
      </p:sp>
      <p:sp>
        <p:nvSpPr>
          <p:cNvPr id="5" name="備忘稿版面配置區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6" name="頁尾版面配置區 5"/>
          <p:cNvSpPr>
            <a:spLocks noGrp="1"/>
          </p:cNvSpPr>
          <p:nvPr>
            <p:ph type="ftr" sz="quarter" idx="4"/>
          </p:nvPr>
        </p:nvSpPr>
        <p:spPr>
          <a:xfrm>
            <a:off x="7" y="9428583"/>
            <a:ext cx="2945659" cy="496333"/>
          </a:xfrm>
          <a:prstGeom prst="rect">
            <a:avLst/>
          </a:prstGeom>
        </p:spPr>
        <p:txBody>
          <a:bodyPr vert="horz" lIns="91432" tIns="45716" rIns="91432" bIns="45716" rtlCol="0" anchor="b"/>
          <a:lstStyle>
            <a:lvl1pPr algn="l">
              <a:defRPr sz="1200">
                <a:ea typeface="微軟正黑體"/>
              </a:defRPr>
            </a:lvl1pPr>
          </a:lstStyle>
          <a:p>
            <a:endParaRPr kumimoji="1" lang="zh-TW" altLang="en-US" dirty="0"/>
          </a:p>
        </p:txBody>
      </p:sp>
      <p:sp>
        <p:nvSpPr>
          <p:cNvPr id="7" name="投影片編號版面配置區 6"/>
          <p:cNvSpPr>
            <a:spLocks noGrp="1"/>
          </p:cNvSpPr>
          <p:nvPr>
            <p:ph type="sldNum" sz="quarter" idx="5"/>
          </p:nvPr>
        </p:nvSpPr>
        <p:spPr>
          <a:xfrm>
            <a:off x="3850450" y="9428583"/>
            <a:ext cx="2945659" cy="496333"/>
          </a:xfrm>
          <a:prstGeom prst="rect">
            <a:avLst/>
          </a:prstGeom>
        </p:spPr>
        <p:txBody>
          <a:bodyPr vert="horz" lIns="91432" tIns="45716" rIns="91432" bIns="45716" rtlCol="0" anchor="b"/>
          <a:lstStyle>
            <a:lvl1pPr algn="r">
              <a:defRPr sz="1200">
                <a:ea typeface="微軟正黑體"/>
              </a:defRPr>
            </a:lvl1pPr>
          </a:lstStyle>
          <a:p>
            <a:fld id="{40ED0386-A714-4B4B-A465-0ADE1AF06669}" type="slidenum">
              <a:rPr kumimoji="1" lang="zh-TW" altLang="en-US" smtClean="0"/>
              <a:pPr/>
              <a:t>‹#›</a:t>
            </a:fld>
            <a:endParaRPr kumimoji="1" lang="zh-TW" altLang="en-US" dirty="0"/>
          </a:p>
        </p:txBody>
      </p:sp>
    </p:spTree>
    <p:extLst>
      <p:ext uri="{BB962C8B-B14F-4D97-AF65-F5344CB8AC3E}">
        <p14:creationId xmlns:p14="http://schemas.microsoft.com/office/powerpoint/2010/main" val="3142051716"/>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300" kern="1200">
        <a:solidFill>
          <a:schemeClr val="tx1"/>
        </a:solidFill>
        <a:latin typeface="標楷體" panose="03000509000000000000" pitchFamily="65" charset="-120"/>
        <a:ea typeface="標楷體" panose="03000509000000000000" pitchFamily="65" charset="-120"/>
        <a:cs typeface="+mn-cs"/>
      </a:defRPr>
    </a:lvl1pPr>
    <a:lvl2pPr marL="457200" algn="l" defTabSz="457200" rtl="0" eaLnBrk="1" latinLnBrk="0" hangingPunct="1">
      <a:defRPr sz="1300" kern="1200">
        <a:solidFill>
          <a:schemeClr val="tx1"/>
        </a:solidFill>
        <a:latin typeface="標楷體" panose="03000509000000000000" pitchFamily="65" charset="-120"/>
        <a:ea typeface="標楷體" panose="03000509000000000000" pitchFamily="65" charset="-120"/>
        <a:cs typeface="+mn-cs"/>
      </a:defRPr>
    </a:lvl2pPr>
    <a:lvl3pPr marL="914400" algn="l" defTabSz="457200" rtl="0" eaLnBrk="1" latinLnBrk="0" hangingPunct="1">
      <a:defRPr sz="1300" kern="1200">
        <a:solidFill>
          <a:schemeClr val="tx1"/>
        </a:solidFill>
        <a:latin typeface="標楷體" panose="03000509000000000000" pitchFamily="65" charset="-120"/>
        <a:ea typeface="標楷體" panose="03000509000000000000" pitchFamily="65" charset="-120"/>
        <a:cs typeface="+mn-cs"/>
      </a:defRPr>
    </a:lvl3pPr>
    <a:lvl4pPr marL="1371600" algn="l" defTabSz="457200" rtl="0" eaLnBrk="1" latinLnBrk="0" hangingPunct="1">
      <a:defRPr sz="1300" kern="1200">
        <a:solidFill>
          <a:schemeClr val="tx1"/>
        </a:solidFill>
        <a:latin typeface="標楷體" panose="03000509000000000000" pitchFamily="65" charset="-120"/>
        <a:ea typeface="標楷體" panose="03000509000000000000" pitchFamily="65" charset="-120"/>
        <a:cs typeface="+mn-cs"/>
      </a:defRPr>
    </a:lvl4pPr>
    <a:lvl5pPr marL="1828800" algn="l" defTabSz="457200" rtl="0" eaLnBrk="1" latinLnBrk="0" hangingPunct="1">
      <a:defRPr sz="1300" kern="1200">
        <a:solidFill>
          <a:schemeClr val="tx1"/>
        </a:solidFill>
        <a:latin typeface="標楷體" panose="03000509000000000000" pitchFamily="65" charset="-120"/>
        <a:ea typeface="標楷體" panose="03000509000000000000" pitchFamily="65" charset="-12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配音：各位老師大家好，今天要向大家介紹的是十二年國民基本教育新課綱技術型高中商業與管理群的課程綱要內容。</a:t>
            </a:r>
          </a:p>
          <a:p>
            <a:endParaRPr lang="zh-TW" altLang="en-US" dirty="0"/>
          </a:p>
        </p:txBody>
      </p:sp>
    </p:spTree>
    <p:extLst>
      <p:ext uri="{BB962C8B-B14F-4D97-AF65-F5344CB8AC3E}">
        <p14:creationId xmlns:p14="http://schemas.microsoft.com/office/powerpoint/2010/main" val="24608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技高新課綱部定課程中，新增了技能領域的規劃。而技能領域的形成，係把商業與管理群裡屬性相近之科別，擷取共通基礎技能所形成技能科目之組合。藉由技能領域裡的共通課程，培育學生跨科別之共通基礎技術能力。</a:t>
            </a:r>
          </a:p>
          <a:p>
            <a:pPr defTabSz="457163">
              <a:defRPr/>
            </a:pPr>
            <a:endParaRPr lang="en-US" altLang="zh-TW" dirty="0" smtClean="0"/>
          </a:p>
          <a:p>
            <a:endParaRPr lang="zh-TW" altLang="en-US" dirty="0"/>
          </a:p>
        </p:txBody>
      </p:sp>
    </p:spTree>
    <p:extLst>
      <p:ext uri="{BB962C8B-B14F-4D97-AF65-F5344CB8AC3E}">
        <p14:creationId xmlns:p14="http://schemas.microsoft.com/office/powerpoint/2010/main" val="248824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配音：為了培養學生跨科之共通能力，商業與管理群規劃三大技能領域：</a:t>
            </a:r>
            <a:r>
              <a:rPr lang="zh-TW" altLang="zh-TW" dirty="0" smtClean="0">
                <a:solidFill>
                  <a:schemeClr val="tx1">
                    <a:lumMod val="85000"/>
                    <a:lumOff val="15000"/>
                  </a:schemeClr>
                </a:solidFill>
                <a:latin typeface="微軟正黑體" panose="020B0604030504040204" pitchFamily="34" charset="-120"/>
                <a:ea typeface="微軟正黑體" panose="020B0604030504040204" pitchFamily="34" charset="-120"/>
              </a:rPr>
              <a:t>商業</a:t>
            </a:r>
            <a:r>
              <a:rPr lang="zh-TW" altLang="en-US" dirty="0" smtClean="0">
                <a:solidFill>
                  <a:schemeClr val="tx1">
                    <a:lumMod val="85000"/>
                    <a:lumOff val="15000"/>
                  </a:schemeClr>
                </a:solidFill>
                <a:latin typeface="微軟正黑體" panose="020B0604030504040204" pitchFamily="34" charset="-120"/>
                <a:ea typeface="微軟正黑體" panose="020B0604030504040204" pitchFamily="34" charset="-120"/>
              </a:rPr>
              <a:t>與財會、跨境商務及</a:t>
            </a: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資訊應用</a:t>
            </a:r>
            <a:r>
              <a:rPr lang="zh-TW"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技能領域</a:t>
            </a:r>
            <a:r>
              <a:rPr lang="zh-TW" altLang="en-US" dirty="0" smtClean="0">
                <a:solidFill>
                  <a:schemeClr val="tx1"/>
                </a:solidFill>
                <a:latin typeface="+mn-lt"/>
                <a:ea typeface="微軟正黑體"/>
              </a:rPr>
              <a:t>，其對應之實習科目</a:t>
            </a:r>
            <a:r>
              <a:rPr lang="zh-TW" altLang="en-US" dirty="0" smtClean="0"/>
              <a:t>如表所示。</a:t>
            </a:r>
          </a:p>
        </p:txBody>
      </p:sp>
    </p:spTree>
    <p:extLst>
      <p:ext uri="{BB962C8B-B14F-4D97-AF65-F5344CB8AC3E}">
        <p14:creationId xmlns:p14="http://schemas.microsoft.com/office/powerpoint/2010/main" val="177013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配音：新課綱相對於</a:t>
            </a:r>
            <a:r>
              <a:rPr lang="en-US" altLang="zh-TW" dirty="0" smtClean="0"/>
              <a:t>99</a:t>
            </a:r>
            <a:r>
              <a:rPr lang="zh-TW" altLang="en-US" dirty="0" smtClean="0"/>
              <a:t>課綱，除配合產業技術發展，對部定專業及實習科目進行檢視調整外，更進一步規劃新增了技能領域課程架構，以每個技能領域都有三至四個科目的方向規劃。</a:t>
            </a:r>
          </a:p>
        </p:txBody>
      </p:sp>
    </p:spTree>
    <p:extLst>
      <p:ext uri="{BB962C8B-B14F-4D97-AF65-F5344CB8AC3E}">
        <p14:creationId xmlns:p14="http://schemas.microsoft.com/office/powerpoint/2010/main" val="25381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zh-TW" dirty="0"/>
              <a:t>配音：</a:t>
            </a:r>
            <a:r>
              <a:rPr lang="zh-TW" altLang="en-US" dirty="0" smtClean="0"/>
              <a:t>商業與管理群商業概論維持與</a:t>
            </a:r>
            <a:r>
              <a:rPr lang="en-US" altLang="zh-TW" dirty="0" smtClean="0"/>
              <a:t>99</a:t>
            </a:r>
            <a:r>
              <a:rPr lang="zh-TW" altLang="en-US" dirty="0" smtClean="0"/>
              <a:t>課綱相同的學分數，但是與時俱進地加入如巨量資料、</a:t>
            </a:r>
            <a:r>
              <a:rPr lang="en-US" altLang="zh-TW" dirty="0" smtClean="0"/>
              <a:t>NFC</a:t>
            </a:r>
            <a:r>
              <a:rPr lang="zh-TW" altLang="en-US" dirty="0" smtClean="0"/>
              <a:t>、第三方支付及原住民族傳統智慧創作專用權等內容，以符合未來產業發展趨勢。</a:t>
            </a:r>
            <a:endParaRPr lang="zh-TW" altLang="en-US" dirty="0"/>
          </a:p>
        </p:txBody>
      </p:sp>
    </p:spTree>
    <p:extLst>
      <p:ext uri="{BB962C8B-B14F-4D97-AF65-F5344CB8AC3E}">
        <p14:creationId xmlns:p14="http://schemas.microsoft.com/office/powerpoint/2010/main" val="167920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配音：新課綱之會計學偏重</a:t>
            </a:r>
            <a:r>
              <a:rPr lang="zh-TW" altLang="en-US" kern="1300" dirty="0" smtClean="0">
                <a:latin typeface="微軟正黑體" panose="020B0604030504040204" pitchFamily="34" charset="-120"/>
                <a:ea typeface="微軟正黑體" panose="020B0604030504040204" pitchFamily="34" charset="-120"/>
              </a:rPr>
              <a:t>中小企業之經營實務並融合</a:t>
            </a:r>
            <a:r>
              <a:rPr lang="en-US" altLang="zh-TW" kern="1300" dirty="0" smtClean="0">
                <a:latin typeface="微軟正黑體" panose="020B0604030504040204" pitchFamily="34" charset="-120"/>
                <a:ea typeface="微軟正黑體" panose="020B0604030504040204" pitchFamily="34" charset="-120"/>
              </a:rPr>
              <a:t>IFRS</a:t>
            </a:r>
            <a:r>
              <a:rPr lang="zh-TW" altLang="en-US" kern="1300" dirty="0" smtClean="0">
                <a:latin typeface="微軟正黑體" panose="020B0604030504040204" pitchFamily="34" charset="-120"/>
                <a:ea typeface="微軟正黑體" panose="020B0604030504040204" pitchFamily="34" charset="-120"/>
              </a:rPr>
              <a:t>新公報，適時依據最新修訂之商業會計法及企業會計準則公報</a:t>
            </a:r>
            <a:r>
              <a:rPr lang="en-US" altLang="zh-TW" kern="1300" dirty="0" smtClean="0">
                <a:latin typeface="微軟正黑體" panose="020B0604030504040204" pitchFamily="34" charset="-120"/>
                <a:ea typeface="微軟正黑體" panose="020B0604030504040204" pitchFamily="34" charset="-120"/>
              </a:rPr>
              <a:t>(EAS)</a:t>
            </a:r>
            <a:r>
              <a:rPr lang="zh-TW" altLang="en-US" kern="1300" dirty="0" smtClean="0">
                <a:latin typeface="微軟正黑體" panose="020B0604030504040204" pitchFamily="34" charset="-120"/>
                <a:ea typeface="微軟正黑體" panose="020B0604030504040204" pitchFamily="34" charset="-120"/>
              </a:rPr>
              <a:t>作為學生學習內容之依據。</a:t>
            </a:r>
            <a:endParaRPr lang="en-US" altLang="zh-TW" dirty="0" smtClean="0"/>
          </a:p>
          <a:p>
            <a:endParaRPr lang="zh-TW" altLang="en-US" dirty="0"/>
          </a:p>
        </p:txBody>
      </p:sp>
    </p:spTree>
    <p:extLst>
      <p:ext uri="{BB962C8B-B14F-4D97-AF65-F5344CB8AC3E}">
        <p14:creationId xmlns:p14="http://schemas.microsoft.com/office/powerpoint/2010/main" val="24873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26">
              <a:defRPr/>
            </a:pPr>
            <a:r>
              <a:rPr lang="zh-TW" altLang="en-US" dirty="0" smtClean="0"/>
              <a:t>配音：新課綱刪除</a:t>
            </a:r>
            <a:r>
              <a:rPr lang="en-US" altLang="zh-TW" dirty="0" smtClean="0"/>
              <a:t>99</a:t>
            </a:r>
            <a:r>
              <a:rPr lang="zh-TW" altLang="en-US" dirty="0" smtClean="0"/>
              <a:t>課綱較艱深的單元</a:t>
            </a:r>
            <a:r>
              <a:rPr lang="zh-TW" altLang="en-US" kern="1300" dirty="0" smtClean="0">
                <a:latin typeface="微軟正黑體" panose="020B0604030504040204" pitchFamily="34" charset="-120"/>
                <a:ea typeface="微軟正黑體" panose="020B0604030504040204" pitchFamily="34" charset="-120"/>
              </a:rPr>
              <a:t>如效率、需求的交叉彈性及所得彈性、所得水準中投資等於儲蓄決定法、加速原理。增加與生活密切相關的內容：如利率與生活的關係</a:t>
            </a:r>
            <a:r>
              <a:rPr lang="zh-TW" altLang="en-US" dirty="0" smtClean="0"/>
              <a:t>與大專經濟學區隔，簡化內容深度</a:t>
            </a:r>
            <a:r>
              <a:rPr lang="zh-TW" altLang="en-US" kern="1300" dirty="0" smtClean="0">
                <a:latin typeface="微軟正黑體" panose="020B0604030504040204" pitchFamily="34" charset="-120"/>
                <a:ea typeface="微軟正黑體" panose="020B0604030504040204" pitchFamily="34" charset="-120"/>
              </a:rPr>
              <a:t>符合學生生活經驗及教師對教學需求。</a:t>
            </a:r>
            <a:endParaRPr lang="zh-TW" altLang="en-US" dirty="0"/>
          </a:p>
        </p:txBody>
      </p:sp>
    </p:spTree>
    <p:extLst>
      <p:ext uri="{BB962C8B-B14F-4D97-AF65-F5344CB8AC3E}">
        <p14:creationId xmlns:p14="http://schemas.microsoft.com/office/powerpoint/2010/main" val="311942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配音：新課綱將</a:t>
            </a:r>
            <a:r>
              <a:rPr lang="en-US" altLang="zh-TW" dirty="0" smtClean="0"/>
              <a:t>99</a:t>
            </a:r>
            <a:r>
              <a:rPr lang="zh-TW" altLang="en-US" dirty="0" smtClean="0"/>
              <a:t>課綱的計算機概論更名為數位科技概論，學習內容依據數位科技的發展做更改、新增、整併及刪除，以符合資訊科技的潮流。</a:t>
            </a:r>
            <a:endParaRPr lang="zh-TW" altLang="en-US" dirty="0"/>
          </a:p>
        </p:txBody>
      </p:sp>
    </p:spTree>
    <p:extLst>
      <p:ext uri="{BB962C8B-B14F-4D97-AF65-F5344CB8AC3E}">
        <p14:creationId xmlns:p14="http://schemas.microsoft.com/office/powerpoint/2010/main" val="60103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92068">
              <a:spcAft>
                <a:spcPts val="1200"/>
              </a:spcAft>
              <a:buClr>
                <a:srgbClr val="F08C85"/>
              </a:buClr>
            </a:pPr>
            <a:r>
              <a:rPr lang="zh-TW" altLang="en-US" kern="1300" dirty="0" smtClean="0">
                <a:latin typeface="微軟正黑體" panose="020B0604030504040204" pitchFamily="34" charset="-120"/>
                <a:ea typeface="微軟正黑體" panose="020B0604030504040204" pitchFamily="34" charset="-120"/>
              </a:rPr>
              <a:t>配音：銜接「數位科技概論」科目，期能理論與實務結合。課程以數位科技結合商業實務應用為主，為符合數位科技的發展，新增雲端應用單元，並將</a:t>
            </a:r>
            <a:r>
              <a:rPr lang="zh-TW" altLang="en-US" kern="1300" dirty="0">
                <a:solidFill>
                  <a:schemeClr val="bg1"/>
                </a:solidFill>
                <a:latin typeface="微軟正黑體" panose="020B0604030504040204" pitchFamily="34" charset="-120"/>
                <a:ea typeface="微軟正黑體" panose="020B0604030504040204" pitchFamily="34" charset="-120"/>
              </a:rPr>
              <a:t>計算機概論</a:t>
            </a:r>
            <a:r>
              <a:rPr lang="en-US" altLang="zh-TW" kern="1300" dirty="0">
                <a:solidFill>
                  <a:schemeClr val="bg1"/>
                </a:solidFill>
                <a:latin typeface="微軟正黑體" panose="020B0604030504040204" pitchFamily="34" charset="-120"/>
                <a:ea typeface="微軟正黑體" panose="020B0604030504040204" pitchFamily="34" charset="-120"/>
              </a:rPr>
              <a:t>II</a:t>
            </a:r>
            <a:r>
              <a:rPr lang="zh-TW" altLang="en-US" kern="1300" dirty="0">
                <a:solidFill>
                  <a:schemeClr val="bg1"/>
                </a:solidFill>
                <a:latin typeface="微軟正黑體" panose="020B0604030504040204" pitchFamily="34" charset="-120"/>
                <a:ea typeface="微軟正黑體" panose="020B0604030504040204" pitchFamily="34" charset="-120"/>
              </a:rPr>
              <a:t>之網頁設計</a:t>
            </a:r>
            <a:r>
              <a:rPr lang="zh-TW" altLang="zh-TW" dirty="0"/>
              <a:t>調整</a:t>
            </a:r>
            <a:r>
              <a:rPr lang="zh-TW" altLang="en-US" kern="1300" dirty="0">
                <a:solidFill>
                  <a:schemeClr val="bg1"/>
                </a:solidFill>
                <a:latin typeface="微軟正黑體" panose="020B0604030504040204" pitchFamily="34" charset="-120"/>
                <a:ea typeface="微軟正黑體" panose="020B0604030504040204" pitchFamily="34" charset="-120"/>
              </a:rPr>
              <a:t>到</a:t>
            </a:r>
            <a:r>
              <a:rPr lang="zh-TW" altLang="en-US" kern="1300" dirty="0" smtClean="0">
                <a:latin typeface="微軟正黑體" panose="020B0604030504040204" pitchFamily="34" charset="-120"/>
                <a:ea typeface="微軟正黑體" panose="020B0604030504040204" pitchFamily="34" charset="-120"/>
              </a:rPr>
              <a:t>「數位科技應用」科目。</a:t>
            </a:r>
            <a:endParaRPr lang="zh-TW" altLang="en-US" dirty="0"/>
          </a:p>
        </p:txBody>
      </p:sp>
    </p:spTree>
    <p:extLst>
      <p:ext uri="{BB962C8B-B14F-4D97-AF65-F5344CB8AC3E}">
        <p14:creationId xmlns:p14="http://schemas.microsoft.com/office/powerpoint/2010/main" val="254716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smtClean="0"/>
              <a:t>配音：</a:t>
            </a:r>
            <a:r>
              <a:rPr lang="zh-TW" altLang="en-US" spc="-150" dirty="0">
                <a:solidFill>
                  <a:schemeClr val="tx1">
                    <a:lumMod val="75000"/>
                    <a:lumOff val="25000"/>
                  </a:schemeClr>
                </a:solidFill>
                <a:latin typeface="微軟正黑體" panose="020B0604030504040204" pitchFamily="34" charset="-120"/>
                <a:ea typeface="微軟正黑體" panose="020B0604030504040204" pitchFamily="34" charset="-120"/>
              </a:rPr>
              <a:t>商業溝通</a:t>
            </a:r>
            <a:r>
              <a:rPr lang="zh-TW" altLang="en-US" dirty="0"/>
              <a:t>學習內容</a:t>
            </a:r>
            <a:r>
              <a:rPr lang="zh-TW" altLang="zh-TW" dirty="0" smtClean="0"/>
              <a:t>透過實地演練、角色扮演與分組報告，培養學生人際與商業溝通技巧，增進人際關係</a:t>
            </a:r>
            <a:r>
              <a:rPr lang="zh-TW" altLang="en-US" dirty="0" smtClean="0"/>
              <a:t>。</a:t>
            </a:r>
            <a:r>
              <a:rPr lang="zh-TW" altLang="zh-TW" dirty="0" smtClean="0"/>
              <a:t>藉由實務體驗機會，提升學生就業力</a:t>
            </a:r>
            <a:r>
              <a:rPr lang="zh-TW" altLang="en-US" dirty="0" smtClean="0">
                <a:latin typeface="新細明體"/>
                <a:ea typeface="新細明體"/>
              </a:rPr>
              <a:t>；</a:t>
            </a:r>
            <a:r>
              <a:rPr lang="zh-TW" altLang="zh-TW" dirty="0" smtClean="0"/>
              <a:t>著重學生正確工作價值觀與基本能力，以培育學生符合職場需求的軟實力。</a:t>
            </a:r>
            <a:endParaRPr lang="zh-TW" altLang="zh-TW" dirty="0"/>
          </a:p>
        </p:txBody>
      </p:sp>
    </p:spTree>
    <p:extLst>
      <p:ext uri="{BB962C8B-B14F-4D97-AF65-F5344CB8AC3E}">
        <p14:creationId xmlns:p14="http://schemas.microsoft.com/office/powerpoint/2010/main" val="78783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b="0" dirty="0" smtClean="0"/>
              <a:t>配音：</a:t>
            </a:r>
            <a:r>
              <a:rPr lang="zh-TW" altLang="en-US" spc="-150" dirty="0">
                <a:solidFill>
                  <a:schemeClr val="tx1">
                    <a:lumMod val="75000"/>
                    <a:lumOff val="25000"/>
                  </a:schemeClr>
                </a:solidFill>
                <a:latin typeface="微軟正黑體" panose="020B0604030504040204" pitchFamily="34" charset="-120"/>
                <a:ea typeface="微軟正黑體" panose="020B0604030504040204" pitchFamily="34" charset="-120"/>
              </a:rPr>
              <a:t>門市經營實務</a:t>
            </a:r>
            <a:r>
              <a:rPr lang="zh-TW" altLang="en-US" dirty="0"/>
              <a:t>為技能領域之新增科目，學習內容主要著重實務學習如門市管理作業、收銀清潔作業、</a:t>
            </a:r>
            <a:r>
              <a:rPr lang="en-US" altLang="zh-TW" dirty="0"/>
              <a:t>POS</a:t>
            </a:r>
            <a:r>
              <a:rPr lang="zh-TW" altLang="en-US" kern="1300" dirty="0" smtClean="0">
                <a:latin typeface="微軟正黑體" panose="020B0604030504040204" pitchFamily="34" charset="-120"/>
                <a:ea typeface="微軟正黑體" panose="020B0604030504040204" pitchFamily="34" charset="-120"/>
              </a:rPr>
              <a:t>相關報表</a:t>
            </a:r>
            <a:r>
              <a:rPr lang="zh-TW" altLang="en-US" dirty="0"/>
              <a:t>及顧客服務等，強化與業界接軌，</a:t>
            </a:r>
            <a:r>
              <a:rPr lang="zh-TW" altLang="en-US" dirty="0" smtClean="0">
                <a:ea typeface="微軟正黑體"/>
              </a:rPr>
              <a:t>使學生具備</a:t>
            </a:r>
            <a:r>
              <a:rPr lang="en-US" altLang="zh-TW" dirty="0" smtClean="0">
                <a:ea typeface="微軟正黑體"/>
              </a:rPr>
              <a:t>『</a:t>
            </a:r>
            <a:r>
              <a:rPr lang="zh-TW" altLang="en-US" dirty="0" smtClean="0">
                <a:ea typeface="微軟正黑體"/>
              </a:rPr>
              <a:t>做中學、學中做</a:t>
            </a:r>
            <a:r>
              <a:rPr lang="en-US" altLang="zh-TW" dirty="0" smtClean="0">
                <a:ea typeface="微軟正黑體"/>
              </a:rPr>
              <a:t>』</a:t>
            </a:r>
            <a:r>
              <a:rPr lang="zh-TW" altLang="en-US" dirty="0" smtClean="0">
                <a:ea typeface="微軟正黑體"/>
              </a:rPr>
              <a:t>的門市經營實務技能，並</a:t>
            </a:r>
            <a:r>
              <a:rPr lang="zh-TW" altLang="en-US" dirty="0"/>
              <a:t>熟悉目前門市營運狀況及未來零售業發展趨勢。 </a:t>
            </a:r>
            <a:endParaRPr lang="zh-TW" altLang="en-US" spc="-15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591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配音：本次將從「新課綱改了什麼、校訂課程怎麼做、推動新課綱相關配套措施」，以及「與一般科目的關聯」等四個面向，協助大家對技術型高中商業與管理群課綱有概略性的認識和了解。</a:t>
            </a:r>
          </a:p>
          <a:p>
            <a:endParaRPr lang="zh-TW" altLang="en-US" dirty="0"/>
          </a:p>
        </p:txBody>
      </p:sp>
    </p:spTree>
    <p:extLst>
      <p:ext uri="{BB962C8B-B14F-4D97-AF65-F5344CB8AC3E}">
        <p14:creationId xmlns:p14="http://schemas.microsoft.com/office/powerpoint/2010/main" val="3176231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smtClean="0"/>
              <a:t>配音：</a:t>
            </a:r>
            <a:r>
              <a:rPr lang="zh-TW" altLang="en-US" spc="-150" dirty="0">
                <a:solidFill>
                  <a:schemeClr val="tx1">
                    <a:lumMod val="75000"/>
                    <a:lumOff val="25000"/>
                  </a:schemeClr>
                </a:solidFill>
                <a:latin typeface="微軟正黑體" panose="020B0604030504040204" pitchFamily="34" charset="-120"/>
                <a:ea typeface="微軟正黑體" panose="020B0604030504040204" pitchFamily="34" charset="-120"/>
              </a:rPr>
              <a:t>行銷實務學習</a:t>
            </a:r>
            <a:r>
              <a:rPr lang="zh-TW" altLang="en-US" dirty="0"/>
              <a:t>內容主要</a:t>
            </a:r>
            <a:r>
              <a:rPr lang="zh-TW" altLang="zh-TW" dirty="0" smtClean="0">
                <a:latin typeface="微軟正黑體" panose="020B0604030504040204" pitchFamily="34" charset="-120"/>
                <a:ea typeface="微軟正黑體" panose="020B0604030504040204" pitchFamily="34" charset="-120"/>
              </a:rPr>
              <a:t>著重行銷實務、創意創新及口語表達能力的培養，使</a:t>
            </a:r>
            <a:r>
              <a:rPr lang="zh-TW" altLang="en-US" dirty="0" smtClean="0">
                <a:latin typeface="微軟正黑體" panose="020B0604030504040204" pitchFamily="34" charset="-120"/>
                <a:ea typeface="微軟正黑體" panose="020B0604030504040204" pitchFamily="34" charset="-120"/>
              </a:rPr>
              <a:t>學生</a:t>
            </a:r>
            <a:r>
              <a:rPr lang="zh-TW" altLang="zh-TW" dirty="0" smtClean="0">
                <a:latin typeface="微軟正黑體" panose="020B0604030504040204" pitchFamily="34" charset="-120"/>
                <a:ea typeface="微軟正黑體" panose="020B0604030504040204" pitchFamily="34" charset="-120"/>
              </a:rPr>
              <a:t>具備行銷環境分析知能、熟悉行銷組合與行銷決策。課程內容配合科技化行銷趨勢與經濟環境發展，務實致用原則，運用商業案例、日常生活及校園相關等活動，透過團隊合作，進行分組實作演練、製作並發表行銷企劃書。</a:t>
            </a:r>
            <a:endParaRPr lang="zh-TW" altLang="en-US" dirty="0"/>
          </a:p>
        </p:txBody>
      </p:sp>
    </p:spTree>
    <p:extLst>
      <p:ext uri="{BB962C8B-B14F-4D97-AF65-F5344CB8AC3E}">
        <p14:creationId xmlns:p14="http://schemas.microsoft.com/office/powerpoint/2010/main" val="50079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配音：會計軟體應用學習內容係了解商業職場基礎專業知能與企業資源規劃</a:t>
            </a:r>
            <a:r>
              <a:rPr lang="en-US" altLang="zh-TW" dirty="0" smtClean="0"/>
              <a:t>(ERP)</a:t>
            </a:r>
            <a:r>
              <a:rPr lang="zh-TW" altLang="en-US" dirty="0" smtClean="0"/>
              <a:t>、會計總帳及進銷存之流程架構並能運用科技資訊進行帳務處理，培養學生具備數位科技與商業整合應用能力。</a:t>
            </a:r>
            <a:endParaRPr lang="zh-TW" altLang="en-US" dirty="0"/>
          </a:p>
        </p:txBody>
      </p:sp>
    </p:spTree>
    <p:extLst>
      <p:ext uri="{BB962C8B-B14F-4D97-AF65-F5344CB8AC3E}">
        <p14:creationId xmlns:p14="http://schemas.microsoft.com/office/powerpoint/2010/main" val="254537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smtClean="0"/>
              <a:t>配音：</a:t>
            </a:r>
            <a:r>
              <a:rPr lang="zh-TW" altLang="en-US" dirty="0" smtClean="0"/>
              <a:t>金融與證券投資實務學習內容主要讓學生認識投資理財的基本知識並具備銀行、證券及保險公司等金融機構實務作業的能力。</a:t>
            </a:r>
          </a:p>
          <a:p>
            <a:endParaRPr lang="zh-TW" altLang="en-US" dirty="0"/>
          </a:p>
        </p:txBody>
      </p:sp>
    </p:spTree>
    <p:extLst>
      <p:ext uri="{BB962C8B-B14F-4D97-AF65-F5344CB8AC3E}">
        <p14:creationId xmlns:p14="http://schemas.microsoft.com/office/powerpoint/2010/main" val="2956235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smtClean="0"/>
              <a:t>配音：</a:t>
            </a:r>
            <a:r>
              <a:rPr lang="zh-TW" altLang="en-US" dirty="0" smtClean="0"/>
              <a:t>我國四面環海，天然資源缺乏，貿易則成為對外發展的動能。國際貿易實務規劃二年共計八學分課程，以進出口貿易流程為架構，透過業界實務與時事案例分析，引入業界專家學者教學和分享，落實理論與實務結合。</a:t>
            </a:r>
            <a:endParaRPr lang="zh-TW" altLang="en-US" dirty="0"/>
          </a:p>
        </p:txBody>
      </p:sp>
    </p:spTree>
    <p:extLst>
      <p:ext uri="{BB962C8B-B14F-4D97-AF65-F5344CB8AC3E}">
        <p14:creationId xmlns:p14="http://schemas.microsoft.com/office/powerpoint/2010/main" val="111187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配音：會計軟體應用學習內容係了解商業職場基礎專業知能與企業資源規劃</a:t>
            </a:r>
            <a:r>
              <a:rPr lang="en-US" altLang="zh-TW" dirty="0" smtClean="0"/>
              <a:t>(ERP)</a:t>
            </a:r>
            <a:r>
              <a:rPr lang="zh-TW" altLang="en-US" dirty="0" smtClean="0"/>
              <a:t>、會計總帳及進銷存之流程架構並能運用科技資訊進行帳務處理，培養學生具備數位科技與商業整合應用能力。</a:t>
            </a:r>
            <a:endParaRPr lang="zh-TW" altLang="en-US" dirty="0"/>
          </a:p>
        </p:txBody>
      </p:sp>
    </p:spTree>
    <p:extLst>
      <p:ext uri="{BB962C8B-B14F-4D97-AF65-F5344CB8AC3E}">
        <p14:creationId xmlns:p14="http://schemas.microsoft.com/office/powerpoint/2010/main" val="3552186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配音：英文是從事跨境商務時必要技能，貿易英文實務學習內容著重常用貿易英文書信格式，如詢價信、報價單、契約書等，同時透過分組演練的方式，使學生能運用簡易貿易英文進行對話，強化貿易實務技能。</a:t>
            </a:r>
            <a:endParaRPr lang="zh-TW" altLang="en-US" dirty="0"/>
          </a:p>
        </p:txBody>
      </p:sp>
    </p:spTree>
    <p:extLst>
      <p:ext uri="{BB962C8B-B14F-4D97-AF65-F5344CB8AC3E}">
        <p14:creationId xmlns:p14="http://schemas.microsoft.com/office/powerpoint/2010/main" val="3425922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配音：「多媒體製作與應用」學習內容包含</a:t>
            </a:r>
            <a:r>
              <a:rPr lang="zh-TW" altLang="en-US" kern="1300" dirty="0" smtClean="0">
                <a:latin typeface="微軟正黑體" panose="020B0604030504040204" pitchFamily="34" charset="-120"/>
                <a:ea typeface="微軟正黑體" panose="020B0604030504040204" pitchFamily="34" charset="-120"/>
              </a:rPr>
              <a:t>多媒體、影音處理、</a:t>
            </a:r>
            <a:r>
              <a:rPr lang="en-US" altLang="zh-TW" kern="1300" dirty="0" smtClean="0">
                <a:latin typeface="微軟正黑體" panose="020B0604030504040204" pitchFamily="34" charset="-120"/>
                <a:ea typeface="微軟正黑體" panose="020B0604030504040204" pitchFamily="34" charset="-120"/>
              </a:rPr>
              <a:t>3D</a:t>
            </a:r>
            <a:r>
              <a:rPr lang="zh-TW" altLang="en-US" kern="1300" dirty="0" smtClean="0">
                <a:latin typeface="微軟正黑體" panose="020B0604030504040204" pitchFamily="34" charset="-120"/>
                <a:ea typeface="微軟正黑體" panose="020B0604030504040204" pitchFamily="34" charset="-120"/>
              </a:rPr>
              <a:t>電腦繪圖、</a:t>
            </a:r>
            <a:r>
              <a:rPr lang="en-US" altLang="zh-TW" kern="1300" dirty="0" smtClean="0">
                <a:latin typeface="微軟正黑體" panose="020B0604030504040204" pitchFamily="34" charset="-120"/>
                <a:ea typeface="微軟正黑體" panose="020B0604030504040204" pitchFamily="34" charset="-120"/>
              </a:rPr>
              <a:t>3D</a:t>
            </a:r>
            <a:r>
              <a:rPr lang="zh-TW" altLang="en-US" kern="1300" dirty="0" smtClean="0">
                <a:latin typeface="微軟正黑體" panose="020B0604030504040204" pitchFamily="34" charset="-120"/>
                <a:ea typeface="微軟正黑體" panose="020B0604030504040204" pitchFamily="34" charset="-120"/>
              </a:rPr>
              <a:t>列印及電腦動畫等主題，培養學生</a:t>
            </a:r>
            <a:r>
              <a:rPr lang="zh-TW" altLang="zh-TW" dirty="0"/>
              <a:t>熟捻</a:t>
            </a:r>
            <a:r>
              <a:rPr lang="zh-TW" altLang="en-US" kern="1300" dirty="0" smtClean="0">
                <a:latin typeface="微軟正黑體" panose="020B0604030504040204" pitchFamily="34" charset="-120"/>
                <a:ea typeface="微軟正黑體" panose="020B0604030504040204" pitchFamily="34" charset="-120"/>
              </a:rPr>
              <a:t>多媒體應用的能力，以期能自行設計與製作多媒體，展現創意的技能。</a:t>
            </a:r>
          </a:p>
        </p:txBody>
      </p:sp>
    </p:spTree>
    <p:extLst>
      <p:ext uri="{BB962C8B-B14F-4D97-AF65-F5344CB8AC3E}">
        <p14:creationId xmlns:p14="http://schemas.microsoft.com/office/powerpoint/2010/main" val="2385208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92068">
              <a:spcAft>
                <a:spcPts val="1200"/>
              </a:spcAft>
              <a:buClr>
                <a:srgbClr val="F08C85"/>
              </a:buClr>
            </a:pPr>
            <a:r>
              <a:rPr lang="zh-TW" altLang="en-US" dirty="0" smtClean="0"/>
              <a:t>配音：「程式語言與設計」學習內容</a:t>
            </a:r>
            <a:r>
              <a:rPr lang="zh-TW" altLang="en-US" kern="1300" dirty="0" smtClean="0">
                <a:latin typeface="微軟正黑體" panose="020B0604030504040204" pitchFamily="34" charset="-120"/>
                <a:ea typeface="微軟正黑體" panose="020B0604030504040204" pitchFamily="34" charset="-120"/>
              </a:rPr>
              <a:t>包含程式組成與語法操作、資料型態與運算、選擇結構 、重覆結構 、陣列及函式等主題，培養學生具備撰寫程式語言基本能力，進而具備自行設計程式以解決問題的技能。</a:t>
            </a:r>
          </a:p>
        </p:txBody>
      </p:sp>
    </p:spTree>
    <p:extLst>
      <p:ext uri="{BB962C8B-B14F-4D97-AF65-F5344CB8AC3E}">
        <p14:creationId xmlns:p14="http://schemas.microsoft.com/office/powerpoint/2010/main" val="365973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配音：「資料庫應用」學習內容著重教導學生</a:t>
            </a:r>
            <a:r>
              <a:rPr lang="zh-TW" altLang="en-US" kern="1300" dirty="0" smtClean="0">
                <a:latin typeface="微軟正黑體" panose="020B0604030504040204" pitchFamily="34" charset="-120"/>
                <a:ea typeface="微軟正黑體" panose="020B0604030504040204" pitchFamily="34" charset="-120"/>
              </a:rPr>
              <a:t>運用資料庫管理系統建立資料庫，以及編輯、查詢資料表，且能運用結構化查詢語言存取資料庫系統內的資料，最後學生能自行建置資料庫應用系統，以及設計和建置資料庫網站。</a:t>
            </a:r>
            <a:endParaRPr lang="zh-TW" altLang="en-US" dirty="0" smtClean="0"/>
          </a:p>
        </p:txBody>
      </p:sp>
    </p:spTree>
    <p:extLst>
      <p:ext uri="{BB962C8B-B14F-4D97-AF65-F5344CB8AC3E}">
        <p14:creationId xmlns:p14="http://schemas.microsoft.com/office/powerpoint/2010/main" val="169825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配音：學校可依以下四個方式選用部定科目之教材：</a:t>
            </a:r>
            <a:r>
              <a:rPr lang="en-US" altLang="zh-TW" dirty="0" smtClean="0"/>
              <a:t>1.</a:t>
            </a:r>
            <a:r>
              <a:rPr lang="zh-TW" altLang="en-US" dirty="0" smtClean="0"/>
              <a:t>國教院審定版，</a:t>
            </a:r>
            <a:r>
              <a:rPr lang="en-US" altLang="zh-TW" dirty="0" smtClean="0"/>
              <a:t>2.</a:t>
            </a:r>
            <a:r>
              <a:rPr lang="zh-TW" altLang="en-US" dirty="0" smtClean="0"/>
              <a:t>中央主管機關編定版，如國教署請相關群科中心編審之教材，</a:t>
            </a:r>
            <a:r>
              <a:rPr lang="en-US" altLang="zh-TW" dirty="0" smtClean="0"/>
              <a:t>3.</a:t>
            </a:r>
            <a:r>
              <a:rPr lang="zh-TW" altLang="en-US" dirty="0" smtClean="0"/>
              <a:t>獎助出版業者編輯審定版，及</a:t>
            </a:r>
            <a:r>
              <a:rPr lang="en-US" altLang="zh-TW" dirty="0" smtClean="0"/>
              <a:t>4. </a:t>
            </a:r>
            <a:r>
              <a:rPr lang="zh-TW" altLang="en-US" dirty="0" smtClean="0"/>
              <a:t>經學校課發會審查並決議通過後使用的學校自編自選教材。</a:t>
            </a:r>
            <a:endParaRPr lang="en-US" altLang="zh-TW" dirty="0" smtClean="0"/>
          </a:p>
          <a:p>
            <a:pPr defTabSz="457163">
              <a:defRPr/>
            </a:pPr>
            <a:endParaRPr lang="en-US" altLang="zh-TW" dirty="0" smtClean="0"/>
          </a:p>
          <a:p>
            <a:pPr defTabSz="457163">
              <a:defRPr/>
            </a:pPr>
            <a:r>
              <a:rPr lang="zh-TW" altLang="en-US" dirty="0" smtClean="0"/>
              <a:t>備註</a:t>
            </a:r>
            <a:endParaRPr lang="en-US" altLang="zh-TW" dirty="0" smtClean="0"/>
          </a:p>
          <a:p>
            <a:pPr defTabSz="457163">
              <a:defRPr/>
            </a:pPr>
            <a:r>
              <a:rPr lang="en-US" altLang="zh-TW" dirty="0" smtClean="0"/>
              <a:t>(</a:t>
            </a:r>
            <a:r>
              <a:rPr lang="zh-TW" altLang="en-US" dirty="0" smtClean="0"/>
              <a:t>一</a:t>
            </a:r>
            <a:r>
              <a:rPr lang="en-US" altLang="zh-TW" dirty="0" smtClean="0"/>
              <a:t>)</a:t>
            </a:r>
            <a:r>
              <a:rPr lang="zh-TW" altLang="en-US" dirty="0" smtClean="0"/>
              <a:t>國教院審定版</a:t>
            </a:r>
            <a:endParaRPr lang="en-US" altLang="zh-TW" dirty="0" smtClean="0"/>
          </a:p>
          <a:p>
            <a:pPr defTabSz="457163">
              <a:defRPr/>
            </a:pPr>
            <a:r>
              <a:rPr lang="zh-TW" altLang="en-US" dirty="0" smtClean="0"/>
              <a:t>由出版社或書商依專業群科課程綱要之科目內容編製教材，送國教院審定後出版之書籍。</a:t>
            </a:r>
            <a:endParaRPr lang="en-US" altLang="zh-TW" dirty="0" smtClean="0"/>
          </a:p>
          <a:p>
            <a:pPr defTabSz="457163">
              <a:defRPr/>
            </a:pPr>
            <a:r>
              <a:rPr lang="en-US" altLang="zh-TW" dirty="0" smtClean="0"/>
              <a:t>(</a:t>
            </a:r>
            <a:r>
              <a:rPr lang="zh-TW" altLang="en-US" dirty="0" smtClean="0"/>
              <a:t>二</a:t>
            </a:r>
            <a:r>
              <a:rPr lang="en-US" altLang="zh-TW" dirty="0" smtClean="0"/>
              <a:t>)</a:t>
            </a:r>
            <a:r>
              <a:rPr lang="zh-TW" altLang="en-US" dirty="0" smtClean="0"/>
              <a:t>中央主管機關編定版</a:t>
            </a:r>
          </a:p>
          <a:p>
            <a:pPr defTabSz="457163">
              <a:defRPr/>
            </a:pPr>
            <a:r>
              <a:rPr lang="zh-TW" altLang="en-US" dirty="0" smtClean="0"/>
              <a:t>依高級中等教育法第</a:t>
            </a:r>
            <a:r>
              <a:rPr lang="en-US" altLang="zh-TW" dirty="0" smtClean="0"/>
              <a:t>48</a:t>
            </a:r>
            <a:r>
              <a:rPr lang="zh-TW" altLang="en-US" dirty="0" smtClean="0"/>
              <a:t>條第</a:t>
            </a:r>
            <a:r>
              <a:rPr lang="en-US" altLang="zh-TW" dirty="0" smtClean="0"/>
              <a:t>1</a:t>
            </a:r>
            <a:r>
              <a:rPr lang="zh-TW" altLang="en-US" dirty="0" smtClean="0"/>
              <a:t>項規定，由中央主管機關編定；例如國教署請相關群科中心，依「教育部國民及學前教育署推動技術型高級中等學校稀有科目教科用書編撰實施計畫」編審者。</a:t>
            </a:r>
          </a:p>
          <a:p>
            <a:pPr defTabSz="457163">
              <a:defRPr/>
            </a:pPr>
            <a:r>
              <a:rPr lang="en-US" altLang="zh-TW" dirty="0" smtClean="0"/>
              <a:t>(</a:t>
            </a:r>
            <a:r>
              <a:rPr lang="zh-TW" altLang="en-US" dirty="0" smtClean="0"/>
              <a:t>三</a:t>
            </a:r>
            <a:r>
              <a:rPr lang="en-US" altLang="zh-TW" dirty="0" smtClean="0"/>
              <a:t>)</a:t>
            </a:r>
            <a:r>
              <a:rPr lang="zh-TW" altLang="en-US" dirty="0" smtClean="0"/>
              <a:t>獎助出版業者編輯審定版</a:t>
            </a:r>
          </a:p>
          <a:p>
            <a:pPr defTabSz="457163">
              <a:defRPr/>
            </a:pPr>
            <a:r>
              <a:rPr lang="zh-TW" altLang="en-US" dirty="0" smtClean="0"/>
              <a:t>依高級中等教育法第</a:t>
            </a:r>
            <a:r>
              <a:rPr lang="en-US" altLang="zh-TW" dirty="0" smtClean="0"/>
              <a:t>48</a:t>
            </a:r>
            <a:r>
              <a:rPr lang="zh-TW" altLang="en-US" dirty="0" smtClean="0"/>
              <a:t>條第</a:t>
            </a:r>
            <a:r>
              <a:rPr lang="en-US" altLang="zh-TW" dirty="0" smtClean="0"/>
              <a:t>2</a:t>
            </a:r>
            <a:r>
              <a:rPr lang="zh-TW" altLang="en-US" dirty="0" smtClean="0"/>
              <a:t>項及高級中等學校教科用書審定辦法第</a:t>
            </a:r>
            <a:r>
              <a:rPr lang="en-US" altLang="zh-TW" dirty="0" smtClean="0"/>
              <a:t>26</a:t>
            </a:r>
            <a:r>
              <a:rPr lang="zh-TW" altLang="en-US" dirty="0" smtClean="0"/>
              <a:t>條規定，公告為稀有類科獎助科目並獎勵出版業者編輯及送國教院審定者。</a:t>
            </a:r>
          </a:p>
          <a:p>
            <a:pPr defTabSz="457163">
              <a:defRPr/>
            </a:pPr>
            <a:r>
              <a:rPr lang="en-US" altLang="zh-TW" dirty="0" smtClean="0"/>
              <a:t>(</a:t>
            </a:r>
            <a:r>
              <a:rPr lang="zh-TW" altLang="en-US" dirty="0" smtClean="0"/>
              <a:t>四</a:t>
            </a:r>
            <a:r>
              <a:rPr lang="en-US" altLang="zh-TW" dirty="0" smtClean="0"/>
              <a:t>)</a:t>
            </a:r>
            <a:r>
              <a:rPr lang="zh-TW" altLang="en-US" dirty="0" smtClean="0"/>
              <a:t>學校自編自選版</a:t>
            </a:r>
          </a:p>
          <a:p>
            <a:pPr defTabSz="457163">
              <a:defRPr/>
            </a:pPr>
            <a:r>
              <a:rPr lang="zh-TW" altLang="en-US" dirty="0" smtClean="0"/>
              <a:t>學校依據總綱「實施要點」、「四、教學資源」、「</a:t>
            </a:r>
            <a:r>
              <a:rPr lang="en-US" altLang="zh-TW" dirty="0" smtClean="0"/>
              <a:t>(</a:t>
            </a:r>
            <a:r>
              <a:rPr lang="zh-TW" altLang="en-US" dirty="0" smtClean="0"/>
              <a:t>一</a:t>
            </a:r>
            <a:r>
              <a:rPr lang="en-US" altLang="zh-TW" dirty="0" smtClean="0"/>
              <a:t>)</a:t>
            </a:r>
            <a:r>
              <a:rPr lang="zh-TW" altLang="en-US" dirty="0" smtClean="0"/>
              <a:t>教科用書選用規定」之第</a:t>
            </a:r>
            <a:r>
              <a:rPr lang="en-US" altLang="zh-TW" dirty="0" smtClean="0"/>
              <a:t>3</a:t>
            </a:r>
            <a:r>
              <a:rPr lang="zh-TW" altLang="en-US" dirty="0" smtClean="0"/>
              <a:t>點規定，除審定之教科用書外，因應地區特性、學生特質與需求、領域</a:t>
            </a:r>
            <a:r>
              <a:rPr lang="en-US" altLang="zh-TW" dirty="0" smtClean="0"/>
              <a:t>/</a:t>
            </a:r>
            <a:r>
              <a:rPr lang="zh-TW" altLang="en-US" dirty="0" smtClean="0"/>
              <a:t>群科</a:t>
            </a:r>
            <a:r>
              <a:rPr lang="en-US" altLang="zh-TW" dirty="0" smtClean="0"/>
              <a:t>/</a:t>
            </a:r>
            <a:r>
              <a:rPr lang="zh-TW" altLang="en-US" dirty="0" smtClean="0"/>
              <a:t>學程</a:t>
            </a:r>
            <a:r>
              <a:rPr lang="en-US" altLang="zh-TW" dirty="0" smtClean="0"/>
              <a:t>/</a:t>
            </a:r>
            <a:r>
              <a:rPr lang="zh-TW" altLang="en-US" dirty="0" smtClean="0"/>
              <a:t>科目屬性等，選擇或自行編輯合適之教材者</a:t>
            </a:r>
            <a:r>
              <a:rPr lang="en-US" altLang="zh-TW" dirty="0" smtClean="0"/>
              <a:t>(</a:t>
            </a:r>
            <a:r>
              <a:rPr lang="zh-TW" altLang="en-US" dirty="0" smtClean="0"/>
              <a:t>其中屬全年級或全校且全學期使用之自編自選教材者，應提經學校課發會審查並決議通過後使用</a:t>
            </a:r>
            <a:r>
              <a:rPr lang="en-US" altLang="zh-TW" dirty="0" smtClean="0"/>
              <a:t>)</a:t>
            </a:r>
            <a:r>
              <a:rPr lang="zh-TW" altLang="en-US"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29</a:t>
            </a:fld>
            <a:endParaRPr kumimoji="1" lang="zh-TW" altLang="en-US" dirty="0"/>
          </a:p>
        </p:txBody>
      </p:sp>
    </p:spTree>
    <p:extLst>
      <p:ext uri="{BB962C8B-B14F-4D97-AF65-F5344CB8AC3E}">
        <p14:creationId xmlns:p14="http://schemas.microsoft.com/office/powerpoint/2010/main" val="7940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配音：第一部分，我們先介紹十二年國教新課綱改變了什麼內容？</a:t>
            </a:r>
            <a:endParaRPr lang="en-US" altLang="zh-TW" dirty="0" smtClean="0"/>
          </a:p>
          <a:p>
            <a:endParaRPr lang="zh-TW" altLang="en-US" dirty="0"/>
          </a:p>
        </p:txBody>
      </p:sp>
    </p:spTree>
    <p:extLst>
      <p:ext uri="{BB962C8B-B14F-4D97-AF65-F5344CB8AC3E}">
        <p14:creationId xmlns:p14="http://schemas.microsoft.com/office/powerpoint/2010/main" val="68193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新課綱翻轉過去以教師為主體的課程設計，強調教育應以學生為主體思維，「核心素養」成為課程發展的主軸，為了讓學生適應現在的生活，面對未來的挑戰，所以在課程教學上要重視知識的運用、能力的增進與學習態度的養成。</a:t>
            </a:r>
          </a:p>
        </p:txBody>
      </p:sp>
    </p:spTree>
    <p:extLst>
      <p:ext uri="{BB962C8B-B14F-4D97-AF65-F5344CB8AC3E}">
        <p14:creationId xmlns:p14="http://schemas.microsoft.com/office/powerpoint/2010/main" val="4242565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77415">
              <a:defRPr/>
            </a:pPr>
            <a:r>
              <a:rPr lang="zh-TW" altLang="en-US" b="0" dirty="0" smtClean="0"/>
              <a:t>配音：</a:t>
            </a:r>
            <a:r>
              <a:rPr lang="zh-TW" altLang="zh-TW" dirty="0">
                <a:latin typeface="微軟正黑體" panose="020B0604030504040204" pitchFamily="34" charset="-120"/>
                <a:ea typeface="微軟正黑體" panose="020B0604030504040204" pitchFamily="34" charset="-120"/>
              </a:rPr>
              <a:t>核心素養分為三面九項，</a:t>
            </a:r>
            <a:r>
              <a:rPr lang="zh-TW" altLang="en-US" dirty="0">
                <a:latin typeface="微軟正黑體" panose="020B0604030504040204" pitchFamily="34" charset="-120"/>
                <a:ea typeface="微軟正黑體" panose="020B0604030504040204" pitchFamily="34" charset="-120"/>
              </a:rPr>
              <a:t>三面</a:t>
            </a:r>
            <a:r>
              <a:rPr lang="zh-TW" altLang="zh-TW" dirty="0">
                <a:latin typeface="微軟正黑體" panose="020B0604030504040204" pitchFamily="34" charset="-120"/>
                <a:ea typeface="微軟正黑體" panose="020B0604030504040204" pitchFamily="34" charset="-120"/>
              </a:rPr>
              <a:t>指的是自主行動、溝通互動及社會參與；九項就是</a:t>
            </a:r>
            <a:r>
              <a:rPr lang="zh-TW" altLang="en-US" dirty="0">
                <a:latin typeface="微軟正黑體" panose="020B0604030504040204" pitchFamily="34" charset="-120"/>
                <a:ea typeface="微軟正黑體" panose="020B0604030504040204" pitchFamily="34" charset="-120"/>
              </a:rPr>
              <a:t>指</a:t>
            </a:r>
            <a:r>
              <a:rPr lang="zh-TW" altLang="zh-TW" dirty="0">
                <a:latin typeface="微軟正黑體" panose="020B0604030504040204" pitchFamily="34" charset="-120"/>
                <a:ea typeface="微軟正黑體" panose="020B0604030504040204" pitchFamily="34" charset="-120"/>
              </a:rPr>
              <a:t>三個面向下所產生的具體內涵。</a:t>
            </a:r>
            <a:r>
              <a:rPr lang="zh-TW" altLang="en-US" dirty="0">
                <a:latin typeface="微軟正黑體" panose="020B0604030504040204" pitchFamily="34" charset="-120"/>
                <a:ea typeface="微軟正黑體" panose="020B0604030504040204" pitchFamily="34" charset="-120"/>
              </a:rPr>
              <a:t>為了讓學生成為終身學習者，因此</a:t>
            </a:r>
            <a:r>
              <a:rPr lang="zh-TW" altLang="zh-TW" dirty="0">
                <a:latin typeface="微軟正黑體" panose="020B0604030504040204" pitchFamily="34" charset="-120"/>
                <a:ea typeface="微軟正黑體" panose="020B0604030504040204" pitchFamily="34" charset="-120"/>
              </a:rPr>
              <a:t>強調情境的實際運用，以及跨領域與科際的整合</a:t>
            </a:r>
            <a:r>
              <a:rPr lang="zh-TW" altLang="en-US" dirty="0">
                <a:latin typeface="微軟正黑體" panose="020B0604030504040204" pitchFamily="34" charset="-120"/>
                <a:ea typeface="微軟正黑體" panose="020B0604030504040204" pitchFamily="34" charset="-120"/>
              </a:rPr>
              <a:t>，並</a:t>
            </a:r>
            <a:r>
              <a:rPr lang="zh-TW" altLang="zh-TW" dirty="0">
                <a:latin typeface="微軟正黑體" panose="020B0604030504040204" pitchFamily="34" charset="-120"/>
                <a:ea typeface="微軟正黑體" panose="020B0604030504040204" pitchFamily="34" charset="-120"/>
              </a:rPr>
              <a:t>在</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生活</a:t>
            </a:r>
            <a:r>
              <a:rPr lang="zh-TW" altLang="en-US"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中</a:t>
            </a:r>
            <a:r>
              <a:rPr lang="zh-TW" altLang="en-US" dirty="0">
                <a:latin typeface="微軟正黑體" panose="020B0604030504040204" pitchFamily="34" charset="-120"/>
                <a:ea typeface="微軟正黑體" panose="020B0604030504040204" pitchFamily="34" charset="-120"/>
              </a:rPr>
              <a:t>實踐</a:t>
            </a:r>
            <a:r>
              <a:rPr lang="zh-TW" altLang="en-US" b="0" dirty="0" smtClean="0"/>
              <a:t>，以培養學生成為務實致用之終身學習者為目標。</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31</a:t>
            </a:fld>
            <a:endParaRPr kumimoji="1" lang="zh-TW" altLang="en-US" dirty="0"/>
          </a:p>
        </p:txBody>
      </p:sp>
    </p:spTree>
    <p:extLst>
      <p:ext uri="{BB962C8B-B14F-4D97-AF65-F5344CB8AC3E}">
        <p14:creationId xmlns:p14="http://schemas.microsoft.com/office/powerpoint/2010/main" val="248448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配音：透過素養導向的教學活動及課程，可務實提升學生的競爭力。技高學生之學習，一般科目同普高及綜高對應領綱核心素養及學習能力，而專業及實習科目則同時對應群核心素養和科專業能力。</a:t>
            </a:r>
          </a:p>
          <a:p>
            <a:pPr defTabSz="457163">
              <a:defRPr/>
            </a:pPr>
            <a:endParaRPr lang="zh-TW" altLang="en-US" dirty="0"/>
          </a:p>
        </p:txBody>
      </p:sp>
    </p:spTree>
    <p:extLst>
      <p:ext uri="{BB962C8B-B14F-4D97-AF65-F5344CB8AC3E}">
        <p14:creationId xmlns:p14="http://schemas.microsoft.com/office/powerpoint/2010/main" val="2031630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lnSpc>
                <a:spcPct val="130000"/>
              </a:lnSpc>
              <a:defRPr/>
            </a:pPr>
            <a:r>
              <a:rPr lang="zh-TW" altLang="en-US" b="0" dirty="0" smtClean="0"/>
              <a:t>配音：技術型高中學生的專業能力需延伸到核心素養的實踐。</a:t>
            </a:r>
            <a:r>
              <a:rPr lang="zh-TW" altLang="en-US" dirty="0">
                <a:solidFill>
                  <a:srgbClr val="FF5050"/>
                </a:solidFill>
                <a:latin typeface="微軟正黑體" panose="020B0604030504040204" pitchFamily="34" charset="-120"/>
                <a:ea typeface="微軟正黑體" panose="020B0604030504040204" pitchFamily="34" charset="-120"/>
              </a:rPr>
              <a:t>舉例來說，能正確完成收銀作業是門市經營專業能力的表現，誠信交易並提供令消費者滿意的服務，就是具有核心素養的專業表現。</a:t>
            </a:r>
            <a:endParaRPr lang="zh-TW" altLang="en-US" dirty="0">
              <a:solidFill>
                <a:srgbClr val="FF0000"/>
              </a:solidFill>
              <a:latin typeface="微軟正黑體"/>
              <a:cs typeface="微軟正黑體"/>
            </a:endParaRPr>
          </a:p>
        </p:txBody>
      </p:sp>
    </p:spTree>
    <p:extLst>
      <p:ext uri="{BB962C8B-B14F-4D97-AF65-F5344CB8AC3E}">
        <p14:creationId xmlns:p14="http://schemas.microsoft.com/office/powerpoint/2010/main" val="1982763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配音：在十二年國教新課綱中，商業與管理群規劃的群核心素養共有七項，各校之商業與管理群科應參照群核心素養、科教育目標、專業屬性與職場發展趨勢等，研訂科專業能力，並進一步規劃校訂課程。</a:t>
            </a:r>
            <a:endParaRPr lang="zh-TW" altLang="en-US" dirty="0"/>
          </a:p>
        </p:txBody>
      </p:sp>
    </p:spTree>
    <p:extLst>
      <p:ext uri="{BB962C8B-B14F-4D97-AF65-F5344CB8AC3E}">
        <p14:creationId xmlns:p14="http://schemas.microsoft.com/office/powerpoint/2010/main" val="862575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30000"/>
              </a:lnSpc>
              <a:defRPr/>
            </a:pPr>
            <a:endParaRPr lang="zh-TW" altLang="en-US" dirty="0">
              <a:solidFill>
                <a:srgbClr val="FF0000"/>
              </a:solidFill>
              <a:latin typeface="微軟正黑體"/>
              <a:cs typeface="微軟正黑體"/>
            </a:endParaRPr>
          </a:p>
        </p:txBody>
      </p:sp>
    </p:spTree>
    <p:extLst>
      <p:ext uri="{BB962C8B-B14F-4D97-AF65-F5344CB8AC3E}">
        <p14:creationId xmlns:p14="http://schemas.microsoft.com/office/powerpoint/2010/main" val="1820180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lnSpc>
                <a:spcPct val="130000"/>
              </a:lnSpc>
              <a:defRPr/>
            </a:pPr>
            <a:r>
              <a:rPr lang="zh-TW" altLang="en-US" dirty="0" smtClean="0"/>
              <a:t>配音：在十二年國教新課綱中，各科目都有清楚明列學習表現、主題、學習內容，舉「商業概論」為例，學生在學完商業概論後，會有</a:t>
            </a:r>
            <a:r>
              <a:rPr lang="en-US" altLang="zh-TW" dirty="0" smtClean="0"/>
              <a:t>6</a:t>
            </a:r>
            <a:r>
              <a:rPr lang="zh-TW" altLang="en-US" dirty="0" smtClean="0"/>
              <a:t>項的學習表現，而上課所需要的學習素材即是主題及學習內容。</a:t>
            </a:r>
            <a:endParaRPr lang="zh-TW" altLang="en-US" dirty="0">
              <a:solidFill>
                <a:srgbClr val="FF0000"/>
              </a:solidFill>
              <a:latin typeface="微軟正黑體"/>
              <a:cs typeface="微軟正黑體"/>
            </a:endParaRPr>
          </a:p>
        </p:txBody>
      </p:sp>
    </p:spTree>
    <p:extLst>
      <p:ext uri="{BB962C8B-B14F-4D97-AF65-F5344CB8AC3E}">
        <p14:creationId xmlns:p14="http://schemas.microsoft.com/office/powerpoint/2010/main" val="3258082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lnSpc>
                <a:spcPct val="130000"/>
              </a:lnSpc>
              <a:defRPr/>
            </a:pPr>
            <a:endParaRPr lang="zh-TW" altLang="en-US" dirty="0" smtClean="0"/>
          </a:p>
        </p:txBody>
      </p:sp>
    </p:spTree>
    <p:extLst>
      <p:ext uri="{BB962C8B-B14F-4D97-AF65-F5344CB8AC3E}">
        <p14:creationId xmlns:p14="http://schemas.microsoft.com/office/powerpoint/2010/main" val="456620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配音：第二部分，校訂課程怎麼做？</a:t>
            </a:r>
          </a:p>
        </p:txBody>
      </p:sp>
    </p:spTree>
    <p:extLst>
      <p:ext uri="{BB962C8B-B14F-4D97-AF65-F5344CB8AC3E}">
        <p14:creationId xmlns:p14="http://schemas.microsoft.com/office/powerpoint/2010/main" val="3050641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trike="noStrike" dirty="0" smtClean="0"/>
              <a:t>配音：</a:t>
            </a:r>
            <a:r>
              <a:rPr lang="zh-TW" altLang="en-US" dirty="0">
                <a:solidFill>
                  <a:schemeClr val="bg2">
                    <a:lumMod val="25000"/>
                  </a:schemeClr>
                </a:solidFill>
                <a:latin typeface="微軟正黑體"/>
              </a:rPr>
              <a:t>商業與管理</a:t>
            </a:r>
            <a:r>
              <a:rPr lang="zh-TW" altLang="en-US" dirty="0">
                <a:solidFill>
                  <a:schemeClr val="bg2">
                    <a:lumMod val="25000"/>
                  </a:schemeClr>
                </a:solidFill>
                <a:latin typeface="微軟正黑體"/>
                <a:cs typeface="微軟正黑體"/>
              </a:rPr>
              <a:t>群各科可依據學校特色、</a:t>
            </a:r>
            <a:r>
              <a:rPr lang="zh-TW" altLang="en-US" dirty="0">
                <a:solidFill>
                  <a:srgbClr val="FF0000"/>
                </a:solidFill>
                <a:latin typeface="微軟正黑體"/>
                <a:cs typeface="微軟正黑體"/>
              </a:rPr>
              <a:t>職場需求及學生生涯發展</a:t>
            </a:r>
            <a:r>
              <a:rPr lang="zh-TW" altLang="en-US" dirty="0">
                <a:solidFill>
                  <a:schemeClr val="bg2">
                    <a:lumMod val="25000"/>
                  </a:schemeClr>
                </a:solidFill>
                <a:latin typeface="微軟正黑體"/>
                <a:cs typeface="微軟正黑體"/>
              </a:rPr>
              <a:t>等，依其專業屬性及職場發展趨勢研訂各科的專業能力，於校訂科目</a:t>
            </a:r>
            <a:r>
              <a:rPr lang="en-US" altLang="zh-TW" dirty="0">
                <a:solidFill>
                  <a:schemeClr val="bg2">
                    <a:lumMod val="25000"/>
                  </a:schemeClr>
                </a:solidFill>
                <a:latin typeface="微軟正黑體"/>
                <a:cs typeface="微軟正黑體"/>
              </a:rPr>
              <a:t>(</a:t>
            </a:r>
            <a:r>
              <a:rPr lang="zh-TW" altLang="en-US" dirty="0">
                <a:solidFill>
                  <a:schemeClr val="bg2">
                    <a:lumMod val="25000"/>
                  </a:schemeClr>
                </a:solidFill>
                <a:latin typeface="微軟正黑體"/>
                <a:cs typeface="微軟正黑體"/>
              </a:rPr>
              <a:t>約</a:t>
            </a:r>
            <a:r>
              <a:rPr lang="en-US" altLang="zh-TW" dirty="0">
                <a:solidFill>
                  <a:schemeClr val="bg2">
                    <a:lumMod val="25000"/>
                  </a:schemeClr>
                </a:solidFill>
                <a:latin typeface="微軟正黑體"/>
                <a:cs typeface="微軟正黑體"/>
              </a:rPr>
              <a:t>70</a:t>
            </a:r>
            <a:r>
              <a:rPr lang="zh-TW" altLang="en-US" dirty="0">
                <a:solidFill>
                  <a:schemeClr val="bg2">
                    <a:lumMod val="25000"/>
                  </a:schemeClr>
                </a:solidFill>
                <a:latin typeface="微軟正黑體"/>
                <a:cs typeface="微軟正黑體"/>
              </a:rPr>
              <a:t>至</a:t>
            </a:r>
            <a:r>
              <a:rPr lang="en-US" altLang="zh-TW" dirty="0">
                <a:solidFill>
                  <a:schemeClr val="bg2">
                    <a:lumMod val="25000"/>
                  </a:schemeClr>
                </a:solidFill>
                <a:latin typeface="微軟正黑體"/>
                <a:cs typeface="微軟正黑體"/>
              </a:rPr>
              <a:t>80</a:t>
            </a:r>
            <a:r>
              <a:rPr lang="zh-TW" altLang="en-US" dirty="0">
                <a:solidFill>
                  <a:schemeClr val="bg2">
                    <a:lumMod val="25000"/>
                  </a:schemeClr>
                </a:solidFill>
                <a:latin typeface="微軟正黑體"/>
                <a:cs typeface="微軟正黑體"/>
              </a:rPr>
              <a:t>學分</a:t>
            </a:r>
            <a:r>
              <a:rPr lang="en-US" altLang="zh-TW" dirty="0">
                <a:solidFill>
                  <a:schemeClr val="bg2">
                    <a:lumMod val="25000"/>
                  </a:schemeClr>
                </a:solidFill>
                <a:latin typeface="微軟正黑體"/>
                <a:cs typeface="微軟正黑體"/>
              </a:rPr>
              <a:t>)</a:t>
            </a:r>
            <a:r>
              <a:rPr lang="zh-TW" altLang="en-US" dirty="0">
                <a:solidFill>
                  <a:schemeClr val="bg2">
                    <a:lumMod val="25000"/>
                  </a:schemeClr>
                </a:solidFill>
                <a:latin typeface="微軟正黑體"/>
                <a:cs typeface="微軟正黑體"/>
              </a:rPr>
              <a:t>內發展以學生跨班自由選修之校訂課程，並形塑各校科之差異特色。</a:t>
            </a:r>
          </a:p>
        </p:txBody>
      </p:sp>
    </p:spTree>
    <p:extLst>
      <p:ext uri="{BB962C8B-B14F-4D97-AF65-F5344CB8AC3E}">
        <p14:creationId xmlns:p14="http://schemas.microsoft.com/office/powerpoint/2010/main" val="401185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atinLnBrk="1">
              <a:spcBef>
                <a:spcPts val="2399"/>
              </a:spcBef>
              <a:buClr>
                <a:srgbClr val="F08C85"/>
              </a:buClr>
              <a:defRPr/>
            </a:pPr>
            <a:r>
              <a:rPr lang="zh-TW" altLang="en-US" dirty="0"/>
              <a:t>配音：</a:t>
            </a:r>
            <a:r>
              <a:rPr lang="zh-TW" altLang="en-US" dirty="0">
                <a:solidFill>
                  <a:schemeClr val="accent2">
                    <a:lumMod val="50000"/>
                  </a:schemeClr>
                </a:solidFill>
                <a:latin typeface="微軟正黑體" pitchFamily="34" charset="-120"/>
                <a:ea typeface="微軟正黑體" pitchFamily="34" charset="-120"/>
              </a:rPr>
              <a:t>技術型高級中等學校商業與管理群科課程綱要於</a:t>
            </a:r>
            <a:r>
              <a:rPr lang="en-US" altLang="zh-TW" dirty="0">
                <a:solidFill>
                  <a:schemeClr val="accent2">
                    <a:lumMod val="50000"/>
                  </a:schemeClr>
                </a:solidFill>
                <a:latin typeface="微軟正黑體" pitchFamily="34" charset="-120"/>
                <a:ea typeface="微軟正黑體" pitchFamily="34" charset="-120"/>
              </a:rPr>
              <a:t>108</a:t>
            </a:r>
            <a:r>
              <a:rPr lang="zh-TW" altLang="en-US" dirty="0">
                <a:solidFill>
                  <a:schemeClr val="accent2">
                    <a:lumMod val="50000"/>
                  </a:schemeClr>
                </a:solidFill>
                <a:latin typeface="微軟正黑體" pitchFamily="34" charset="-120"/>
                <a:ea typeface="微軟正黑體" pitchFamily="34" charset="-120"/>
              </a:rPr>
              <a:t>學年度正式實施，以務實致用為新課綱的核心理念，課程設計強調務實與理論兼重及培養學生具備商業與管理從業人員所需之知識與實作技能，符合職涯發展需求，並為未來發展做準備。</a:t>
            </a:r>
            <a:endParaRPr lang="zh-TW" altLang="zh-TW" dirty="0"/>
          </a:p>
        </p:txBody>
      </p:sp>
    </p:spTree>
    <p:extLst>
      <p:ext uri="{BB962C8B-B14F-4D97-AF65-F5344CB8AC3E}">
        <p14:creationId xmlns:p14="http://schemas.microsoft.com/office/powerpoint/2010/main" val="2946994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配音：在課程發展時，部定課程是依國內產業人才需求加以規劃，校訂課程則是依據學校願景、學生圖像及在地產業人才需求，加以訂定科教育目標及規劃校訂課程，並透過課程實施，培育產業專業人才。</a:t>
            </a:r>
            <a:endParaRPr lang="zh-TW" altLang="en-US" dirty="0"/>
          </a:p>
        </p:txBody>
      </p:sp>
    </p:spTree>
    <p:extLst>
      <p:ext uri="{BB962C8B-B14F-4D97-AF65-F5344CB8AC3E}">
        <p14:creationId xmlns:p14="http://schemas.microsoft.com/office/powerpoint/2010/main" val="2846287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95400" y="1087438"/>
            <a:ext cx="7246938" cy="5437187"/>
          </a:xfrm>
        </p:spPr>
      </p:sp>
      <p:sp>
        <p:nvSpPr>
          <p:cNvPr id="3" name="備忘稿版面配置區 2"/>
          <p:cNvSpPr>
            <a:spLocks noGrp="1"/>
          </p:cNvSpPr>
          <p:nvPr>
            <p:ph type="body" idx="1"/>
          </p:nvPr>
        </p:nvSpPr>
        <p:spPr/>
        <p:txBody>
          <a:bodyPr/>
          <a:lstStyle/>
          <a:p>
            <a:r>
              <a:rPr lang="zh-TW" altLang="en-US" b="0" dirty="0" smtClean="0"/>
              <a:t>配音：以下說明新課綱校訂課程的規劃步驟，我們先以學校週邊產業人力需求及職場進路為基礎，進而確定科教育目標，並建立科專業能力，依此規劃校訂科目。</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41</a:t>
            </a:fld>
            <a:endParaRPr kumimoji="1" lang="zh-TW" altLang="en-US" dirty="0"/>
          </a:p>
        </p:txBody>
      </p:sp>
    </p:spTree>
    <p:extLst>
      <p:ext uri="{BB962C8B-B14F-4D97-AF65-F5344CB8AC3E}">
        <p14:creationId xmlns:p14="http://schemas.microsoft.com/office/powerpoint/2010/main" val="2949856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配音：規劃流程便經由這</a:t>
            </a:r>
            <a:r>
              <a:rPr lang="en-US" altLang="zh-TW" dirty="0" smtClean="0"/>
              <a:t>4</a:t>
            </a:r>
            <a:r>
              <a:rPr lang="zh-TW" altLang="en-US" dirty="0" smtClean="0"/>
              <a:t>個步驟，最後</a:t>
            </a:r>
            <a:r>
              <a:rPr lang="en-US" altLang="zh-TW" dirty="0" smtClean="0"/>
              <a:t>1</a:t>
            </a:r>
            <a:r>
              <a:rPr lang="zh-TW" altLang="en-US" dirty="0" smtClean="0"/>
              <a:t>個步驟是完成課程地圖。</a:t>
            </a:r>
            <a:endParaRPr lang="zh-TW" altLang="en-US" dirty="0"/>
          </a:p>
        </p:txBody>
      </p:sp>
    </p:spTree>
    <p:extLst>
      <p:ext uri="{BB962C8B-B14F-4D97-AF65-F5344CB8AC3E}">
        <p14:creationId xmlns:p14="http://schemas.microsoft.com/office/powerpoint/2010/main" val="176931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配音：學校在規劃校訂課程時，同時須規劃所要辦理的選修課程模式，包括同科單班、同科跨班、同群跨科、同校跨群以及跨校選修五種。學生可進行跨班選修，選修後每班最低人數為</a:t>
            </a:r>
            <a:r>
              <a:rPr lang="en-US" altLang="zh-TW" dirty="0" smtClean="0"/>
              <a:t>12</a:t>
            </a:r>
            <a:r>
              <a:rPr lang="zh-TW" altLang="en-US" dirty="0" smtClean="0"/>
              <a:t>人。</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43</a:t>
            </a:fld>
            <a:endParaRPr kumimoji="1" lang="zh-TW" altLang="en-US" dirty="0"/>
          </a:p>
        </p:txBody>
      </p:sp>
    </p:spTree>
    <p:extLst>
      <p:ext uri="{BB962C8B-B14F-4D97-AF65-F5344CB8AC3E}">
        <p14:creationId xmlns:p14="http://schemas.microsoft.com/office/powerpoint/2010/main" val="1554417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為了讓校訂課程規劃能循序進行，我們利用科教育目標、科專業能力及學生圖像對照表來進行規劃，首先以學校週邊產業之地圖為基礎，彙集出對應在地產業需求之行職業別或參考主計處、畢業生就業流向等資料，進行人力需求分析。</a:t>
            </a:r>
          </a:p>
          <a:p>
            <a:pPr defTabSz="457163">
              <a:defRPr/>
            </a:pPr>
            <a:endParaRPr lang="zh-TW" altLang="en-US" dirty="0"/>
          </a:p>
        </p:txBody>
      </p:sp>
    </p:spTree>
    <p:extLst>
      <p:ext uri="{BB962C8B-B14F-4D97-AF65-F5344CB8AC3E}">
        <p14:creationId xmlns:p14="http://schemas.microsoft.com/office/powerpoint/2010/main" val="797911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配音：此圖以臺中市重大交通樞紐，臺中火車站鄰近區域呈現產業需求為例。</a:t>
            </a:r>
            <a:endParaRPr lang="zh-TW" altLang="en-US" dirty="0"/>
          </a:p>
        </p:txBody>
      </p:sp>
    </p:spTree>
    <p:extLst>
      <p:ext uri="{BB962C8B-B14F-4D97-AF65-F5344CB8AC3E}">
        <p14:creationId xmlns:p14="http://schemas.microsoft.com/office/powerpoint/2010/main" val="893480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這張圖是臺中市重大交通樞紐鄰近產業聚落圖，說明週邊產業之地圖為基礎，彙集出對應本群在地產業需求之行職業別，以商業與管理群科中心學校商業經營科為例：學校週邊有銀行、賣場、機場、港口，會有門市經營、金融證券、會計、貿易、行銷、物流、資訊等產業人力需求。</a:t>
            </a:r>
            <a:endParaRPr lang="zh-TW" altLang="en-US" dirty="0"/>
          </a:p>
        </p:txBody>
      </p:sp>
    </p:spTree>
    <p:extLst>
      <p:ext uri="{BB962C8B-B14F-4D97-AF65-F5344CB8AC3E}">
        <p14:creationId xmlns:p14="http://schemas.microsoft.com/office/powerpoint/2010/main" val="5059007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60611">
              <a:defRPr/>
            </a:pPr>
            <a:r>
              <a:rPr lang="zh-TW" altLang="en-US" dirty="0" smtClean="0"/>
              <a:t>配音：經過產業人力分析後，以此為基礎，結合各校各科之現況、特色及發展規劃，發展出科教育目標與科專業能力。因此各科會因學校週邊之產業與科之特色發展，而發展出不同的教育目標與專業能力。最後再與學生圖像加以對應。</a:t>
            </a:r>
            <a:endParaRPr lang="zh-TW" altLang="en-US" dirty="0"/>
          </a:p>
        </p:txBody>
      </p:sp>
    </p:spTree>
    <p:extLst>
      <p:ext uri="{BB962C8B-B14F-4D97-AF65-F5344CB8AC3E}">
        <p14:creationId xmlns:p14="http://schemas.microsoft.com/office/powerpoint/2010/main" val="2737923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我們可以發展多個科教育目標及專業能力，而一個「科教育目標」則可對應多個「科專業能力」。在規劃時便要考量學生基礎能力的建構、選修課程的專業分流及跨域能力的設計，基礎能力如同新車的「標準配備」，而專業分流或跨域能力則如同新車的「選配」概念。</a:t>
            </a:r>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48</a:t>
            </a:fld>
            <a:endParaRPr kumimoji="1" lang="zh-TW" altLang="en-US" dirty="0"/>
          </a:p>
        </p:txBody>
      </p:sp>
    </p:spTree>
    <p:extLst>
      <p:ext uri="{BB962C8B-B14F-4D97-AF65-F5344CB8AC3E}">
        <p14:creationId xmlns:p14="http://schemas.microsoft.com/office/powerpoint/2010/main" val="3811978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30000"/>
              </a:lnSpc>
            </a:pPr>
            <a:r>
              <a:rPr lang="zh-TW" altLang="en-US" dirty="0"/>
              <a:t>配音</a:t>
            </a:r>
            <a:r>
              <a:rPr lang="zh-TW" altLang="en-US" dirty="0" smtClean="0"/>
              <a:t>：</a:t>
            </a:r>
            <a:r>
              <a:rPr lang="zh-TW" altLang="en-US" dirty="0">
                <a:solidFill>
                  <a:schemeClr val="bg2">
                    <a:lumMod val="25000"/>
                  </a:schemeClr>
                </a:solidFill>
                <a:latin typeface="微軟正黑體"/>
                <a:cs typeface="微軟正黑體"/>
              </a:rPr>
              <a:t>「科專業能力」宜展現該科之特色及專業發展，並包括知識、能力及態度。接著再將每一個科專業能力一一與「學生圖像」進行 雙向對應。對應的黑點代表</a:t>
            </a:r>
            <a:r>
              <a:rPr lang="zh-TW" altLang="en-US" sz="1400" dirty="0">
                <a:solidFill>
                  <a:schemeClr val="accent6">
                    <a:lumMod val="50000"/>
                  </a:schemeClr>
                </a:solidFill>
                <a:latin typeface="微軟正黑體"/>
                <a:cs typeface="微軟正黑體"/>
              </a:rPr>
              <a:t>該專業能力與學生圖像是</a:t>
            </a:r>
            <a:r>
              <a:rPr lang="zh-TW" altLang="en-US" dirty="0">
                <a:solidFill>
                  <a:schemeClr val="bg2">
                    <a:lumMod val="25000"/>
                  </a:schemeClr>
                </a:solidFill>
                <a:latin typeface="微軟正黑體"/>
                <a:cs typeface="微軟正黑體"/>
              </a:rPr>
              <a:t>高度對應，空心點則是低度對應。</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49</a:t>
            </a:fld>
            <a:endParaRPr kumimoji="1" lang="zh-TW" altLang="en-US" dirty="0"/>
          </a:p>
        </p:txBody>
      </p:sp>
    </p:spTree>
    <p:extLst>
      <p:ext uri="{BB962C8B-B14F-4D97-AF65-F5344CB8AC3E}">
        <p14:creationId xmlns:p14="http://schemas.microsoft.com/office/powerpoint/2010/main" val="205137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latinLnBrk="1">
              <a:lnSpc>
                <a:spcPct val="200000"/>
              </a:lnSpc>
              <a:buClr>
                <a:srgbClr val="F08C85"/>
              </a:buClr>
              <a:defRPr/>
            </a:pPr>
            <a:r>
              <a:rPr lang="zh-TW" altLang="en-US" dirty="0"/>
              <a:t>配音</a:t>
            </a:r>
            <a:r>
              <a:rPr lang="zh-TW" altLang="en-US" dirty="0">
                <a:sym typeface="Wingdings" panose="05000000000000000000" pitchFamily="2" charset="2"/>
              </a:rPr>
              <a:t>：</a:t>
            </a:r>
            <a:r>
              <a:rPr lang="zh-TW" altLang="en-US" dirty="0"/>
              <a:t>商業與管理群領綱</a:t>
            </a:r>
            <a:r>
              <a:rPr kumimoji="1" lang="zh-TW" altLang="en-US" dirty="0">
                <a:solidFill>
                  <a:srgbClr val="EC7066"/>
                </a:solidFill>
                <a:latin typeface="Microsoft YaHei" panose="020B0503020204020204" pitchFamily="34" charset="-122"/>
                <a:ea typeface="Microsoft YaHei" panose="020B0503020204020204" pitchFamily="34" charset="-122"/>
              </a:rPr>
              <a:t>研修</a:t>
            </a:r>
            <a:r>
              <a:rPr lang="zh-TW" altLang="en-US" dirty="0"/>
              <a:t>為</a:t>
            </a:r>
            <a:r>
              <a:rPr lang="zh-TW" altLang="zh-TW" dirty="0"/>
              <a:t>協助學生適性發展，強調理論與實務兼重，</a:t>
            </a:r>
            <a:r>
              <a:rPr lang="zh-TW" altLang="en-US" dirty="0"/>
              <a:t>強化基礎專業技能，並</a:t>
            </a:r>
            <a:r>
              <a:rPr lang="zh-TW" altLang="zh-TW" dirty="0"/>
              <a:t>融入職業倫理等核心素養，培養公民意識與社會責任</a:t>
            </a:r>
            <a:r>
              <a:rPr lang="zh-TW" altLang="en-US" dirty="0"/>
              <a:t>，設計</a:t>
            </a:r>
            <a:r>
              <a:rPr lang="zh-TW" altLang="zh-TW" dirty="0"/>
              <a:t>部定專業</a:t>
            </a:r>
            <a:r>
              <a:rPr lang="zh-TW" altLang="en-US" dirty="0"/>
              <a:t>及實習</a:t>
            </a:r>
            <a:r>
              <a:rPr lang="zh-TW" altLang="zh-TW" dirty="0"/>
              <a:t>科目</a:t>
            </a:r>
            <a:r>
              <a:rPr lang="zh-TW" altLang="en-US" dirty="0"/>
              <a:t>，涵養統整能力，</a:t>
            </a:r>
            <a:r>
              <a:rPr lang="zh-TW" altLang="zh-TW" dirty="0"/>
              <a:t>新增部定實習科目之技能領域課程，使學生具備跨科共通基礎能力</a:t>
            </a:r>
            <a:r>
              <a:rPr lang="zh-TW" altLang="en-US" dirty="0"/>
              <a:t>，另外著重鏈結產業發展趨勢、遵循相關法規及鼓勵選用自由、免費軟體、尊重智慧財產權。</a:t>
            </a:r>
          </a:p>
        </p:txBody>
      </p:sp>
    </p:spTree>
    <p:extLst>
      <p:ext uri="{BB962C8B-B14F-4D97-AF65-F5344CB8AC3E}">
        <p14:creationId xmlns:p14="http://schemas.microsoft.com/office/powerpoint/2010/main" val="476580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a:solidFill>
                  <a:srgbClr val="FF0000"/>
                </a:solidFill>
                <a:latin typeface="微軟正黑體" panose="020B0604030504040204" pitchFamily="34" charset="-120"/>
                <a:ea typeface="微軟正黑體" panose="020B0604030504040204" pitchFamily="34" charset="-120"/>
              </a:rPr>
              <a:t>配音：</a:t>
            </a:r>
            <a:r>
              <a:rPr lang="zh-TW" altLang="zh-TW" dirty="0"/>
              <a:t>以商業經營科為例，科教育目標及科專業能力的對照表中，科教育目標第</a:t>
            </a:r>
            <a:r>
              <a:rPr lang="en-US" altLang="zh-TW" dirty="0" smtClean="0"/>
              <a:t>1</a:t>
            </a:r>
            <a:r>
              <a:rPr lang="zh-TW" altLang="en-US" dirty="0" smtClean="0"/>
              <a:t>至</a:t>
            </a:r>
            <a:r>
              <a:rPr lang="en-US" altLang="zh-TW" dirty="0" smtClean="0"/>
              <a:t>3</a:t>
            </a:r>
            <a:r>
              <a:rPr lang="zh-TW" altLang="en-US" dirty="0" smtClean="0"/>
              <a:t>項</a:t>
            </a:r>
            <a:r>
              <a:rPr lang="zh-TW" altLang="zh-TW" dirty="0"/>
              <a:t>即對應科專業能力的第</a:t>
            </a:r>
            <a:r>
              <a:rPr lang="en-US" altLang="zh-TW" dirty="0" smtClean="0"/>
              <a:t>1</a:t>
            </a:r>
            <a:r>
              <a:rPr lang="zh-TW" altLang="en-US" dirty="0" smtClean="0"/>
              <a:t>至</a:t>
            </a:r>
            <a:r>
              <a:rPr lang="en-US" altLang="zh-TW" smtClean="0"/>
              <a:t>3</a:t>
            </a:r>
            <a:r>
              <a:rPr lang="zh-TW" altLang="zh-TW" smtClean="0"/>
              <a:t>項</a:t>
            </a:r>
            <a:r>
              <a:rPr lang="zh-TW" altLang="zh-TW" dirty="0"/>
              <a:t>基礎能力，而科</a:t>
            </a:r>
            <a:r>
              <a:rPr lang="zh-TW" altLang="en-US" dirty="0"/>
              <a:t>教育目標</a:t>
            </a:r>
            <a:r>
              <a:rPr lang="en-US" altLang="zh-TW" dirty="0"/>
              <a:t>4</a:t>
            </a:r>
            <a:r>
              <a:rPr lang="zh-TW" altLang="en-US" dirty="0"/>
              <a:t>至</a:t>
            </a:r>
            <a:r>
              <a:rPr lang="en-US" altLang="zh-TW" dirty="0"/>
              <a:t>5</a:t>
            </a:r>
            <a:r>
              <a:rPr lang="zh-TW" altLang="en-US" dirty="0"/>
              <a:t>項則對應到科</a:t>
            </a:r>
            <a:r>
              <a:rPr lang="zh-TW" altLang="zh-TW" dirty="0"/>
              <a:t>專業能力</a:t>
            </a:r>
            <a:r>
              <a:rPr lang="zh-TW" altLang="en-US" dirty="0"/>
              <a:t>的</a:t>
            </a:r>
            <a:r>
              <a:rPr lang="zh-TW" altLang="zh-TW" dirty="0"/>
              <a:t>第</a:t>
            </a:r>
            <a:r>
              <a:rPr lang="en-US" altLang="zh-TW" dirty="0"/>
              <a:t>4</a:t>
            </a:r>
            <a:r>
              <a:rPr lang="zh-TW" altLang="en-US" dirty="0"/>
              <a:t>至</a:t>
            </a:r>
            <a:r>
              <a:rPr lang="en-US" altLang="zh-TW" dirty="0"/>
              <a:t>5</a:t>
            </a:r>
            <a:r>
              <a:rPr lang="zh-TW" altLang="zh-TW" dirty="0"/>
              <a:t>項</a:t>
            </a:r>
            <a:r>
              <a:rPr lang="zh-TW" altLang="en-US" dirty="0"/>
              <a:t>，呈現專業分流的</a:t>
            </a:r>
            <a:r>
              <a:rPr lang="zh-TW" altLang="zh-TW" dirty="0"/>
              <a:t>能力，科教育目標第</a:t>
            </a:r>
            <a:r>
              <a:rPr lang="en-US" altLang="zh-TW" dirty="0" smtClean="0"/>
              <a:t>6</a:t>
            </a:r>
            <a:r>
              <a:rPr lang="zh-TW" altLang="en-US" dirty="0" smtClean="0"/>
              <a:t>項</a:t>
            </a:r>
            <a:r>
              <a:rPr lang="zh-TW" altLang="zh-TW" dirty="0" smtClean="0"/>
              <a:t>與</a:t>
            </a:r>
            <a:r>
              <a:rPr lang="zh-TW" altLang="zh-TW" dirty="0"/>
              <a:t>科專業能力第</a:t>
            </a:r>
            <a:r>
              <a:rPr lang="en-US" altLang="zh-TW" dirty="0"/>
              <a:t>6</a:t>
            </a:r>
            <a:r>
              <a:rPr lang="zh-TW" altLang="zh-TW" dirty="0"/>
              <a:t>項相對照，主要是敬業樂群、職業道德及終身學習的態度面向。</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3465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配音：科專業能力與學生圖像的對照表</a:t>
            </a:r>
            <a:r>
              <a:rPr lang="zh-TW" altLang="zh-TW" sz="1400" dirty="0"/>
              <a:t>中，科</a:t>
            </a:r>
            <a:r>
              <a:rPr lang="zh-TW" altLang="en-US" sz="1400" dirty="0"/>
              <a:t>專業能力</a:t>
            </a:r>
            <a:r>
              <a:rPr lang="zh-TW" altLang="zh-TW" sz="1400" dirty="0"/>
              <a:t>第</a:t>
            </a:r>
            <a:r>
              <a:rPr lang="en-US" altLang="zh-TW" sz="1400" dirty="0"/>
              <a:t>2</a:t>
            </a:r>
            <a:r>
              <a:rPr lang="zh-TW" altLang="zh-TW" sz="1400" dirty="0"/>
              <a:t>項</a:t>
            </a:r>
            <a:r>
              <a:rPr lang="zh-TW" altLang="en-US" sz="1400" dirty="0"/>
              <a:t>與</a:t>
            </a:r>
            <a:r>
              <a:rPr lang="zh-TW" altLang="en-US" sz="1400" dirty="0">
                <a:solidFill>
                  <a:schemeClr val="bg1"/>
                </a:solidFill>
                <a:latin typeface="微軟正黑體" panose="020B0604030504040204" pitchFamily="34" charset="-120"/>
                <a:ea typeface="微軟正黑體" panose="020B0604030504040204" pitchFamily="34" charset="-120"/>
              </a:rPr>
              <a:t>學生圖像</a:t>
            </a:r>
            <a:r>
              <a:rPr lang="zh-TW" altLang="zh-TW" sz="1400" dirty="0"/>
              <a:t>第</a:t>
            </a:r>
            <a:r>
              <a:rPr lang="en-US" altLang="zh-TW" sz="1400" dirty="0"/>
              <a:t>1</a:t>
            </a:r>
            <a:r>
              <a:rPr lang="zh-TW" altLang="zh-TW" sz="1400" dirty="0"/>
              <a:t>到</a:t>
            </a:r>
            <a:r>
              <a:rPr lang="en-US" altLang="zh-TW" sz="1400" dirty="0"/>
              <a:t>3</a:t>
            </a:r>
            <a:r>
              <a:rPr lang="zh-TW" altLang="zh-TW" sz="1400" dirty="0"/>
              <a:t>項</a:t>
            </a:r>
            <a:r>
              <a:rPr lang="zh-TW" altLang="en-US" sz="1400" dirty="0"/>
              <a:t>為</a:t>
            </a:r>
            <a:r>
              <a:rPr lang="zh-TW" altLang="en-US" sz="1400" dirty="0">
                <a:solidFill>
                  <a:schemeClr val="bg1"/>
                </a:solidFill>
                <a:latin typeface="微軟正黑體" panose="020B0604030504040204" pitchFamily="34" charset="-120"/>
                <a:ea typeface="微軟正黑體" panose="020B0604030504040204" pitchFamily="34" charset="-120"/>
              </a:rPr>
              <a:t>高度對應，而第</a:t>
            </a:r>
            <a:r>
              <a:rPr lang="en-US" altLang="zh-TW" sz="1400" dirty="0">
                <a:solidFill>
                  <a:schemeClr val="bg1"/>
                </a:solidFill>
                <a:latin typeface="微軟正黑體" panose="020B0604030504040204" pitchFamily="34" charset="-120"/>
                <a:ea typeface="微軟正黑體" panose="020B0604030504040204" pitchFamily="34" charset="-120"/>
              </a:rPr>
              <a:t>4</a:t>
            </a:r>
            <a:r>
              <a:rPr lang="zh-TW" altLang="en-US" sz="1400" dirty="0">
                <a:solidFill>
                  <a:schemeClr val="bg1"/>
                </a:solidFill>
                <a:latin typeface="微軟正黑體" panose="020B0604030504040204" pitchFamily="34" charset="-120"/>
                <a:ea typeface="微軟正黑體" panose="020B0604030504040204" pitchFamily="34" charset="-120"/>
              </a:rPr>
              <a:t>項為低度對應</a:t>
            </a:r>
            <a:r>
              <a:rPr lang="zh-TW" altLang="zh-TW" sz="1400" dirty="0"/>
              <a:t>。</a:t>
            </a:r>
            <a:endParaRPr lang="zh-TW" altLang="en-US" sz="1800" dirty="0">
              <a:latin typeface="微軟正黑體" panose="020B0604030504040204" pitchFamily="34" charset="-120"/>
              <a:ea typeface="微軟正黑體" panose="020B0604030504040204" pitchFamily="34" charset="-120"/>
            </a:endParaRPr>
          </a:p>
        </p:txBody>
      </p:sp>
      <p:sp>
        <p:nvSpPr>
          <p:cNvPr id="4" name="頁首版面配置區 3"/>
          <p:cNvSpPr>
            <a:spLocks noGrp="1"/>
          </p:cNvSpPr>
          <p:nvPr>
            <p:ph type="hdr" sz="quarter" idx="10"/>
          </p:nvPr>
        </p:nvSpPr>
        <p:spPr/>
        <p:txBody>
          <a:bodyPr/>
          <a:lstStyle/>
          <a:p>
            <a:r>
              <a:rPr kumimoji="1" lang="zh-TW" altLang="en-US"/>
              <a:t>附件</a:t>
            </a:r>
            <a:r>
              <a:rPr kumimoji="1" lang="en-US" altLang="zh-TW"/>
              <a:t>1</a:t>
            </a:r>
            <a:endParaRPr kumimoji="1" lang="zh-TW" altLang="en-US" dirty="0"/>
          </a:p>
        </p:txBody>
      </p:sp>
    </p:spTree>
    <p:extLst>
      <p:ext uri="{BB962C8B-B14F-4D97-AF65-F5344CB8AC3E}">
        <p14:creationId xmlns:p14="http://schemas.microsoft.com/office/powerpoint/2010/main" val="31168924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a:t>
            </a:r>
            <a:r>
              <a:rPr lang="zh-TW" altLang="en-US" dirty="0" smtClean="0"/>
              <a:t>：科</a:t>
            </a:r>
            <a:r>
              <a:rPr lang="zh-TW" altLang="en-US" dirty="0"/>
              <a:t>教育目標與科專業能力的發展，需要請學校召開群課程研究會及科教學研究會。其中，科教學研究會的主要成員為科專業科目教師，亦可邀請</a:t>
            </a:r>
            <a:r>
              <a:rPr lang="zh-TW" altLang="en-US" dirty="0">
                <a:solidFill>
                  <a:schemeClr val="accent5">
                    <a:lumMod val="50000"/>
                  </a:schemeClr>
                </a:solidFill>
                <a:latin typeface="微軟正黑體"/>
                <a:ea typeface="微軟正黑體"/>
                <a:cs typeface="微軟正黑體"/>
              </a:rPr>
              <a:t>一般科目及其他群科教師共同討論</a:t>
            </a:r>
            <a:r>
              <a:rPr lang="zh-TW" altLang="en-US" dirty="0"/>
              <a:t>。</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52</a:t>
            </a:fld>
            <a:endParaRPr kumimoji="1" lang="zh-TW" altLang="en-US" dirty="0"/>
          </a:p>
        </p:txBody>
      </p:sp>
    </p:spTree>
    <p:extLst>
      <p:ext uri="{BB962C8B-B14F-4D97-AF65-F5344CB8AC3E}">
        <p14:creationId xmlns:p14="http://schemas.microsoft.com/office/powerpoint/2010/main" val="912658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a:t>
            </a:r>
            <a:r>
              <a:rPr lang="zh-TW" altLang="en-US" dirty="0" smtClean="0"/>
              <a:t>：由科專業能力發展出專業科目及實習科目，再由「科專業能力」及「科目」的對應，便可構成基礎能力的科目，包括部定科目和校訂科目；而分流或跨域能力的科目，就形成適性揚才的校訂跨班選修科目。</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53</a:t>
            </a:fld>
            <a:endParaRPr kumimoji="1" lang="zh-TW" altLang="en-US" dirty="0"/>
          </a:p>
        </p:txBody>
      </p:sp>
    </p:spTree>
    <p:extLst>
      <p:ext uri="{BB962C8B-B14F-4D97-AF65-F5344CB8AC3E}">
        <p14:creationId xmlns:p14="http://schemas.microsoft.com/office/powerpoint/2010/main" val="885639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配音：我們利用</a:t>
            </a:r>
            <a:r>
              <a:rPr lang="zh-TW" altLang="en-US" dirty="0">
                <a:solidFill>
                  <a:srgbClr val="E67089"/>
                </a:solidFill>
              </a:rPr>
              <a:t>專業科目、實習科目及科專業能力</a:t>
            </a:r>
            <a:r>
              <a:rPr lang="zh-TW" altLang="zh-TW" dirty="0">
                <a:solidFill>
                  <a:srgbClr val="E67089"/>
                </a:solidFill>
              </a:rPr>
              <a:t>對照表</a:t>
            </a:r>
            <a:r>
              <a:rPr lang="zh-TW" altLang="en-US" dirty="0">
                <a:solidFill>
                  <a:srgbClr val="E67089"/>
                </a:solidFill>
              </a:rPr>
              <a:t>，進行</a:t>
            </a:r>
            <a:r>
              <a:rPr lang="zh-TW" altLang="en-US" dirty="0" smtClean="0"/>
              <a:t>校訂科目的規劃。這張表格上面一列是科專業能力，左邊則是科目的規劃，學校在科目規劃後，便能和科專業能力一一對應。</a:t>
            </a:r>
          </a:p>
          <a:p>
            <a:endParaRPr lang="zh-TW" altLang="en-US" dirty="0"/>
          </a:p>
        </p:txBody>
      </p:sp>
    </p:spTree>
    <p:extLst>
      <p:ext uri="{BB962C8B-B14F-4D97-AF65-F5344CB8AC3E}">
        <p14:creationId xmlns:p14="http://schemas.microsoft.com/office/powerpoint/2010/main" val="3093366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130000"/>
              </a:lnSpc>
            </a:pPr>
            <a:r>
              <a:rPr lang="zh-TW" altLang="en-US" dirty="0"/>
              <a:t>配音</a:t>
            </a:r>
            <a:r>
              <a:rPr lang="zh-TW" altLang="en-US" dirty="0" smtClean="0"/>
              <a:t>：規劃校訂科目時，首先可</a:t>
            </a:r>
            <a:r>
              <a:rPr lang="zh-TW" altLang="en-US" dirty="0">
                <a:solidFill>
                  <a:schemeClr val="tx1">
                    <a:lumMod val="50000"/>
                    <a:lumOff val="50000"/>
                  </a:schemeClr>
                </a:solidFill>
                <a:latin typeface="微軟正黑體"/>
                <a:cs typeface="微軟正黑體"/>
              </a:rPr>
              <a:t>盤點</a:t>
            </a:r>
            <a:r>
              <a:rPr lang="en-US" altLang="zh-TW" dirty="0">
                <a:solidFill>
                  <a:schemeClr val="tx1">
                    <a:lumMod val="50000"/>
                    <a:lumOff val="50000"/>
                  </a:schemeClr>
                </a:solidFill>
                <a:latin typeface="微軟正黑體"/>
                <a:cs typeface="微軟正黑體"/>
              </a:rPr>
              <a:t>99</a:t>
            </a:r>
            <a:r>
              <a:rPr lang="zh-TW" altLang="en-US" dirty="0">
                <a:solidFill>
                  <a:schemeClr val="tx1">
                    <a:lumMod val="50000"/>
                    <a:lumOff val="50000"/>
                  </a:schemeClr>
                </a:solidFill>
                <a:latin typeface="微軟正黑體"/>
                <a:cs typeface="微軟正黑體"/>
              </a:rPr>
              <a:t>課綱的科目，以及新課綱部定必修科目。再將各科目和科專業能力加以對應，並考量科特色課程及對應科專業能力所需增加的科目。當發現科目無法對應到科專業能力，於科教學研究會時，即可加以討論該科目是否刪除，或單元內容加以調整。</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55</a:t>
            </a:fld>
            <a:endParaRPr kumimoji="1" lang="zh-TW" altLang="en-US" dirty="0"/>
          </a:p>
        </p:txBody>
      </p:sp>
    </p:spTree>
    <p:extLst>
      <p:ext uri="{BB962C8B-B14F-4D97-AF65-F5344CB8AC3E}">
        <p14:creationId xmlns:p14="http://schemas.microsoft.com/office/powerpoint/2010/main" val="3940026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a:t>
            </a:r>
            <a:r>
              <a:rPr lang="zh-TW" altLang="en-US" dirty="0" smtClean="0"/>
              <a:t>：在對應「科專業能力」及「科目」打點時，請務必召開科教學研究會討論。</a:t>
            </a:r>
          </a:p>
          <a:p>
            <a:r>
              <a:rPr lang="zh-TW" altLang="en-US" dirty="0" smtClean="0"/>
              <a:t>實心圓打點代表高度對應，表示該科目中有章節明列 ；</a:t>
            </a:r>
          </a:p>
          <a:p>
            <a:r>
              <a:rPr lang="zh-TW" altLang="en-US" dirty="0" smtClean="0"/>
              <a:t>空心圓代表低度對應，表示科目中雖沒有章節明列，教師於授課仍會提及。</a:t>
            </a:r>
          </a:p>
          <a:p>
            <a:r>
              <a:rPr lang="zh-TW" altLang="en-US" dirty="0" smtClean="0"/>
              <a:t>若</a:t>
            </a:r>
            <a:r>
              <a:rPr lang="zh-TW" altLang="en-US" dirty="0"/>
              <a:t>無對應則留空白。</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56</a:t>
            </a:fld>
            <a:endParaRPr kumimoji="1" lang="zh-TW" altLang="en-US" dirty="0"/>
          </a:p>
        </p:txBody>
      </p:sp>
    </p:spTree>
    <p:extLst>
      <p:ext uri="{BB962C8B-B14F-4D97-AF65-F5344CB8AC3E}">
        <p14:creationId xmlns:p14="http://schemas.microsoft.com/office/powerpoint/2010/main" val="2591859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配音：開設選修課程，是為了不同能力的孩子能自己選擇適合自己的專長科目，也就是適性揚才</a:t>
            </a:r>
            <a:r>
              <a:rPr lang="zh-TW" altLang="en-US" dirty="0" smtClean="0"/>
              <a:t>。依總綱規範，學校開設之選修總學分數，應達學生應修習選修學分數之</a:t>
            </a:r>
            <a:r>
              <a:rPr lang="en-US" altLang="zh-TW" dirty="0" smtClean="0"/>
              <a:t>1.2-1.5 </a:t>
            </a:r>
            <a:r>
              <a:rPr lang="zh-TW" altLang="en-US" dirty="0" smtClean="0"/>
              <a:t>倍。</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57</a:t>
            </a:fld>
            <a:endParaRPr kumimoji="1" lang="zh-TW" altLang="en-US" dirty="0"/>
          </a:p>
        </p:txBody>
      </p:sp>
    </p:spTree>
    <p:extLst>
      <p:ext uri="{BB962C8B-B14F-4D97-AF65-F5344CB8AC3E}">
        <p14:creationId xmlns:p14="http://schemas.microsoft.com/office/powerpoint/2010/main" val="651048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配音：以</a:t>
            </a:r>
            <a:r>
              <a:rPr lang="zh-TW" altLang="en-US" dirty="0"/>
              <a:t>商業經營科</a:t>
            </a:r>
            <a:r>
              <a:rPr lang="zh-TW" altLang="en-US" dirty="0" smtClean="0"/>
              <a:t>為例，專業科目、實習科目及科專業能力對照表中可看到</a:t>
            </a:r>
            <a:r>
              <a:rPr lang="zh-TW" altLang="zh-TW" kern="100" dirty="0">
                <a:latin typeface="微軟正黑體" panose="020B0604030504040204" pitchFamily="34" charset="-120"/>
                <a:ea typeface="微軟正黑體" panose="020B0604030504040204" pitchFamily="34" charset="-120"/>
              </a:rPr>
              <a:t>商業概論</a:t>
            </a:r>
            <a:r>
              <a:rPr lang="zh-TW" altLang="en-US" dirty="0" smtClean="0"/>
              <a:t>與第</a:t>
            </a:r>
            <a:r>
              <a:rPr lang="en-US" altLang="zh-TW" dirty="0" smtClean="0"/>
              <a:t>1</a:t>
            </a:r>
            <a:r>
              <a:rPr lang="zh-TW" altLang="en-US" dirty="0" smtClean="0"/>
              <a:t>及第</a:t>
            </a:r>
            <a:r>
              <a:rPr lang="en-US" altLang="zh-TW" dirty="0" smtClean="0"/>
              <a:t>6</a:t>
            </a:r>
            <a:r>
              <a:rPr lang="zh-TW" altLang="en-US" dirty="0" smtClean="0"/>
              <a:t>項是高對應，第</a:t>
            </a:r>
            <a:r>
              <a:rPr lang="en-US" altLang="zh-TW" dirty="0" smtClean="0"/>
              <a:t>2</a:t>
            </a:r>
            <a:r>
              <a:rPr lang="zh-TW" altLang="en-US" dirty="0" smtClean="0"/>
              <a:t>至</a:t>
            </a:r>
            <a:r>
              <a:rPr lang="en-US" altLang="zh-TW" dirty="0" smtClean="0"/>
              <a:t>5</a:t>
            </a:r>
            <a:r>
              <a:rPr lang="zh-TW" altLang="en-US" dirty="0" smtClean="0"/>
              <a:t>項科專業能力則低對應，表示商業概論和</a:t>
            </a:r>
            <a:r>
              <a:rPr lang="zh-TW" altLang="en-US" kern="100" dirty="0">
                <a:latin typeface="微軟正黑體" panose="020B0604030504040204" pitchFamily="34" charset="-120"/>
                <a:ea typeface="微軟正黑體" panose="020B0604030504040204" pitchFamily="34" charset="-120"/>
              </a:rPr>
              <a:t>門市經營服務、</a:t>
            </a:r>
            <a:r>
              <a:rPr lang="zh-TW" altLang="en-US" kern="100" dirty="0" smtClean="0">
                <a:latin typeface="微軟正黑體" panose="020B0604030504040204" pitchFamily="34" charset="-120"/>
                <a:ea typeface="微軟正黑體" panose="020B0604030504040204" pitchFamily="34" charset="-120"/>
                <a:cs typeface="Times New Roman" panose="02020603050405020304" pitchFamily="18" charset="0"/>
              </a:rPr>
              <a:t>敬業樂群、職業道德及終身學習</a:t>
            </a:r>
            <a:r>
              <a:rPr lang="zh-TW" altLang="en-US" dirty="0" smtClean="0"/>
              <a:t>是緊密連結的。</a:t>
            </a:r>
          </a:p>
          <a:p>
            <a:endParaRPr lang="zh-TW" altLang="en-US" dirty="0"/>
          </a:p>
        </p:txBody>
      </p:sp>
    </p:spTree>
    <p:extLst>
      <p:ext uri="{BB962C8B-B14F-4D97-AF65-F5344CB8AC3E}">
        <p14:creationId xmlns:p14="http://schemas.microsoft.com/office/powerpoint/2010/main" val="39892116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ts val="2902"/>
              </a:lnSpc>
              <a:spcBef>
                <a:spcPts val="605"/>
              </a:spcBef>
            </a:pPr>
            <a:r>
              <a:rPr lang="zh-TW" altLang="en-US" dirty="0"/>
              <a:t>配音：科目與科專業能力表完成後，才能畫出科課程</a:t>
            </a:r>
            <a:r>
              <a:rPr lang="zh-TW" altLang="en-US" dirty="0" smtClean="0"/>
              <a:t>地圖，</a:t>
            </a:r>
            <a:r>
              <a:rPr lang="zh-TW" altLang="en-US" dirty="0">
                <a:solidFill>
                  <a:schemeClr val="tx1">
                    <a:lumMod val="50000"/>
                    <a:lumOff val="50000"/>
                  </a:schemeClr>
                </a:solidFill>
                <a:latin typeface="微軟正黑體"/>
                <a:cs typeface="微軟正黑體"/>
              </a:rPr>
              <a:t>科課程地圖可呈現所有老師們想要培養孩子們的專業能力，而每一個專業能力要修什麼科目，就可以</a:t>
            </a:r>
            <a:r>
              <a:rPr lang="zh-TW" altLang="en-US" dirty="0">
                <a:solidFill>
                  <a:srgbClr val="BB8155"/>
                </a:solidFill>
                <a:latin typeface="微軟正黑體"/>
                <a:cs typeface="微軟正黑體"/>
              </a:rPr>
              <a:t>讓家長及學生</a:t>
            </a:r>
            <a:r>
              <a:rPr lang="zh-TW" altLang="en-US" dirty="0">
                <a:solidFill>
                  <a:schemeClr val="tx1">
                    <a:lumMod val="50000"/>
                    <a:lumOff val="50000"/>
                  </a:schemeClr>
                </a:solidFill>
                <a:latin typeface="微軟正黑體"/>
                <a:cs typeface="微軟正黑體"/>
              </a:rPr>
              <a:t>清清楚楚</a:t>
            </a:r>
            <a:r>
              <a:rPr lang="zh-TW" altLang="en-US" dirty="0">
                <a:solidFill>
                  <a:srgbClr val="BB8155"/>
                </a:solidFill>
                <a:latin typeface="微軟正黑體"/>
                <a:cs typeface="微軟正黑體"/>
              </a:rPr>
              <a:t>看到</a:t>
            </a:r>
            <a:r>
              <a:rPr lang="zh-TW" altLang="en-US" dirty="0">
                <a:solidFill>
                  <a:schemeClr val="tx1">
                    <a:lumMod val="50000"/>
                    <a:lumOff val="50000"/>
                  </a:schemeClr>
                </a:solidFill>
                <a:latin typeface="微軟正黑體"/>
                <a:cs typeface="微軟正黑體"/>
              </a:rPr>
              <a:t>。</a:t>
            </a:r>
            <a:r>
              <a:rPr lang="zh-TW" altLang="en-US" dirty="0">
                <a:solidFill>
                  <a:schemeClr val="accent6">
                    <a:lumMod val="50000"/>
                  </a:schemeClr>
                </a:solidFill>
                <a:latin typeface="微軟正黑體"/>
                <a:cs typeface="微軟正黑體"/>
              </a:rPr>
              <a:t>也同時讓學生知道</a:t>
            </a:r>
            <a:r>
              <a:rPr lang="zh-TW" altLang="en-US" dirty="0">
                <a:solidFill>
                  <a:srgbClr val="BB8155"/>
                </a:solidFill>
                <a:latin typeface="微軟正黑體"/>
                <a:cs typeface="微軟正黑體"/>
              </a:rPr>
              <a:t>「選修課」能「</a:t>
            </a:r>
            <a:r>
              <a:rPr lang="zh-TW" altLang="en-US" sz="1400" dirty="0">
                <a:solidFill>
                  <a:srgbClr val="BB8155"/>
                </a:solidFill>
                <a:latin typeface="微軟正黑體"/>
                <a:cs typeface="微軟正黑體"/>
              </a:rPr>
              <a:t>選擇適合自已的課</a:t>
            </a:r>
            <a:r>
              <a:rPr lang="zh-TW" altLang="en-US" dirty="0">
                <a:solidFill>
                  <a:srgbClr val="BB8155"/>
                </a:solidFill>
                <a:latin typeface="微軟正黑體"/>
                <a:cs typeface="微軟正黑體"/>
              </a:rPr>
              <a:t>」。</a:t>
            </a:r>
            <a:endParaRPr lang="zh-TW" altLang="en-US" dirty="0">
              <a:solidFill>
                <a:schemeClr val="tx1">
                  <a:lumMod val="50000"/>
                  <a:lumOff val="50000"/>
                </a:schemeClr>
              </a:solidFill>
              <a:latin typeface="微軟正黑體"/>
              <a:cs typeface="微軟正黑體"/>
            </a:endParaRP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59</a:t>
            </a:fld>
            <a:endParaRPr kumimoji="1" lang="zh-TW" altLang="en-US" dirty="0"/>
          </a:p>
        </p:txBody>
      </p:sp>
    </p:spTree>
    <p:extLst>
      <p:ext uri="{BB962C8B-B14F-4D97-AF65-F5344CB8AC3E}">
        <p14:creationId xmlns:p14="http://schemas.microsoft.com/office/powerpoint/2010/main" val="158671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配音：從</a:t>
            </a:r>
            <a:r>
              <a:rPr lang="en-US" altLang="zh-TW" sz="1400" dirty="0"/>
              <a:t>99</a:t>
            </a:r>
            <a:r>
              <a:rPr lang="zh-TW" altLang="en-US" sz="1400" dirty="0"/>
              <a:t>課綱到十二年國教新課綱，可發現務實致用的專業技能仍然為重要目標，更進一步強調核心素養在教育目標的基礎價值。因此商業與管理群課綱亦依循這樣的理念，進行提綱挈領的規劃。</a:t>
            </a:r>
          </a:p>
          <a:p>
            <a:endParaRPr lang="en-US" altLang="zh-TW" sz="1400" dirty="0"/>
          </a:p>
        </p:txBody>
      </p:sp>
    </p:spTree>
    <p:extLst>
      <p:ext uri="{BB962C8B-B14F-4D97-AF65-F5344CB8AC3E}">
        <p14:creationId xmlns:p14="http://schemas.microsoft.com/office/powerpoint/2010/main" val="1866689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配音：所謂課程地圖，是將學校本位課程圖示化，以呈現課程與課程目標的關係，讓學生方便掌握各學期的課程選修資訊，並了解各類課程及各個科目與哪些能力有關以及與哪些生涯或職涯發展有關。</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60</a:t>
            </a:fld>
            <a:endParaRPr kumimoji="1" lang="zh-TW" altLang="en-US" dirty="0"/>
          </a:p>
        </p:txBody>
      </p:sp>
    </p:spTree>
    <p:extLst>
      <p:ext uri="{BB962C8B-B14F-4D97-AF65-F5344CB8AC3E}">
        <p14:creationId xmlns:p14="http://schemas.microsoft.com/office/powerpoint/2010/main" val="27975278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b="0" dirty="0" smtClean="0"/>
              <a:t>配音：課程地圖的呈現，未有制式格式之規定，只要能清楚呈現說明，並確保專業類科能力培育項目與開設課程間的學習進路規劃之圖示明確易讀。以電子商務科的課程地圖為例，我們可以看到</a:t>
            </a:r>
            <a:r>
              <a:rPr lang="zh-TW" altLang="en-US" b="0"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具備網站之基本維護能力和</a:t>
            </a:r>
            <a:r>
              <a:rPr lang="zh-TW" altLang="en-US" b="0"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具備協助推動行銷專案能力，能清楚對應到不同的選修實習科目。</a:t>
            </a:r>
            <a:endParaRPr lang="zh-TW" altLang="en-US" b="0" dirty="0">
              <a:latin typeface="Arial" panose="020B0604020202020204" pitchFamily="34" charset="0"/>
            </a:endParaRPr>
          </a:p>
        </p:txBody>
      </p:sp>
    </p:spTree>
    <p:extLst>
      <p:ext uri="{BB962C8B-B14F-4D97-AF65-F5344CB8AC3E}">
        <p14:creationId xmlns:p14="http://schemas.microsoft.com/office/powerpoint/2010/main" val="32805662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配音：而呈現在科的課程地圖上時，即可看到藍色及紅色指標所分別連結到選修科目及專業能力。</a:t>
            </a:r>
            <a:endParaRPr lang="zh-TW" altLang="en-US" dirty="0"/>
          </a:p>
        </p:txBody>
      </p:sp>
    </p:spTree>
    <p:extLst>
      <p:ext uri="{BB962C8B-B14F-4D97-AF65-F5344CB8AC3E}">
        <p14:creationId xmlns:p14="http://schemas.microsoft.com/office/powerpoint/2010/main" val="754349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77415">
              <a:defRPr/>
            </a:pPr>
            <a:r>
              <a:rPr lang="zh-TW" altLang="en-US" dirty="0">
                <a:latin typeface="微軟正黑體" panose="020B0604030504040204" pitchFamily="34" charset="-120"/>
                <a:ea typeface="微軟正黑體" panose="020B0604030504040204" pitchFamily="34" charset="-120"/>
              </a:rPr>
              <a:t>配音：第三章節，</a:t>
            </a:r>
            <a:r>
              <a:rPr kumimoji="1" lang="zh-TW" altLang="en-US" dirty="0">
                <a:solidFill>
                  <a:schemeClr val="bg1"/>
                </a:solidFill>
              </a:rPr>
              <a:t>國教署推動新課綱相關配套措施。</a:t>
            </a:r>
            <a:endParaRPr lang="zh-TW" altLang="en-US" dirty="0"/>
          </a:p>
        </p:txBody>
      </p:sp>
    </p:spTree>
    <p:extLst>
      <p:ext uri="{BB962C8B-B14F-4D97-AF65-F5344CB8AC3E}">
        <p14:creationId xmlns:p14="http://schemas.microsoft.com/office/powerpoint/2010/main" val="4100529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b="1" dirty="0">
                <a:latin typeface="微軟正黑體" panose="020B0604030504040204" pitchFamily="34" charset="-120"/>
                <a:ea typeface="微軟正黑體" panose="020B0604030504040204" pitchFamily="34" charset="-120"/>
              </a:rPr>
              <a:t>配音：為使新課綱實施能夠穩健與順利，教育部在</a:t>
            </a:r>
            <a:r>
              <a:rPr lang="en-US" altLang="zh-TW" b="1" dirty="0">
                <a:latin typeface="微軟正黑體" panose="020B0604030504040204" pitchFamily="34" charset="-120"/>
                <a:ea typeface="微軟正黑體" panose="020B0604030504040204" pitchFamily="34" charset="-120"/>
              </a:rPr>
              <a:t>107</a:t>
            </a:r>
            <a:r>
              <a:rPr lang="zh-TW" altLang="en-US" b="1" dirty="0">
                <a:latin typeface="微軟正黑體" panose="020B0604030504040204" pitchFamily="34" charset="-120"/>
                <a:ea typeface="微軟正黑體" panose="020B0604030504040204" pitchFamily="34" charset="-120"/>
              </a:rPr>
              <a:t>年相關計畫及預算中皆已擬定相關配套措施，完善各項法規配套，</a:t>
            </a:r>
          </a:p>
          <a:p>
            <a:endParaRPr lang="zh-TW" altLang="en-US" dirty="0"/>
          </a:p>
        </p:txBody>
      </p:sp>
    </p:spTree>
    <p:extLst>
      <p:ext uri="{BB962C8B-B14F-4D97-AF65-F5344CB8AC3E}">
        <p14:creationId xmlns:p14="http://schemas.microsoft.com/office/powerpoint/2010/main" val="14569370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latin typeface="微軟正黑體" panose="020B0604030504040204" pitchFamily="34" charset="-120"/>
                <a:ea typeface="微軟正黑體" panose="020B0604030504040204" pitchFamily="34" charset="-120"/>
              </a:rPr>
              <a:t>配音：全面盤整及檢視現行相關法規，新增及修訂多項法規，俾學校據以規劃新課綱課程。</a:t>
            </a:r>
            <a:endParaRPr lang="zh-TW" altLang="en-US" dirty="0"/>
          </a:p>
        </p:txBody>
      </p:sp>
    </p:spTree>
    <p:extLst>
      <p:ext uri="{BB962C8B-B14F-4D97-AF65-F5344CB8AC3E}">
        <p14:creationId xmlns:p14="http://schemas.microsoft.com/office/powerpoint/2010/main" val="9209814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配音：第四部分，與一般科目關聯為何</a:t>
            </a:r>
          </a:p>
        </p:txBody>
      </p:sp>
    </p:spTree>
    <p:extLst>
      <p:ext uri="{BB962C8B-B14F-4D97-AF65-F5344CB8AC3E}">
        <p14:creationId xmlns:p14="http://schemas.microsoft.com/office/powerpoint/2010/main" val="20806524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a:t>
            </a:r>
            <a:r>
              <a:rPr lang="zh-TW" altLang="zh-TW" dirty="0"/>
              <a:t>一般科目之開設</a:t>
            </a:r>
            <a:r>
              <a:rPr lang="zh-TW" altLang="zh-TW" dirty="0" smtClean="0"/>
              <a:t>，在社會、藝術領域、自然科學，</a:t>
            </a:r>
            <a:r>
              <a:rPr lang="zh-TW" altLang="zh-TW" dirty="0"/>
              <a:t>各校可依群科屬性、議題融入、學生生涯發展、學校發展特色、師資調配等彈性開設</a:t>
            </a:r>
            <a:r>
              <a:rPr lang="zh-TW" altLang="en-US" dirty="0"/>
              <a:t>。</a:t>
            </a:r>
          </a:p>
        </p:txBody>
      </p:sp>
    </p:spTree>
    <p:extLst>
      <p:ext uri="{BB962C8B-B14F-4D97-AF65-F5344CB8AC3E}">
        <p14:creationId xmlns:p14="http://schemas.microsoft.com/office/powerpoint/2010/main" val="2072074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a:t>
            </a:r>
            <a:r>
              <a:rPr lang="zh-TW" altLang="zh-TW" dirty="0"/>
              <a:t>群科的專業科目與一般科目的學習內容息息相關，如經濟學與數學、社會領域</a:t>
            </a:r>
            <a:r>
              <a:rPr lang="zh-TW" altLang="en-US" dirty="0"/>
              <a:t>、環境科學概論</a:t>
            </a:r>
            <a:r>
              <a:rPr lang="zh-TW" altLang="zh-TW" dirty="0"/>
              <a:t>、美術及英語文等課程學習是有相關的，如本圖所示。</a:t>
            </a:r>
            <a:endParaRPr lang="zh-TW" altLang="en-US" dirty="0"/>
          </a:p>
        </p:txBody>
      </p:sp>
    </p:spTree>
    <p:extLst>
      <p:ext uri="{BB962C8B-B14F-4D97-AF65-F5344CB8AC3E}">
        <p14:creationId xmlns:p14="http://schemas.microsoft.com/office/powerpoint/2010/main" val="4096901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a:t>
            </a:r>
            <a:r>
              <a:rPr lang="zh-TW" altLang="zh-TW" dirty="0"/>
              <a:t>群科的實習科目與一般科目彼此間課程內容息息相關，如數位科技應用與數學、藝術</a:t>
            </a:r>
            <a:r>
              <a:rPr lang="zh-TW" altLang="en-US" dirty="0"/>
              <a:t>領域</a:t>
            </a:r>
            <a:r>
              <a:rPr lang="zh-TW" altLang="zh-TW" dirty="0"/>
              <a:t>、國語文及英語文是相關的，如本圖所示。</a:t>
            </a:r>
          </a:p>
        </p:txBody>
      </p:sp>
    </p:spTree>
    <p:extLst>
      <p:ext uri="{BB962C8B-B14F-4D97-AF65-F5344CB8AC3E}">
        <p14:creationId xmlns:p14="http://schemas.microsoft.com/office/powerpoint/2010/main" val="335396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在新課綱規劃裡面，在內容及架構部分做了調整，包括一般科目國英數可以適性分組、部定專業與實習課程加以修訂，另新增技能領域。在校訂課程方面，降低開班人數，引導開設跨班、跨科、跨群選修課程，增加彈性學習時間，豐富學生在專業能力及核心素養的培養。</a:t>
            </a:r>
            <a:endParaRPr lang="en-US" altLang="zh-TW" dirty="0"/>
          </a:p>
        </p:txBody>
      </p:sp>
    </p:spTree>
    <p:extLst>
      <p:ext uri="{BB962C8B-B14F-4D97-AF65-F5344CB8AC3E}">
        <p14:creationId xmlns:p14="http://schemas.microsoft.com/office/powerpoint/2010/main" val="188199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457163">
              <a:defRPr/>
            </a:pPr>
            <a:r>
              <a:rPr lang="zh-TW" altLang="en-US" dirty="0" smtClean="0"/>
              <a:t>配音：</a:t>
            </a:r>
            <a:r>
              <a:rPr lang="zh-TW" altLang="zh-TW" dirty="0"/>
              <a:t>除了部定科目與一般科目連結外，在開設校訂科目亦可檢視專業及實習科目與一般科目之銜接性。舉例說明：以本群</a:t>
            </a:r>
            <a:r>
              <a:rPr lang="zh-TW" altLang="en-US" dirty="0"/>
              <a:t>資料處理科</a:t>
            </a:r>
            <a:r>
              <a:rPr lang="zh-TW" altLang="zh-TW" dirty="0"/>
              <a:t>校訂科目</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電腦</a:t>
            </a:r>
            <a:r>
              <a:rPr lang="zh-TW" altLang="en-US">
                <a:solidFill>
                  <a:schemeClr val="tx1">
                    <a:lumMod val="75000"/>
                    <a:lumOff val="25000"/>
                  </a:schemeClr>
                </a:solidFill>
                <a:latin typeface="微軟正黑體" panose="020B0604030504040204" pitchFamily="34" charset="-120"/>
                <a:ea typeface="微軟正黑體" panose="020B0604030504040204" pitchFamily="34" charset="-120"/>
              </a:rPr>
              <a:t>軟體應用</a:t>
            </a:r>
            <a:r>
              <a:rPr lang="zh-TW" altLang="zh-TW"/>
              <a:t>為</a:t>
            </a:r>
            <a:r>
              <a:rPr lang="zh-TW" altLang="zh-TW" dirty="0"/>
              <a:t>例，在開設此科目時，需檢視</a:t>
            </a:r>
            <a:r>
              <a:rPr lang="zh-TW" altLang="en-US" dirty="0"/>
              <a:t>其學習內容與</a:t>
            </a:r>
            <a:r>
              <a:rPr lang="zh-TW" altLang="zh-TW" dirty="0"/>
              <a:t>數學</a:t>
            </a:r>
            <a:r>
              <a:rPr lang="zh-TW" altLang="en-US" dirty="0"/>
              <a:t>及英文等</a:t>
            </a:r>
            <a:r>
              <a:rPr lang="zh-TW" altLang="zh-TW" dirty="0"/>
              <a:t>學習內容</a:t>
            </a:r>
            <a:r>
              <a:rPr lang="zh-TW" altLang="en-US" dirty="0"/>
              <a:t>之</a:t>
            </a:r>
            <a:r>
              <a:rPr lang="zh-TW" altLang="zh-TW" dirty="0"/>
              <a:t>銜接性，是否已修習過所需的知識內容</a:t>
            </a:r>
            <a:r>
              <a:rPr lang="zh-TW" altLang="en-US" dirty="0"/>
              <a:t>。</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70</a:t>
            </a:fld>
            <a:endParaRPr kumimoji="1" lang="zh-TW" altLang="en-US" dirty="0"/>
          </a:p>
        </p:txBody>
      </p:sp>
    </p:spTree>
    <p:extLst>
      <p:ext uri="{BB962C8B-B14F-4D97-AF65-F5344CB8AC3E}">
        <p14:creationId xmlns:p14="http://schemas.microsoft.com/office/powerpoint/2010/main" val="3334843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配音：從另一角度，以專題實作課程為例，結合一般科目的語文、數學、科技等課程，再加上產品設計、美學素養及利用新知，可以幫助學生在專題實作中有更深入的發揮。</a:t>
            </a:r>
            <a:endParaRPr lang="zh-TW" altLang="en-US" dirty="0"/>
          </a:p>
        </p:txBody>
      </p:sp>
    </p:spTree>
    <p:extLst>
      <p:ext uri="{BB962C8B-B14F-4D97-AF65-F5344CB8AC3E}">
        <p14:creationId xmlns:p14="http://schemas.microsoft.com/office/powerpoint/2010/main" val="19791259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配音：感謝各位老師的聆聽。</a:t>
            </a:r>
            <a:endParaRPr lang="zh-TW" altLang="en-US" dirty="0"/>
          </a:p>
        </p:txBody>
      </p:sp>
    </p:spTree>
    <p:extLst>
      <p:ext uri="{BB962C8B-B14F-4D97-AF65-F5344CB8AC3E}">
        <p14:creationId xmlns:p14="http://schemas.microsoft.com/office/powerpoint/2010/main" val="4378510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solidFill>
                  <a:prstClr val="black"/>
                </a:solidFill>
              </a:rPr>
              <a:pPr/>
              <a:t>73</a:t>
            </a:fld>
            <a:endParaRPr kumimoji="1" lang="zh-TW" altLang="en-US" dirty="0">
              <a:solidFill>
                <a:prstClr val="black"/>
              </a:solidFill>
            </a:endParaRPr>
          </a:p>
        </p:txBody>
      </p:sp>
    </p:spTree>
    <p:extLst>
      <p:ext uri="{BB962C8B-B14F-4D97-AF65-F5344CB8AC3E}">
        <p14:creationId xmlns:p14="http://schemas.microsoft.com/office/powerpoint/2010/main" val="33596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配音：部定課程與校訂課程，再加上彈性學習時間和團體活動，形成本次新課綱之技高課程架構。其中，在部定群實習科目裡，增加了科通用的「技能領域」。</a:t>
            </a:r>
          </a:p>
          <a:p>
            <a:endParaRPr lang="en-US" altLang="zh-TW"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8</a:t>
            </a:fld>
            <a:endParaRPr kumimoji="1" lang="zh-TW" altLang="en-US" dirty="0"/>
          </a:p>
        </p:txBody>
      </p:sp>
    </p:spTree>
    <p:extLst>
      <p:ext uri="{BB962C8B-B14F-4D97-AF65-F5344CB8AC3E}">
        <p14:creationId xmlns:p14="http://schemas.microsoft.com/office/powerpoint/2010/main" val="369620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dirty="0" smtClean="0"/>
              <a:t>配音：商業與管理群</a:t>
            </a:r>
            <a:r>
              <a:rPr lang="en-US" altLang="zh-TW" b="0" dirty="0" smtClean="0"/>
              <a:t>-</a:t>
            </a:r>
            <a:r>
              <a:rPr lang="zh-TW" altLang="en-US" b="0" dirty="0" smtClean="0"/>
              <a:t>群共同課程，專業科目將原有</a:t>
            </a:r>
            <a:r>
              <a:rPr lang="zh-TW" altLang="en-US" b="0" kern="1300" dirty="0" smtClean="0">
                <a:latin typeface="微軟正黑體" panose="020B0604030504040204" pitchFamily="34" charset="-120"/>
                <a:ea typeface="微軟正黑體" panose="020B0604030504040204" pitchFamily="34" charset="-120"/>
              </a:rPr>
              <a:t>計算機概論更名為數位科技概論，實習科目增加數位科技應用及</a:t>
            </a:r>
            <a:r>
              <a:rPr lang="zh-TW" altLang="en-US" b="0" dirty="0" smtClean="0">
                <a:solidFill>
                  <a:srgbClr val="EB695F"/>
                </a:solidFill>
                <a:latin typeface="微軟正黑體" panose="020B0604030504040204" pitchFamily="34" charset="-120"/>
                <a:ea typeface="微軟正黑體" panose="020B0604030504040204" pitchFamily="34" charset="-120"/>
              </a:rPr>
              <a:t>商業溝通</a:t>
            </a:r>
            <a:r>
              <a:rPr lang="zh-TW" altLang="en-US" b="0" dirty="0" smtClean="0">
                <a:solidFill>
                  <a:schemeClr val="tx1"/>
                </a:solidFill>
                <a:latin typeface="+mn-lt"/>
                <a:ea typeface="微軟正黑體"/>
              </a:rPr>
              <a:t>。</a:t>
            </a:r>
            <a:r>
              <a:rPr lang="zh-TW" altLang="en-US" b="0" dirty="0" smtClean="0">
                <a:solidFill>
                  <a:schemeClr val="tx1">
                    <a:lumMod val="65000"/>
                    <a:lumOff val="35000"/>
                  </a:schemeClr>
                </a:solidFill>
                <a:latin typeface="微軟正黑體"/>
                <a:ea typeface="微軟正黑體"/>
                <a:cs typeface="微軟正黑體"/>
              </a:rPr>
              <a:t>專業科目</a:t>
            </a:r>
            <a:r>
              <a:rPr lang="en-US" altLang="zh-TW" b="0" dirty="0" smtClean="0">
                <a:solidFill>
                  <a:schemeClr val="tx1">
                    <a:lumMod val="65000"/>
                    <a:lumOff val="35000"/>
                  </a:schemeClr>
                </a:solidFill>
                <a:latin typeface="微軟正黑體"/>
                <a:ea typeface="微軟正黑體"/>
                <a:cs typeface="微軟正黑體"/>
              </a:rPr>
              <a:t>26</a:t>
            </a:r>
            <a:r>
              <a:rPr lang="zh-TW" altLang="en-US" b="0" dirty="0" smtClean="0">
                <a:solidFill>
                  <a:schemeClr val="tx1">
                    <a:lumMod val="65000"/>
                    <a:lumOff val="35000"/>
                  </a:schemeClr>
                </a:solidFill>
                <a:latin typeface="微軟正黑體"/>
                <a:ea typeface="微軟正黑體"/>
                <a:cs typeface="微軟正黑體"/>
              </a:rPr>
              <a:t>學分，實習科目</a:t>
            </a:r>
            <a:r>
              <a:rPr lang="en-US" altLang="zh-TW" b="0" dirty="0" smtClean="0">
                <a:solidFill>
                  <a:schemeClr val="tx1">
                    <a:lumMod val="65000"/>
                    <a:lumOff val="35000"/>
                  </a:schemeClr>
                </a:solidFill>
                <a:latin typeface="微軟正黑體"/>
                <a:ea typeface="微軟正黑體"/>
                <a:cs typeface="微軟正黑體"/>
              </a:rPr>
              <a:t>6</a:t>
            </a:r>
            <a:r>
              <a:rPr lang="zh-TW" altLang="en-US" b="0" dirty="0" smtClean="0">
                <a:solidFill>
                  <a:schemeClr val="tx1">
                    <a:lumMod val="65000"/>
                    <a:lumOff val="35000"/>
                  </a:schemeClr>
                </a:solidFill>
                <a:latin typeface="微軟正黑體"/>
                <a:ea typeface="微軟正黑體"/>
                <a:cs typeface="微軟正黑體"/>
              </a:rPr>
              <a:t>學分，群共同課程</a:t>
            </a:r>
            <a:r>
              <a:rPr lang="zh-TW" altLang="en-US" b="0" dirty="0" smtClean="0">
                <a:solidFill>
                  <a:schemeClr val="tx1"/>
                </a:solidFill>
                <a:latin typeface="+mn-lt"/>
                <a:ea typeface="微軟正黑體"/>
                <a:cs typeface="+mn-cs"/>
              </a:rPr>
              <a:t>共</a:t>
            </a:r>
            <a:r>
              <a:rPr lang="zh-TW" altLang="en-US" b="0" dirty="0" smtClean="0"/>
              <a:t>計</a:t>
            </a:r>
            <a:r>
              <a:rPr lang="en-US" altLang="zh-TW" b="0" dirty="0" smtClean="0"/>
              <a:t>32</a:t>
            </a:r>
            <a:r>
              <a:rPr lang="zh-TW" altLang="en-US" b="0" dirty="0" smtClean="0"/>
              <a:t>學分。</a:t>
            </a:r>
            <a:endParaRPr lang="zh-TW" altLang="en-US" b="0" dirty="0"/>
          </a:p>
        </p:txBody>
      </p:sp>
    </p:spTree>
    <p:extLst>
      <p:ext uri="{BB962C8B-B14F-4D97-AF65-F5344CB8AC3E}">
        <p14:creationId xmlns:p14="http://schemas.microsoft.com/office/powerpoint/2010/main" val="1937045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標題 1"/>
          <p:cNvSpPr>
            <a:spLocks noGrp="1"/>
          </p:cNvSpPr>
          <p:nvPr>
            <p:ph type="ctrTitle"/>
          </p:nvPr>
        </p:nvSpPr>
        <p:spPr>
          <a:xfrm>
            <a:off x="5639627" y="3122247"/>
            <a:ext cx="3553900" cy="606035"/>
          </a:xfrm>
          <a:prstGeom prst="rect">
            <a:avLst/>
          </a:prstGeom>
        </p:spPr>
        <p:txBody>
          <a:bodyPr anchor="t">
            <a:normAutofit/>
          </a:bodyPr>
          <a:lstStyle>
            <a:lvl1pPr algn="l">
              <a:defRPr sz="3100" b="1">
                <a:solidFill>
                  <a:srgbClr val="BB8155"/>
                </a:solidFill>
                <a:latin typeface="微軟正黑體"/>
                <a:ea typeface="微軟正黑體"/>
                <a:cs typeface="微軟正黑體"/>
              </a:defRPr>
            </a:lvl1pPr>
          </a:lstStyle>
          <a:p>
            <a:r>
              <a:rPr kumimoji="1" lang="zh-TW" altLang="en-US" dirty="0"/>
              <a:t>按一下以編輯母片標題樣式</a:t>
            </a:r>
          </a:p>
        </p:txBody>
      </p:sp>
      <p:sp>
        <p:nvSpPr>
          <p:cNvPr id="12" name="文字版面配置區 26"/>
          <p:cNvSpPr>
            <a:spLocks noGrp="1"/>
          </p:cNvSpPr>
          <p:nvPr>
            <p:ph type="body" sz="quarter" idx="10"/>
          </p:nvPr>
        </p:nvSpPr>
        <p:spPr>
          <a:xfrm>
            <a:off x="5639627" y="3914988"/>
            <a:ext cx="3274244" cy="512348"/>
          </a:xfrm>
        </p:spPr>
        <p:txBody>
          <a:bodyPr>
            <a:noAutofit/>
          </a:bodyPr>
          <a:lstStyle>
            <a:lvl1pPr marL="0" indent="0">
              <a:buNone/>
              <a:defRPr sz="20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
        <p:nvSpPr>
          <p:cNvPr id="13" name="文字版面配置區 26"/>
          <p:cNvSpPr>
            <a:spLocks noGrp="1"/>
          </p:cNvSpPr>
          <p:nvPr>
            <p:ph type="body" sz="quarter" idx="11"/>
          </p:nvPr>
        </p:nvSpPr>
        <p:spPr>
          <a:xfrm>
            <a:off x="5639627" y="4648703"/>
            <a:ext cx="3274244" cy="931779"/>
          </a:xfrm>
        </p:spPr>
        <p:txBody>
          <a:bodyPr>
            <a:noAutofit/>
          </a:bodyPr>
          <a:lstStyle>
            <a:lvl1pPr marL="0" indent="0">
              <a:buNone/>
              <a:defRPr sz="2400" b="1">
                <a:solidFill>
                  <a:srgbClr val="30B1B3"/>
                </a:solidFill>
                <a:latin typeface="微軟正黑體"/>
                <a:ea typeface="微軟正黑體"/>
                <a:cs typeface="微軟正黑體"/>
              </a:defRPr>
            </a:lvl1pPr>
          </a:lstStyle>
          <a:p>
            <a:pPr lvl="0"/>
            <a:r>
              <a:rPr kumimoji="1" lang="zh-TW" altLang="en-US" dirty="0"/>
              <a:t>按一下以編輯母片文字樣式</a:t>
            </a:r>
          </a:p>
        </p:txBody>
      </p:sp>
    </p:spTree>
    <p:extLst>
      <p:ext uri="{BB962C8B-B14F-4D97-AF65-F5344CB8AC3E}">
        <p14:creationId xmlns:p14="http://schemas.microsoft.com/office/powerpoint/2010/main" val="1592313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3" name="直排文字版面配置區 2"/>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161356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629400" y="274638"/>
            <a:ext cx="2057400" cy="5851525"/>
          </a:xfrm>
          <a:prstGeom prst="rect">
            <a:avLst/>
          </a:prstGeom>
        </p:spPr>
        <p:txBody>
          <a:bodyPr vert="eaVert"/>
          <a:lstStyle>
            <a:lvl1pPr>
              <a:defRPr b="1">
                <a:solidFill>
                  <a:srgbClr val="30B1B3"/>
                </a:solidFill>
              </a:defRPr>
            </a:lvl1pPr>
          </a:lstStyle>
          <a:p>
            <a:r>
              <a:rPr kumimoji="1"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Tree>
    <p:extLst>
      <p:ext uri="{BB962C8B-B14F-4D97-AF65-F5344CB8AC3E}">
        <p14:creationId xmlns:p14="http://schemas.microsoft.com/office/powerpoint/2010/main" val="422968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p:cNvSpPr>
            <a:spLocks noGrp="1"/>
          </p:cNvSpPr>
          <p:nvPr>
            <p:ph type="dt" sz="half" idx="10"/>
          </p:nvPr>
        </p:nvSpPr>
        <p:spPr/>
        <p:txBody>
          <a:bodyPr/>
          <a:lstStyle/>
          <a:p>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4124922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頭">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291303" y="2443544"/>
            <a:ext cx="8561396" cy="1610962"/>
          </a:xfrm>
          <a:prstGeom prst="rect">
            <a:avLst/>
          </a:prstGeom>
        </p:spPr>
        <p:txBody>
          <a:bodyPr anchor="ctr">
            <a:normAutofit/>
          </a:bodyPr>
          <a:lstStyle>
            <a:lvl1pPr algn="ctr">
              <a:defRPr sz="4400" b="1" cap="all" spc="300">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07695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
        <p:nvSpPr>
          <p:cNvPr id="8"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2197223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p:cNvSpPr>
            <a:spLocks noGrp="1"/>
          </p:cNvSpPr>
          <p:nvPr>
            <p:ph type="dt" sz="half" idx="10"/>
          </p:nvPr>
        </p:nvSpPr>
        <p:spPr/>
        <p:txBody>
          <a:bodyPr/>
          <a:lstStyle/>
          <a:p>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
        <p:nvSpPr>
          <p:cNvPr id="11"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23126694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只有標題">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
        <p:nvSpPr>
          <p:cNvPr id="7" name="標題 1"/>
          <p:cNvSpPr>
            <a:spLocks noGrp="1"/>
          </p:cNvSpPr>
          <p:nvPr>
            <p:ph type="title"/>
          </p:nvPr>
        </p:nvSpPr>
        <p:spPr>
          <a:xfrm>
            <a:off x="776913" y="221366"/>
            <a:ext cx="8229600" cy="862166"/>
          </a:xfrm>
          <a:prstGeom prst="rect">
            <a:avLst/>
          </a:prstGeom>
        </p:spPr>
        <p:txBody>
          <a:bodyPr/>
          <a:lstStyle>
            <a:lvl1pPr algn="l">
              <a:defRPr sz="4000" b="1">
                <a:solidFill>
                  <a:srgbClr val="30B1B3"/>
                </a:solidFill>
                <a:latin typeface="微軟正黑體"/>
                <a:ea typeface="微軟正黑體"/>
                <a:cs typeface="微軟正黑體"/>
              </a:defRPr>
            </a:lvl1pPr>
          </a:lstStyle>
          <a:p>
            <a:r>
              <a:rPr kumimoji="1" lang="zh-TW" altLang="en-US" dirty="0"/>
              <a:t>按一下以編輯母片標題樣式</a:t>
            </a:r>
          </a:p>
        </p:txBody>
      </p:sp>
    </p:spTree>
    <p:extLst>
      <p:ext uri="{BB962C8B-B14F-4D97-AF65-F5344CB8AC3E}">
        <p14:creationId xmlns:p14="http://schemas.microsoft.com/office/powerpoint/2010/main" val="42488751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Tree>
    <p:extLst>
      <p:ext uri="{BB962C8B-B14F-4D97-AF65-F5344CB8AC3E}">
        <p14:creationId xmlns:p14="http://schemas.microsoft.com/office/powerpoint/2010/main" val="36661412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Tree>
    <p:extLst>
      <p:ext uri="{BB962C8B-B14F-4D97-AF65-F5344CB8AC3E}">
        <p14:creationId xmlns:p14="http://schemas.microsoft.com/office/powerpoint/2010/main" val="1860733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4800600"/>
            <a:ext cx="8156576" cy="566738"/>
          </a:xfrm>
          <a:prstGeom prst="rect">
            <a:avLst/>
          </a:prstGeom>
        </p:spPr>
        <p:txBody>
          <a:bodyPr anchor="b"/>
          <a:lstStyle>
            <a:lvl1pPr algn="l">
              <a:defRPr sz="2000" b="1"/>
            </a:lvl1pPr>
          </a:lstStyle>
          <a:p>
            <a:r>
              <a:rPr kumimoji="1" lang="zh-TW" altLang="en-US"/>
              <a:t>按一下以編輯母片標題樣式</a:t>
            </a:r>
          </a:p>
        </p:txBody>
      </p:sp>
      <p:sp>
        <p:nvSpPr>
          <p:cNvPr id="3" name="圖片版面配置區 2"/>
          <p:cNvSpPr>
            <a:spLocks noGrp="1"/>
          </p:cNvSpPr>
          <p:nvPr>
            <p:ph type="pic" idx="1"/>
          </p:nvPr>
        </p:nvSpPr>
        <p:spPr>
          <a:xfrm>
            <a:off x="457200" y="885467"/>
            <a:ext cx="8156576" cy="38421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457200" y="5367338"/>
            <a:ext cx="815657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a:t>按一下以編輯母片文字樣式</a:t>
            </a:r>
          </a:p>
        </p:txBody>
      </p:sp>
      <p:sp>
        <p:nvSpPr>
          <p:cNvPr id="5" name="日期版面配置區 4"/>
          <p:cNvSpPr>
            <a:spLocks noGrp="1"/>
          </p:cNvSpPr>
          <p:nvPr>
            <p:ph type="dt" sz="half" idx="10"/>
          </p:nvPr>
        </p:nvSpPr>
        <p:spPr/>
        <p:txBody>
          <a:bodyPr/>
          <a:lstStyle/>
          <a:p>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77FB1FFA-84B8-BF45-92CD-1DB958381E74}" type="slidenum">
              <a:rPr kumimoji="1" lang="zh-TW" altLang="en-US" smtClean="0"/>
              <a:t>‹#›</a:t>
            </a:fld>
            <a:endParaRPr kumimoji="1" lang="zh-TW" altLang="en-US"/>
          </a:p>
        </p:txBody>
      </p:sp>
    </p:spTree>
    <p:extLst>
      <p:ext uri="{BB962C8B-B14F-4D97-AF65-F5344CB8AC3E}">
        <p14:creationId xmlns:p14="http://schemas.microsoft.com/office/powerpoint/2010/main" val="224599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軟正黑體"/>
              </a:defRPr>
            </a:lvl1pPr>
          </a:lstStyle>
          <a:p>
            <a:endParaRPr kumimoji="1"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軟正黑體"/>
              </a:defRPr>
            </a:lvl1pPr>
          </a:lstStyle>
          <a:p>
            <a:endParaRPr kumimoji="1"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軟正黑體"/>
              </a:defRPr>
            </a:lvl1pPr>
          </a:lstStyle>
          <a:p>
            <a:fld id="{77FB1FFA-84B8-BF45-92CD-1DB958381E74}" type="slidenum">
              <a:rPr kumimoji="1" lang="zh-TW" altLang="en-US" smtClean="0"/>
              <a:pPr/>
              <a:t>‹#›</a:t>
            </a:fld>
            <a:endParaRPr kumimoji="1" lang="zh-TW" altLang="en-US" dirty="0"/>
          </a:p>
        </p:txBody>
      </p:sp>
    </p:spTree>
    <p:extLst>
      <p:ext uri="{BB962C8B-B14F-4D97-AF65-F5344CB8AC3E}">
        <p14:creationId xmlns:p14="http://schemas.microsoft.com/office/powerpoint/2010/main" val="23618638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457200" rtl="0" eaLnBrk="1" latinLnBrk="0" hangingPunct="1">
        <a:spcBef>
          <a:spcPct val="0"/>
        </a:spcBef>
        <a:buNone/>
        <a:defRPr sz="4400" kern="1200">
          <a:solidFill>
            <a:schemeClr val="tx1"/>
          </a:solidFill>
          <a:latin typeface="+mj-lt"/>
          <a:ea typeface="微軟正黑體"/>
          <a:cs typeface="+mj-cs"/>
        </a:defRPr>
      </a:lvl1pPr>
    </p:titleStyle>
    <p:bodyStyle>
      <a:lvl1pPr marL="342900" indent="-342900" algn="l" defTabSz="457200" rtl="0" eaLnBrk="1" latinLnBrk="0" hangingPunct="1">
        <a:spcBef>
          <a:spcPct val="20000"/>
        </a:spcBef>
        <a:buFont typeface="Arial"/>
        <a:buChar char="•"/>
        <a:defRPr sz="3200" b="1" kern="1200">
          <a:solidFill>
            <a:srgbClr val="30B1B3"/>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1.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naer.edu.tw/files/15-1000-14113,c639-1.php?Lang=zh-tw" TargetMode="External"/><Relationship Id="rId7" Type="http://schemas.openxmlformats.org/officeDocument/2006/relationships/hyperlink" Target="http://vtedu.mt.ntnu.edu.tw/vtedu/"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www.k12ea.gov.tw/ap/class_schema.aspx" TargetMode="External"/><Relationship Id="rId4" Type="http://schemas.openxmlformats.org/officeDocument/2006/relationships/image" Target="../media/image18.png"/><Relationship Id="rId9" Type="http://schemas.openxmlformats.org/officeDocument/2006/relationships/hyperlink" Target="https://web.tchcvs.tc.edu.tw/ischool/publish_page/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752998" y="3264944"/>
            <a:ext cx="4700624" cy="606035"/>
          </a:xfrm>
        </p:spPr>
        <p:txBody>
          <a:bodyPr/>
          <a:lstStyle/>
          <a:p>
            <a:pPr algn="ctr"/>
            <a:r>
              <a:rPr lang="zh-TW" altLang="en-US" dirty="0"/>
              <a:t>商業與管理群</a:t>
            </a:r>
            <a:endParaRPr lang="zh-TW" altLang="zh-TW" dirty="0"/>
          </a:p>
        </p:txBody>
      </p:sp>
      <p:sp>
        <p:nvSpPr>
          <p:cNvPr id="6" name="文字版面配置區 2"/>
          <p:cNvSpPr txBox="1">
            <a:spLocks/>
          </p:cNvSpPr>
          <p:nvPr/>
        </p:nvSpPr>
        <p:spPr>
          <a:xfrm>
            <a:off x="4507526" y="4085942"/>
            <a:ext cx="4798142" cy="133406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000" b="1" kern="1200">
                <a:solidFill>
                  <a:srgbClr val="30B1B3"/>
                </a:solidFill>
                <a:latin typeface="微軟正黑體"/>
                <a:ea typeface="微軟正黑體"/>
                <a:cs typeface="微軟正黑體"/>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zh-TW" altLang="en-US" sz="1400" dirty="0">
                <a:solidFill>
                  <a:schemeClr val="bg1">
                    <a:lumMod val="50000"/>
                  </a:schemeClr>
                </a:solidFill>
              </a:rPr>
              <a:t>指導單位：教育部國民及學前教育</a:t>
            </a:r>
            <a:r>
              <a:rPr kumimoji="1" lang="zh-TW" altLang="en-US" sz="1400" dirty="0" smtClean="0">
                <a:solidFill>
                  <a:schemeClr val="bg1">
                    <a:lumMod val="50000"/>
                  </a:schemeClr>
                </a:solidFill>
              </a:rPr>
              <a:t>署</a:t>
            </a:r>
            <a:endParaRPr kumimoji="1" lang="zh-TW" altLang="en-US" sz="1400" dirty="0">
              <a:solidFill>
                <a:schemeClr val="bg1">
                  <a:lumMod val="50000"/>
                </a:schemeClr>
              </a:solidFill>
            </a:endParaRPr>
          </a:p>
          <a:p>
            <a:pPr>
              <a:spcBef>
                <a:spcPts val="1200"/>
              </a:spcBef>
            </a:pPr>
            <a:r>
              <a:rPr kumimoji="1" lang="zh-TW" altLang="en-US" sz="1400" dirty="0">
                <a:solidFill>
                  <a:schemeClr val="bg1">
                    <a:lumMod val="50000"/>
                  </a:schemeClr>
                </a:solidFill>
              </a:rPr>
              <a:t>承辦單位：技術型高中課程推動工作圈 </a:t>
            </a:r>
            <a:r>
              <a:rPr kumimoji="1" lang="en-US" altLang="zh-TW" sz="1400" dirty="0" smtClean="0">
                <a:solidFill>
                  <a:schemeClr val="bg1">
                    <a:lumMod val="50000"/>
                  </a:schemeClr>
                </a:solidFill>
              </a:rPr>
              <a:t/>
            </a:r>
            <a:br>
              <a:rPr kumimoji="1" lang="en-US" altLang="zh-TW" sz="1400" dirty="0" smtClean="0">
                <a:solidFill>
                  <a:schemeClr val="bg1">
                    <a:lumMod val="50000"/>
                  </a:schemeClr>
                </a:solidFill>
              </a:rPr>
            </a:br>
            <a:r>
              <a:rPr kumimoji="1" lang="en-US" altLang="zh-TW" sz="1400" dirty="0" smtClean="0">
                <a:solidFill>
                  <a:schemeClr val="bg1">
                    <a:lumMod val="50000"/>
                  </a:schemeClr>
                </a:solidFill>
              </a:rPr>
              <a:t>                    (</a:t>
            </a:r>
            <a:r>
              <a:rPr kumimoji="1" lang="zh-TW" altLang="en-US" sz="1400" dirty="0">
                <a:solidFill>
                  <a:schemeClr val="bg1">
                    <a:lumMod val="50000"/>
                  </a:schemeClr>
                </a:solidFill>
              </a:rPr>
              <a:t>國立臺灣師範大學機電工程學系</a:t>
            </a:r>
            <a:r>
              <a:rPr kumimoji="1" lang="en-US" altLang="zh-TW" sz="1400" dirty="0" smtClean="0">
                <a:solidFill>
                  <a:schemeClr val="bg1">
                    <a:lumMod val="50000"/>
                  </a:schemeClr>
                </a:solidFill>
              </a:rPr>
              <a:t>)</a:t>
            </a:r>
          </a:p>
          <a:p>
            <a:pPr>
              <a:spcBef>
                <a:spcPts val="1200"/>
              </a:spcBef>
            </a:pPr>
            <a:r>
              <a:rPr kumimoji="1" lang="zh-TW" altLang="en-US" sz="1400" dirty="0" smtClean="0">
                <a:solidFill>
                  <a:schemeClr val="bg1">
                    <a:lumMod val="50000"/>
                  </a:schemeClr>
                </a:solidFill>
              </a:rPr>
              <a:t>協辦</a:t>
            </a:r>
            <a:r>
              <a:rPr kumimoji="1" lang="zh-TW" altLang="en-US" sz="1400" dirty="0">
                <a:solidFill>
                  <a:schemeClr val="bg1">
                    <a:lumMod val="50000"/>
                  </a:schemeClr>
                </a:solidFill>
              </a:rPr>
              <a:t>單位：技術型高級中等</a:t>
            </a:r>
            <a:r>
              <a:rPr kumimoji="1" lang="zh-TW" altLang="en-US" sz="1400" dirty="0" smtClean="0">
                <a:solidFill>
                  <a:schemeClr val="bg1">
                    <a:lumMod val="50000"/>
                  </a:schemeClr>
                </a:solidFill>
              </a:rPr>
              <a:t>學校商業與管理群</a:t>
            </a:r>
            <a:r>
              <a:rPr kumimoji="1" lang="zh-TW" altLang="en-US" sz="1400" dirty="0">
                <a:solidFill>
                  <a:schemeClr val="bg1">
                    <a:lumMod val="50000"/>
                  </a:schemeClr>
                </a:solidFill>
              </a:rPr>
              <a:t>科中心</a:t>
            </a:r>
            <a:r>
              <a:rPr kumimoji="1" lang="zh-TW" altLang="en-US" sz="1400" dirty="0" smtClean="0">
                <a:solidFill>
                  <a:schemeClr val="bg1">
                    <a:lumMod val="50000"/>
                  </a:schemeClr>
                </a:solidFill>
              </a:rPr>
              <a:t>學校  </a:t>
            </a:r>
            <a:endParaRPr kumimoji="1" lang="en-US" altLang="zh-TW" sz="1400" dirty="0" smtClean="0">
              <a:solidFill>
                <a:schemeClr val="bg1">
                  <a:lumMod val="50000"/>
                </a:schemeClr>
              </a:solidFill>
            </a:endParaRPr>
          </a:p>
          <a:p>
            <a:pPr>
              <a:spcBef>
                <a:spcPts val="0"/>
              </a:spcBef>
            </a:pPr>
            <a:r>
              <a:rPr kumimoji="1" lang="en-US" altLang="zh-TW" sz="1400" dirty="0">
                <a:solidFill>
                  <a:schemeClr val="bg1">
                    <a:lumMod val="50000"/>
                  </a:schemeClr>
                </a:solidFill>
              </a:rPr>
              <a:t> </a:t>
            </a:r>
            <a:r>
              <a:rPr kumimoji="1" lang="en-US" altLang="zh-TW" sz="1400" dirty="0" smtClean="0">
                <a:solidFill>
                  <a:schemeClr val="bg1">
                    <a:lumMod val="50000"/>
                  </a:schemeClr>
                </a:solidFill>
              </a:rPr>
              <a:t>                   (</a:t>
            </a:r>
            <a:r>
              <a:rPr kumimoji="1" lang="zh-TW" altLang="en-US" sz="1400" dirty="0">
                <a:solidFill>
                  <a:schemeClr val="bg1">
                    <a:lumMod val="50000"/>
                  </a:schemeClr>
                </a:solidFill>
              </a:rPr>
              <a:t>臺中市立臺中家事商業高級中等</a:t>
            </a:r>
            <a:r>
              <a:rPr kumimoji="1" lang="zh-TW" altLang="en-US" sz="1400" dirty="0" smtClean="0">
                <a:solidFill>
                  <a:schemeClr val="bg1">
                    <a:lumMod val="50000"/>
                  </a:schemeClr>
                </a:solidFill>
              </a:rPr>
              <a:t>學校</a:t>
            </a:r>
            <a:r>
              <a:rPr kumimoji="1" lang="en-US" altLang="zh-TW" sz="1400" dirty="0" smtClean="0">
                <a:solidFill>
                  <a:schemeClr val="bg1">
                    <a:lumMod val="50000"/>
                  </a:schemeClr>
                </a:solidFill>
              </a:rPr>
              <a:t>)</a:t>
            </a:r>
            <a:endParaRPr kumimoji="1" lang="zh-TW" altLang="en-US" sz="1400" dirty="0">
              <a:solidFill>
                <a:schemeClr val="bg1">
                  <a:lumMod val="50000"/>
                </a:schemeClr>
              </a:solidFill>
            </a:endParaRPr>
          </a:p>
        </p:txBody>
      </p:sp>
    </p:spTree>
    <p:extLst>
      <p:ext uri="{BB962C8B-B14F-4D97-AF65-F5344CB8AC3E}">
        <p14:creationId xmlns:p14="http://schemas.microsoft.com/office/powerpoint/2010/main" val="3310406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15189" y="1058410"/>
            <a:ext cx="7281111" cy="4853636"/>
          </a:xfrm>
          <a:prstGeom prst="rect">
            <a:avLst/>
          </a:prstGeom>
          <a:noFill/>
        </p:spPr>
        <p:txBody>
          <a:bodyPr wrap="square" rtlCol="0">
            <a:spAutoFit/>
          </a:bodyPr>
          <a:lstStyle/>
          <a:p>
            <a:pPr>
              <a:lnSpc>
                <a:spcPct val="80000"/>
              </a:lnSpc>
              <a:spcBef>
                <a:spcPct val="20000"/>
              </a:spcBef>
            </a:pP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latin typeface="微軟正黑體" panose="020B0604030504040204" pitchFamily="34" charset="-120"/>
                <a:ea typeface="微軟正黑體" panose="020B0604030504040204" pitchFamily="34" charset="-120"/>
              </a:rPr>
              <a:t>一</a:t>
            </a:r>
            <a:r>
              <a:rPr lang="en-US" altLang="zh-TW" sz="3200" b="1" dirty="0">
                <a:solidFill>
                  <a:srgbClr val="002060"/>
                </a:solidFill>
                <a:latin typeface="微軟正黑體" panose="020B0604030504040204" pitchFamily="34" charset="-120"/>
                <a:ea typeface="微軟正黑體" panose="020B0604030504040204" pitchFamily="34" charset="-120"/>
              </a:rPr>
              <a:t>)</a:t>
            </a:r>
            <a:r>
              <a:rPr lang="zh-TW" altLang="en-US" sz="3200" b="1" dirty="0">
                <a:solidFill>
                  <a:srgbClr val="002060"/>
                </a:solidFill>
                <a:ea typeface="微軟正黑體"/>
              </a:rPr>
              <a:t>研修說明</a:t>
            </a:r>
            <a:r>
              <a:rPr lang="en-US" altLang="zh-TW" sz="3200" b="1" dirty="0">
                <a:solidFill>
                  <a:srgbClr val="002060"/>
                </a:solidFill>
                <a:ea typeface="微軟正黑體"/>
              </a:rPr>
              <a:t>-</a:t>
            </a:r>
            <a:r>
              <a:rPr lang="zh-TW" altLang="en-US" sz="3200" b="1" dirty="0">
                <a:solidFill>
                  <a:srgbClr val="0070C0"/>
                </a:solidFill>
                <a:ea typeface="微軟正黑體"/>
              </a:rPr>
              <a:t>新增技能領域</a:t>
            </a:r>
          </a:p>
          <a:p>
            <a:pPr>
              <a:lnSpc>
                <a:spcPct val="130000"/>
              </a:lnSpc>
              <a:defRPr/>
            </a:pPr>
            <a:endParaRPr lang="en-US" altLang="zh-TW" b="1" dirty="0">
              <a:solidFill>
                <a:schemeClr val="bg1">
                  <a:lumMod val="50000"/>
                </a:schemeClr>
              </a:solidFill>
              <a:latin typeface="微軟正黑體"/>
              <a:ea typeface="微軟正黑體"/>
              <a:cs typeface="微軟正黑體"/>
            </a:endParaRPr>
          </a:p>
          <a:p>
            <a:pPr>
              <a:lnSpc>
                <a:spcPct val="130000"/>
              </a:lnSpc>
              <a:defRPr/>
            </a:pPr>
            <a:r>
              <a:rPr lang="zh-TW" altLang="en-US" sz="2800" b="1" dirty="0">
                <a:solidFill>
                  <a:schemeClr val="accent2">
                    <a:lumMod val="50000"/>
                  </a:schemeClr>
                </a:solidFill>
                <a:latin typeface="微軟正黑體" pitchFamily="34" charset="-120"/>
                <a:ea typeface="微軟正黑體" pitchFamily="34" charset="-120"/>
              </a:rPr>
              <a:t>商業與管理群為培育學生：</a:t>
            </a:r>
          </a:p>
          <a:p>
            <a:pPr marL="342900" indent="-342900" latinLnBrk="1">
              <a:buClr>
                <a:srgbClr val="F08C85"/>
              </a:buClr>
              <a:buFont typeface="微軟正黑體" panose="020B0604030504040204" pitchFamily="34" charset="-120"/>
              <a:buChar char="★"/>
              <a:defRPr/>
            </a:pPr>
            <a:r>
              <a:rPr lang="zh-TW" altLang="en-US" sz="2800" b="1" dirty="0">
                <a:solidFill>
                  <a:schemeClr val="accent2">
                    <a:lumMod val="50000"/>
                  </a:schemeClr>
                </a:solidFill>
                <a:latin typeface="微軟正黑體" pitchFamily="34" charset="-120"/>
                <a:ea typeface="微軟正黑體" pitchFamily="34" charset="-120"/>
              </a:rPr>
              <a:t>具備商業與管理群共同核心能力，及相關專業領域之實務能力，奠定繼續進修之專業基礎，俾利學生未來職業生涯適性發展。</a:t>
            </a:r>
            <a:endParaRPr lang="en-US" altLang="zh-TW" sz="2800" b="1" dirty="0">
              <a:solidFill>
                <a:schemeClr val="accent2">
                  <a:lumMod val="50000"/>
                </a:schemeClr>
              </a:solidFill>
              <a:latin typeface="微軟正黑體" pitchFamily="34" charset="-120"/>
              <a:ea typeface="微軟正黑體" pitchFamily="34" charset="-120"/>
            </a:endParaRPr>
          </a:p>
          <a:p>
            <a:pPr latinLnBrk="1">
              <a:buClr>
                <a:srgbClr val="F08C85"/>
              </a:buClr>
              <a:defRPr/>
            </a:pPr>
            <a:endParaRPr lang="zh-TW" altLang="en-US" sz="2800" b="1" dirty="0">
              <a:solidFill>
                <a:schemeClr val="accent2">
                  <a:lumMod val="50000"/>
                </a:schemeClr>
              </a:solidFill>
              <a:latin typeface="微軟正黑體" pitchFamily="34" charset="-120"/>
              <a:ea typeface="微軟正黑體" pitchFamily="34" charset="-120"/>
            </a:endParaRPr>
          </a:p>
          <a:p>
            <a:pPr marL="342900" indent="-342900" latinLnBrk="1">
              <a:buClr>
                <a:srgbClr val="F08C85"/>
              </a:buClr>
              <a:buFont typeface="微軟正黑體" panose="020B0604030504040204" pitchFamily="34" charset="-120"/>
              <a:buChar char="★"/>
              <a:defRPr/>
            </a:pPr>
            <a:r>
              <a:rPr lang="zh-TW" altLang="en-US" sz="2800" b="1" dirty="0">
                <a:solidFill>
                  <a:schemeClr val="accent2">
                    <a:lumMod val="50000"/>
                  </a:schemeClr>
                </a:solidFill>
                <a:latin typeface="微軟正黑體" pitchFamily="34" charset="-120"/>
                <a:ea typeface="微軟正黑體" pitchFamily="34" charset="-120"/>
              </a:rPr>
              <a:t>培養健全商業相關產業之初級技術人才，能擔任商業與管理領域有關門市經營、金融保險、會計、貿易、流通行銷、運輸管理及資訊科技等工作。</a:t>
            </a:r>
            <a:endParaRPr lang="zh-TW" altLang="en-US" sz="2800" dirty="0">
              <a:solidFill>
                <a:schemeClr val="accent2">
                  <a:lumMod val="50000"/>
                </a:schemeClr>
              </a:solidFill>
              <a:latin typeface="微軟正黑體" pitchFamily="34" charset="-120"/>
              <a:ea typeface="微軟正黑體" pitchFamily="34" charset="-120"/>
            </a:endParaRPr>
          </a:p>
        </p:txBody>
      </p:sp>
      <p:sp>
        <p:nvSpPr>
          <p:cNvPr id="9" name="標題 1"/>
          <p:cNvSpPr>
            <a:spLocks noGrp="1"/>
          </p:cNvSpPr>
          <p:nvPr>
            <p:ph type="title"/>
          </p:nvPr>
        </p:nvSpPr>
        <p:spPr>
          <a:xfrm>
            <a:off x="588647" y="221366"/>
            <a:ext cx="8887047" cy="862166"/>
          </a:xfrm>
        </p:spPr>
        <p:txBody>
          <a:bodyPr/>
          <a:lstStyle/>
          <a:p>
            <a:r>
              <a:rPr lang="zh-TW" altLang="en-US" sz="3000" dirty="0"/>
              <a:t>壹</a:t>
            </a:r>
            <a:r>
              <a:rPr lang="zh-TW" altLang="en-US" sz="3000" dirty="0" smtClean="0"/>
              <a:t>、十二年國教新課綱改了什麼</a:t>
            </a:r>
            <a:r>
              <a:rPr lang="en-US" altLang="zh-TW" sz="3000" dirty="0" smtClean="0"/>
              <a:t>-</a:t>
            </a:r>
            <a:r>
              <a:rPr lang="zh-TW" altLang="en-US" sz="3000" dirty="0" smtClean="0">
                <a:solidFill>
                  <a:schemeClr val="accent6"/>
                </a:solidFill>
              </a:rPr>
              <a:t>群</a:t>
            </a:r>
            <a:r>
              <a:rPr lang="zh-TW" altLang="en-US" sz="3000" dirty="0">
                <a:solidFill>
                  <a:schemeClr val="accent6"/>
                </a:solidFill>
              </a:rPr>
              <a:t>科課程</a:t>
            </a:r>
            <a:r>
              <a:rPr lang="zh-TW" altLang="en-US" sz="3000" dirty="0" smtClean="0">
                <a:solidFill>
                  <a:schemeClr val="accent6"/>
                </a:solidFill>
              </a:rPr>
              <a:t>架構</a:t>
            </a:r>
            <a:endParaRPr lang="zh-TW" altLang="en-US" sz="2800" dirty="0">
              <a:solidFill>
                <a:schemeClr val="accent6"/>
              </a:solidFill>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10</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1800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727824" y="6370179"/>
            <a:ext cx="2133600" cy="365125"/>
          </a:xfrm>
        </p:spPr>
        <p:txBody>
          <a:bodyPr/>
          <a:lstStyle/>
          <a:p>
            <a:fld id="{77FB1FFA-84B8-BF45-92CD-1DB958381E74}" type="slidenum">
              <a:rPr kumimoji="1" lang="zh-TW" altLang="en-US" smtClean="0"/>
              <a:t>11</a:t>
            </a:fld>
            <a:endParaRPr kumimoji="1" lang="zh-TW" altLang="en-US" dirty="0"/>
          </a:p>
        </p:txBody>
      </p:sp>
      <p:sp>
        <p:nvSpPr>
          <p:cNvPr id="40" name="標題 4"/>
          <p:cNvSpPr>
            <a:spLocks noGrp="1"/>
          </p:cNvSpPr>
          <p:nvPr>
            <p:ph type="title"/>
          </p:nvPr>
        </p:nvSpPr>
        <p:spPr>
          <a:xfrm>
            <a:off x="691569" y="211670"/>
            <a:ext cx="8229600" cy="862166"/>
          </a:xfrm>
        </p:spPr>
        <p:txBody>
          <a:bodyPr/>
          <a:lstStyle/>
          <a:p>
            <a:r>
              <a:rPr lang="zh-TW" altLang="en-US" sz="3000" dirty="0"/>
              <a:t>壹</a:t>
            </a:r>
            <a:r>
              <a:rPr lang="zh-TW" altLang="en-US" sz="3000" dirty="0" smtClean="0"/>
              <a:t>、十二年國教新課綱改了什麼</a:t>
            </a:r>
            <a:r>
              <a:rPr lang="en-US" altLang="zh-TW" sz="3000" dirty="0" smtClean="0"/>
              <a:t>-</a:t>
            </a:r>
            <a:r>
              <a:rPr lang="zh-TW" altLang="en-US" sz="3000" dirty="0" smtClean="0">
                <a:solidFill>
                  <a:schemeClr val="accent6"/>
                </a:solidFill>
              </a:rPr>
              <a:t>群</a:t>
            </a:r>
            <a:r>
              <a:rPr lang="zh-TW" altLang="en-US" sz="3000" dirty="0">
                <a:solidFill>
                  <a:schemeClr val="accent6"/>
                </a:solidFill>
              </a:rPr>
              <a:t>科課程架構</a:t>
            </a:r>
            <a:endParaRPr lang="zh-TW" altLang="en-US" sz="3000" dirty="0"/>
          </a:p>
        </p:txBody>
      </p:sp>
      <p:sp>
        <p:nvSpPr>
          <p:cNvPr id="29" name="圓角矩形 28"/>
          <p:cNvSpPr/>
          <p:nvPr/>
        </p:nvSpPr>
        <p:spPr>
          <a:xfrm>
            <a:off x="1734095" y="1107678"/>
            <a:ext cx="5851524" cy="582677"/>
          </a:xfrm>
          <a:prstGeom prst="roundRect">
            <a:avLst/>
          </a:prstGeom>
          <a:solidFill>
            <a:srgbClr val="F08C8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技能領域科目名稱、學分</a:t>
            </a:r>
            <a:r>
              <a:rPr lang="zh-TW" altLang="en-US" sz="2400" b="1" dirty="0" smtClean="0">
                <a:latin typeface="微軟正黑體" panose="020B0604030504040204" pitchFamily="34" charset="-120"/>
                <a:ea typeface="微軟正黑體" panose="020B0604030504040204" pitchFamily="34" charset="-120"/>
              </a:rPr>
              <a:t>數</a:t>
            </a:r>
            <a:endParaRPr lang="zh-TW" altLang="en-US" sz="2400" b="1" dirty="0">
              <a:latin typeface="微軟正黑體" panose="020B0604030504040204" pitchFamily="34" charset="-120"/>
              <a:ea typeface="微軟正黑體" panose="020B0604030504040204" pitchFamily="34" charset="-120"/>
            </a:endParaRPr>
          </a:p>
        </p:txBody>
      </p:sp>
      <p:sp>
        <p:nvSpPr>
          <p:cNvPr id="44" name="矩形 43"/>
          <p:cNvSpPr/>
          <p:nvPr/>
        </p:nvSpPr>
        <p:spPr>
          <a:xfrm>
            <a:off x="1734095" y="1769455"/>
            <a:ext cx="5851524" cy="4500292"/>
          </a:xfrm>
          <a:prstGeom prst="rect">
            <a:avLst/>
          </a:prstGeom>
          <a:solidFill>
            <a:srgbClr val="EED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sz="2000"/>
          </a:p>
        </p:txBody>
      </p:sp>
      <p:grpSp>
        <p:nvGrpSpPr>
          <p:cNvPr id="66" name="群組 65"/>
          <p:cNvGrpSpPr/>
          <p:nvPr/>
        </p:nvGrpSpPr>
        <p:grpSpPr>
          <a:xfrm>
            <a:off x="1813043" y="1873322"/>
            <a:ext cx="5626083" cy="1800000"/>
            <a:chOff x="4755390" y="2725094"/>
            <a:chExt cx="3816000" cy="1538301"/>
          </a:xfrm>
        </p:grpSpPr>
        <p:sp>
          <p:nvSpPr>
            <p:cNvPr id="58" name="文字方塊 57"/>
            <p:cNvSpPr txBox="1"/>
            <p:nvPr/>
          </p:nvSpPr>
          <p:spPr>
            <a:xfrm>
              <a:off x="4755390" y="2725094"/>
              <a:ext cx="3816000" cy="1538301"/>
            </a:xfrm>
            <a:prstGeom prst="rect">
              <a:avLst/>
            </a:prstGeom>
            <a:solidFill>
              <a:srgbClr val="D7E4BD"/>
            </a:solidFill>
          </p:spPr>
          <p:txBody>
            <a:bodyPr wrap="square" rtlCol="0" anchor="ctr">
              <a:spAutoFit/>
            </a:bodyPr>
            <a:lstStyle/>
            <a:p>
              <a:pPr lvl="0" defTabSz="577850">
                <a:lnSpc>
                  <a:spcPct val="90000"/>
                </a:lnSpc>
                <a:spcBef>
                  <a:spcPct val="0"/>
                </a:spcBef>
                <a:spcAft>
                  <a:spcPct val="35000"/>
                </a:spcAft>
              </a:pPr>
              <a:r>
                <a:rPr lang="zh-TW" altLang="zh-TW" sz="2000" dirty="0" smtClean="0">
                  <a:solidFill>
                    <a:schemeClr val="tx1">
                      <a:lumMod val="85000"/>
                      <a:lumOff val="15000"/>
                    </a:schemeClr>
                  </a:solidFill>
                  <a:latin typeface="微軟正黑體" panose="020B0604030504040204" pitchFamily="34" charset="-120"/>
                  <a:ea typeface="微軟正黑體" panose="020B0604030504040204" pitchFamily="34" charset="-120"/>
                </a:rPr>
                <a:t>商業</a:t>
              </a:r>
              <a:r>
                <a:rPr lang="zh-TW" altLang="en-US" sz="2000" dirty="0" smtClean="0">
                  <a:solidFill>
                    <a:schemeClr val="tx1">
                      <a:lumMod val="85000"/>
                      <a:lumOff val="15000"/>
                    </a:schemeClr>
                  </a:solidFill>
                  <a:latin typeface="微軟正黑體" panose="020B0604030504040204" pitchFamily="34" charset="-120"/>
                  <a:ea typeface="微軟正黑體" panose="020B0604030504040204" pitchFamily="34" charset="-120"/>
                </a:rPr>
                <a:t>與財會</a:t>
              </a:r>
              <a:endParaRPr lang="en-US" altLang="zh-TW" sz="20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lvl="0" defTabSz="577850">
                <a:lnSpc>
                  <a:spcPct val="90000"/>
                </a:lnSpc>
                <a:spcBef>
                  <a:spcPct val="0"/>
                </a:spcBef>
                <a:spcAft>
                  <a:spcPct val="35000"/>
                </a:spcAft>
              </a:pPr>
              <a:r>
                <a:rPr lang="zh-TW" altLang="zh-TW" sz="2000" dirty="0" smtClean="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zh-TW" altLang="en-US" sz="2000" dirty="0">
                <a:solidFill>
                  <a:schemeClr val="tx1">
                    <a:lumMod val="75000"/>
                    <a:lumOff val="25000"/>
                  </a:schemeClr>
                </a:solidFill>
              </a:endParaRPr>
            </a:p>
          </p:txBody>
        </p:sp>
        <p:sp>
          <p:nvSpPr>
            <p:cNvPr id="59" name="文字方塊 58"/>
            <p:cNvSpPr txBox="1"/>
            <p:nvPr/>
          </p:nvSpPr>
          <p:spPr>
            <a:xfrm>
              <a:off x="5754391" y="2812930"/>
              <a:ext cx="1821598" cy="1372137"/>
            </a:xfrm>
            <a:prstGeom prst="rect">
              <a:avLst/>
            </a:prstGeom>
            <a:solidFill>
              <a:schemeClr val="bg1"/>
            </a:solidFill>
          </p:spPr>
          <p:txBody>
            <a:bodyPr wrap="square" rtlCol="0" anchor="ctr">
              <a:spAutoFit/>
            </a:bodyPr>
            <a:lstStyle/>
            <a:p>
              <a:pPr lvl="0" defTabSz="800100">
                <a:lnSpc>
                  <a:spcPts val="28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門市經營實務</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ts val="28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行銷實務</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ts val="28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ts val="28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金融與證券投資實務</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a:t>
              </a:r>
            </a:p>
          </p:txBody>
        </p:sp>
      </p:grpSp>
      <p:sp>
        <p:nvSpPr>
          <p:cNvPr id="60" name="文字方塊 59"/>
          <p:cNvSpPr txBox="1"/>
          <p:nvPr/>
        </p:nvSpPr>
        <p:spPr>
          <a:xfrm>
            <a:off x="1813043" y="3742726"/>
            <a:ext cx="5614812" cy="1296000"/>
          </a:xfrm>
          <a:prstGeom prst="rect">
            <a:avLst/>
          </a:prstGeom>
          <a:solidFill>
            <a:schemeClr val="accent4">
              <a:lumMod val="20000"/>
              <a:lumOff val="80000"/>
            </a:schemeClr>
          </a:solidFill>
        </p:spPr>
        <p:txBody>
          <a:bodyPr wrap="square" rtlCol="0" anchor="ctr">
            <a:spAutoFit/>
          </a:bodyPr>
          <a:lstStyle/>
          <a:p>
            <a:pPr lvl="0" defTabSz="577850">
              <a:lnSpc>
                <a:spcPct val="90000"/>
              </a:lnSpc>
              <a:spcBef>
                <a:spcPct val="0"/>
              </a:spcBef>
              <a:spcAft>
                <a:spcPct val="35000"/>
              </a:spcAft>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跨境商務</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3285910" y="3966968"/>
            <a:ext cx="2685657" cy="891526"/>
          </a:xfrm>
          <a:prstGeom prst="rect">
            <a:avLst/>
          </a:prstGeom>
          <a:solidFill>
            <a:schemeClr val="bg1"/>
          </a:solidFill>
        </p:spPr>
        <p:txBody>
          <a:bodyPr wrap="square" rtlCol="0" anchor="ctr">
            <a:spAutoFit/>
          </a:bodyPr>
          <a:lstStyle/>
          <a:p>
            <a:pPr lvl="0"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國際貿易實務</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(8)</a:t>
            </a:r>
          </a:p>
          <a:p>
            <a:pPr lvl="0"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貿易英文實務</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(2)</a:t>
            </a:r>
          </a:p>
        </p:txBody>
      </p:sp>
      <p:grpSp>
        <p:nvGrpSpPr>
          <p:cNvPr id="64" name="群組 63"/>
          <p:cNvGrpSpPr/>
          <p:nvPr/>
        </p:nvGrpSpPr>
        <p:grpSpPr>
          <a:xfrm>
            <a:off x="1813042" y="5100359"/>
            <a:ext cx="5614813" cy="1080000"/>
            <a:chOff x="4771363" y="5392204"/>
            <a:chExt cx="3816000" cy="761461"/>
          </a:xfrm>
        </p:grpSpPr>
        <p:sp>
          <p:nvSpPr>
            <p:cNvPr id="62" name="文字方塊 61"/>
            <p:cNvSpPr txBox="1"/>
            <p:nvPr/>
          </p:nvSpPr>
          <p:spPr>
            <a:xfrm>
              <a:off x="4771363" y="5392204"/>
              <a:ext cx="3816000" cy="761461"/>
            </a:xfrm>
            <a:prstGeom prst="rect">
              <a:avLst/>
            </a:prstGeom>
            <a:solidFill>
              <a:schemeClr val="accent5">
                <a:lumMod val="20000"/>
                <a:lumOff val="80000"/>
              </a:schemeClr>
            </a:solidFill>
          </p:spPr>
          <p:txBody>
            <a:bodyPr wrap="square" rtlCol="0" anchor="ctr">
              <a:spAutoFit/>
            </a:bodyPr>
            <a:lstStyle/>
            <a:p>
              <a:pPr lvl="0" defTabSz="577850">
                <a:lnSpc>
                  <a:spcPct val="90000"/>
                </a:lnSpc>
                <a:spcBef>
                  <a:spcPct val="0"/>
                </a:spcBef>
                <a:spcAft>
                  <a:spcPct val="35000"/>
                </a:spcAft>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資訊應用</a:t>
              </a:r>
              <a: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zh-TW" sz="2000"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5753913" y="5433265"/>
              <a:ext cx="1836051" cy="628575"/>
            </a:xfrm>
            <a:prstGeom prst="rect">
              <a:avLst/>
            </a:prstGeom>
            <a:solidFill>
              <a:schemeClr val="bg1"/>
            </a:solidFill>
          </p:spPr>
          <p:txBody>
            <a:bodyPr wrap="square" rtlCol="0" anchor="ctr">
              <a:spAutoFit/>
            </a:bodyPr>
            <a:lstStyle/>
            <a:p>
              <a:pPr lvl="0"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程式語言與設計</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多媒體製作與應用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(6)</a:t>
              </a:r>
            </a:p>
            <a:p>
              <a:pPr lvl="0" defTabSz="800100">
                <a:lnSpc>
                  <a:spcPct val="90000"/>
                </a:lnSpc>
                <a:spcBef>
                  <a:spcPct val="0"/>
                </a:spcBef>
                <a:spcAft>
                  <a:spcPts val="2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資料庫應用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p:txBody>
        </p:sp>
      </p:grpSp>
      <p:sp>
        <p:nvSpPr>
          <p:cNvPr id="17" name="文字方塊 16"/>
          <p:cNvSpPr txBox="1"/>
          <p:nvPr/>
        </p:nvSpPr>
        <p:spPr>
          <a:xfrm>
            <a:off x="6073363" y="1976077"/>
            <a:ext cx="1252696" cy="4144724"/>
          </a:xfrm>
          <a:prstGeom prst="rect">
            <a:avLst/>
          </a:prstGeom>
          <a:solidFill>
            <a:schemeClr val="bg1"/>
          </a:solidFill>
        </p:spPr>
        <p:txBody>
          <a:bodyPr wrap="square" rtlCol="0" anchor="ctr">
            <a:spAutoFit/>
          </a:bodyPr>
          <a:lstStyle/>
          <a:p>
            <a:pPr lvl="0" defTabSz="800100">
              <a:lnSpc>
                <a:spcPts val="34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商業經營</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科國際貿易科會計</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事務</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科資料處理科</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lvl="0" defTabSz="800100">
              <a:lnSpc>
                <a:spcPts val="3400"/>
              </a:lnSpc>
              <a:spcBef>
                <a:spcPct val="0"/>
              </a:spcBef>
              <a:spcAft>
                <a:spcPts val="200"/>
              </a:spcAft>
            </a:pP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電子商務科</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lvl="0" defTabSz="800100">
              <a:lnSpc>
                <a:spcPts val="3400"/>
              </a:lnSpc>
              <a:spcBef>
                <a:spcPct val="0"/>
              </a:spcBef>
              <a:spcAft>
                <a:spcPts val="200"/>
              </a:spcAft>
            </a:pP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流通管理科</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lvl="0" defTabSz="800100">
              <a:lnSpc>
                <a:spcPts val="3400"/>
              </a:lnSpc>
              <a:spcBef>
                <a:spcPct val="0"/>
              </a:spcBef>
              <a:spcAft>
                <a:spcPts val="200"/>
              </a:spcAft>
            </a:pP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航運管理科</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lvl="0" defTabSz="800100">
              <a:lnSpc>
                <a:spcPts val="3400"/>
              </a:lnSpc>
              <a:spcBef>
                <a:spcPct val="0"/>
              </a:spcBef>
              <a:spcAft>
                <a:spcPts val="200"/>
              </a:spcAft>
            </a:pP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農產行銷科</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lvl="0" defTabSz="800100">
              <a:lnSpc>
                <a:spcPts val="3400"/>
              </a:lnSpc>
              <a:spcBef>
                <a:spcPct val="0"/>
              </a:spcBef>
              <a:spcAft>
                <a:spcPts val="200"/>
              </a:spcAft>
            </a:pP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電競經營科</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4443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圓角矩形 28"/>
          <p:cNvSpPr/>
          <p:nvPr/>
        </p:nvSpPr>
        <p:spPr>
          <a:xfrm>
            <a:off x="2719345" y="1289254"/>
            <a:ext cx="6129378" cy="539658"/>
          </a:xfrm>
          <a:prstGeom prst="roundRect">
            <a:avLst/>
          </a:prstGeom>
          <a:solidFill>
            <a:srgbClr val="F08C8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新課綱科目</a:t>
            </a:r>
            <a:endParaRPr lang="zh-TW" altLang="en-US"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12</a:t>
            </a:fld>
            <a:endParaRPr kumimoji="1" lang="zh-TW" altLang="en-US"/>
          </a:p>
        </p:txBody>
      </p:sp>
      <p:grpSp>
        <p:nvGrpSpPr>
          <p:cNvPr id="45" name="群組 44"/>
          <p:cNvGrpSpPr/>
          <p:nvPr/>
        </p:nvGrpSpPr>
        <p:grpSpPr>
          <a:xfrm>
            <a:off x="4723075" y="1895833"/>
            <a:ext cx="4125649" cy="4534855"/>
            <a:chOff x="5025223" y="1784514"/>
            <a:chExt cx="3816625" cy="4534855"/>
          </a:xfrm>
        </p:grpSpPr>
        <p:sp>
          <p:nvSpPr>
            <p:cNvPr id="44" name="矩形 43"/>
            <p:cNvSpPr/>
            <p:nvPr/>
          </p:nvSpPr>
          <p:spPr>
            <a:xfrm>
              <a:off x="5025223" y="1932167"/>
              <a:ext cx="3816624" cy="4387202"/>
            </a:xfrm>
            <a:prstGeom prst="rect">
              <a:avLst/>
            </a:prstGeom>
            <a:solidFill>
              <a:srgbClr val="EED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3" name="圓角矩形 22"/>
            <p:cNvSpPr/>
            <p:nvPr/>
          </p:nvSpPr>
          <p:spPr>
            <a:xfrm>
              <a:off x="5025223" y="1784514"/>
              <a:ext cx="3816625" cy="535308"/>
            </a:xfrm>
            <a:prstGeom prst="roundRect">
              <a:avLst/>
            </a:prstGeom>
            <a:solidFill>
              <a:srgbClr val="EED0CE"/>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spcAft>
                  <a:spcPct val="35000"/>
                </a:spcAft>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部定實習科目</a:t>
              </a:r>
            </a:p>
          </p:txBody>
        </p:sp>
      </p:grpSp>
      <p:sp>
        <p:nvSpPr>
          <p:cNvPr id="40" name="標題 4"/>
          <p:cNvSpPr>
            <a:spLocks noGrp="1"/>
          </p:cNvSpPr>
          <p:nvPr>
            <p:ph type="title"/>
          </p:nvPr>
        </p:nvSpPr>
        <p:spPr>
          <a:xfrm>
            <a:off x="691569" y="211670"/>
            <a:ext cx="8229600" cy="862166"/>
          </a:xfrm>
        </p:spPr>
        <p:txBody>
          <a:bodyPr/>
          <a:lstStyle/>
          <a:p>
            <a:r>
              <a:rPr lang="zh-TW" altLang="en-US" sz="3000" dirty="0" smtClean="0"/>
              <a:t>壹、十二年國教新課綱改了什麼</a:t>
            </a:r>
            <a:r>
              <a:rPr lang="en-US" altLang="zh-TW" sz="3000" dirty="0" smtClean="0"/>
              <a:t>-</a:t>
            </a:r>
            <a:r>
              <a:rPr lang="zh-TW" altLang="en-US" sz="3000" dirty="0" smtClean="0">
                <a:solidFill>
                  <a:schemeClr val="accent6"/>
                </a:solidFill>
              </a:rPr>
              <a:t>群</a:t>
            </a:r>
            <a:r>
              <a:rPr lang="zh-TW" altLang="en-US" sz="3000" dirty="0">
                <a:solidFill>
                  <a:schemeClr val="accent6"/>
                </a:solidFill>
              </a:rPr>
              <a:t>科課程</a:t>
            </a:r>
            <a:r>
              <a:rPr lang="zh-TW" altLang="en-US" sz="3000" dirty="0" smtClean="0">
                <a:solidFill>
                  <a:schemeClr val="accent6"/>
                </a:solidFill>
              </a:rPr>
              <a:t>架構</a:t>
            </a:r>
            <a:endParaRPr lang="zh-TW" altLang="en-US" sz="3000" dirty="0"/>
          </a:p>
        </p:txBody>
      </p:sp>
      <p:sp>
        <p:nvSpPr>
          <p:cNvPr id="42" name="圓角矩形 41"/>
          <p:cNvSpPr/>
          <p:nvPr/>
        </p:nvSpPr>
        <p:spPr>
          <a:xfrm>
            <a:off x="482715" y="1282926"/>
            <a:ext cx="1939189" cy="545986"/>
          </a:xfrm>
          <a:prstGeom prst="roundRect">
            <a:avLst/>
          </a:prstGeom>
          <a:solidFill>
            <a:schemeClr val="tx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pPr>
            <a:r>
              <a:rPr lang="en-US" altLang="zh-TW" b="1" dirty="0">
                <a:solidFill>
                  <a:schemeClr val="bg1"/>
                </a:solidFill>
                <a:latin typeface="微軟正黑體" panose="020B0604030504040204" pitchFamily="34" charset="-120"/>
                <a:ea typeface="微軟正黑體" panose="020B0604030504040204" pitchFamily="34" charset="-120"/>
              </a:rPr>
              <a:t>99</a:t>
            </a:r>
            <a:r>
              <a:rPr lang="zh-TW" altLang="en-US" b="1" dirty="0">
                <a:solidFill>
                  <a:schemeClr val="bg1"/>
                </a:solidFill>
                <a:latin typeface="微軟正黑體" panose="020B0604030504040204" pitchFamily="34" charset="-120"/>
                <a:ea typeface="微軟正黑體" panose="020B0604030504040204" pitchFamily="34" charset="-120"/>
              </a:rPr>
              <a:t>課綱科目</a:t>
            </a:r>
          </a:p>
        </p:txBody>
      </p:sp>
      <p:grpSp>
        <p:nvGrpSpPr>
          <p:cNvPr id="46" name="群組 45"/>
          <p:cNvGrpSpPr/>
          <p:nvPr/>
        </p:nvGrpSpPr>
        <p:grpSpPr>
          <a:xfrm>
            <a:off x="2719345" y="1887882"/>
            <a:ext cx="1884465" cy="1865134"/>
            <a:chOff x="5025223" y="1784514"/>
            <a:chExt cx="3816625" cy="1865134"/>
          </a:xfrm>
        </p:grpSpPr>
        <p:sp>
          <p:nvSpPr>
            <p:cNvPr id="47" name="矩形 46"/>
            <p:cNvSpPr/>
            <p:nvPr/>
          </p:nvSpPr>
          <p:spPr>
            <a:xfrm>
              <a:off x="5025223" y="1932168"/>
              <a:ext cx="3816625" cy="1717480"/>
            </a:xfrm>
            <a:prstGeom prst="rect">
              <a:avLst/>
            </a:prstGeom>
            <a:solidFill>
              <a:srgbClr val="EED0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48" name="圓角矩形 47"/>
            <p:cNvSpPr/>
            <p:nvPr/>
          </p:nvSpPr>
          <p:spPr>
            <a:xfrm>
              <a:off x="5025223" y="1784514"/>
              <a:ext cx="3816625" cy="535308"/>
            </a:xfrm>
            <a:prstGeom prst="roundRect">
              <a:avLst/>
            </a:prstGeom>
            <a:solidFill>
              <a:srgbClr val="EED0CE"/>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spcAft>
                  <a:spcPct val="35000"/>
                </a:spcAft>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部定專業科目</a:t>
              </a:r>
            </a:p>
          </p:txBody>
        </p:sp>
      </p:grpSp>
      <p:sp>
        <p:nvSpPr>
          <p:cNvPr id="50" name="文字方塊 49"/>
          <p:cNvSpPr txBox="1"/>
          <p:nvPr/>
        </p:nvSpPr>
        <p:spPr>
          <a:xfrm>
            <a:off x="2781255" y="2449613"/>
            <a:ext cx="1764000" cy="1237262"/>
          </a:xfrm>
          <a:prstGeom prst="rect">
            <a:avLst/>
          </a:prstGeom>
          <a:solidFill>
            <a:schemeClr val="bg1"/>
          </a:solidFill>
        </p:spPr>
        <p:txBody>
          <a:bodyPr wrap="square" rtlCol="0" anchor="ctr">
            <a:spAutoFit/>
          </a:bodyPr>
          <a:lstStyle/>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商業概論</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會計學</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(10)</a:t>
            </a:r>
          </a:p>
          <a:p>
            <a:pPr lvl="0" defTabSz="800100">
              <a:lnSpc>
                <a:spcPct val="90000"/>
              </a:lnSpc>
              <a:spcBef>
                <a:spcPct val="0"/>
              </a:spcBef>
              <a:spcAft>
                <a:spcPct val="35000"/>
              </a:spcAft>
            </a:pPr>
            <a:r>
              <a:rPr lang="zh-TW" altLang="en-US" sz="1600" dirty="0">
                <a:solidFill>
                  <a:srgbClr val="EB695F"/>
                </a:solidFill>
                <a:latin typeface="微軟正黑體" panose="020B0604030504040204" pitchFamily="34" charset="-120"/>
                <a:ea typeface="微軟正黑體" panose="020B0604030504040204" pitchFamily="34" charset="-120"/>
              </a:rPr>
              <a:t>數位科技概論</a:t>
            </a:r>
            <a:r>
              <a:rPr lang="en-US" altLang="zh-TW" sz="1600" dirty="0">
                <a:solidFill>
                  <a:srgbClr val="EB695F"/>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經濟學</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(8)</a:t>
            </a:r>
          </a:p>
        </p:txBody>
      </p:sp>
      <p:sp>
        <p:nvSpPr>
          <p:cNvPr id="52" name="文字方塊 51"/>
          <p:cNvSpPr txBox="1"/>
          <p:nvPr/>
        </p:nvSpPr>
        <p:spPr>
          <a:xfrm>
            <a:off x="4778737" y="2431141"/>
            <a:ext cx="3966700" cy="621709"/>
          </a:xfrm>
          <a:prstGeom prst="rect">
            <a:avLst/>
          </a:prstGeom>
          <a:solidFill>
            <a:schemeClr val="bg1"/>
          </a:solidFill>
        </p:spPr>
        <p:txBody>
          <a:bodyPr wrap="square" rtlCol="0" anchor="b">
            <a:spAutoFit/>
          </a:bodyPr>
          <a:lstStyle/>
          <a:p>
            <a:pPr lvl="0" algn="ctr" defTabSz="800100">
              <a:lnSpc>
                <a:spcPct val="90000"/>
              </a:lnSpc>
              <a:spcBef>
                <a:spcPct val="0"/>
              </a:spcBef>
              <a:spcAft>
                <a:spcPct val="35000"/>
              </a:spcAft>
            </a:pPr>
            <a:r>
              <a:rPr lang="zh-TW" altLang="zh-TW" sz="1600" dirty="0">
                <a:solidFill>
                  <a:srgbClr val="EB695F"/>
                </a:solidFill>
                <a:latin typeface="微軟正黑體" panose="020B0604030504040204" pitchFamily="34" charset="-120"/>
                <a:ea typeface="微軟正黑體" panose="020B0604030504040204" pitchFamily="34" charset="-120"/>
              </a:rPr>
              <a:t>數位科技應用</a:t>
            </a:r>
            <a:r>
              <a:rPr lang="en-US" altLang="zh-TW" sz="1600" dirty="0">
                <a:solidFill>
                  <a:srgbClr val="EB695F"/>
                </a:solidFill>
                <a:latin typeface="微軟正黑體" panose="020B0604030504040204" pitchFamily="34" charset="-120"/>
                <a:ea typeface="微軟正黑體" panose="020B0604030504040204" pitchFamily="34" charset="-120"/>
              </a:rPr>
              <a:t>(4)</a:t>
            </a:r>
          </a:p>
          <a:p>
            <a:pPr algn="ctr" defTabSz="800100">
              <a:lnSpc>
                <a:spcPct val="90000"/>
              </a:lnSpc>
              <a:spcBef>
                <a:spcPct val="0"/>
              </a:spcBef>
              <a:spcAft>
                <a:spcPct val="35000"/>
              </a:spcAft>
            </a:pP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商業溝通</a:t>
            </a: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nvGrpSpPr>
          <p:cNvPr id="54" name="群組 53"/>
          <p:cNvGrpSpPr/>
          <p:nvPr/>
        </p:nvGrpSpPr>
        <p:grpSpPr>
          <a:xfrm>
            <a:off x="482716" y="1887881"/>
            <a:ext cx="1939189" cy="1873086"/>
            <a:chOff x="5025223" y="1784513"/>
            <a:chExt cx="3816625" cy="1992357"/>
          </a:xfrm>
        </p:grpSpPr>
        <p:sp>
          <p:nvSpPr>
            <p:cNvPr id="55" name="矩形 54"/>
            <p:cNvSpPr/>
            <p:nvPr/>
          </p:nvSpPr>
          <p:spPr>
            <a:xfrm>
              <a:off x="5025223" y="1932167"/>
              <a:ext cx="3816625" cy="184470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56" name="圓角矩形 55"/>
            <p:cNvSpPr/>
            <p:nvPr/>
          </p:nvSpPr>
          <p:spPr>
            <a:xfrm>
              <a:off x="5025223" y="1784513"/>
              <a:ext cx="3816625" cy="656054"/>
            </a:xfrm>
            <a:prstGeom prst="roundRect">
              <a:avLst/>
            </a:prstGeom>
            <a:solidFill>
              <a:schemeClr val="tx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部定專業</a:t>
              </a:r>
              <a:endParaRPr lang="en-US" altLang="zh-TW" dirty="0">
                <a:solidFill>
                  <a:schemeClr val="tx1">
                    <a:lumMod val="95000"/>
                    <a:lumOff val="5000"/>
                  </a:schemeClr>
                </a:solidFill>
                <a:latin typeface="微軟正黑體" panose="020B0604030504040204" pitchFamily="34" charset="-120"/>
                <a:ea typeface="微軟正黑體" panose="020B0604030504040204" pitchFamily="34" charset="-120"/>
              </a:endParaRPr>
            </a:p>
            <a:p>
              <a:pPr lvl="0" algn="ctr" defTabSz="800100">
                <a:lnSpc>
                  <a:spcPct val="90000"/>
                </a:lnSpc>
                <a:spcBef>
                  <a:spcPct val="0"/>
                </a:spcBef>
              </a:pPr>
              <a:r>
                <a:rPr lang="zh-TW" altLang="en-US" dirty="0">
                  <a:solidFill>
                    <a:schemeClr val="tx1">
                      <a:lumMod val="95000"/>
                      <a:lumOff val="5000"/>
                    </a:schemeClr>
                  </a:solidFill>
                  <a:latin typeface="微軟正黑體" panose="020B0604030504040204" pitchFamily="34" charset="-120"/>
                  <a:ea typeface="微軟正黑體" panose="020B0604030504040204" pitchFamily="34" charset="-120"/>
                </a:rPr>
                <a:t>及實習科目</a:t>
              </a:r>
            </a:p>
          </p:txBody>
        </p:sp>
      </p:grpSp>
      <p:sp>
        <p:nvSpPr>
          <p:cNvPr id="57" name="文字方塊 56"/>
          <p:cNvSpPr txBox="1"/>
          <p:nvPr/>
        </p:nvSpPr>
        <p:spPr>
          <a:xfrm>
            <a:off x="544626" y="2465515"/>
            <a:ext cx="1815226" cy="1237262"/>
          </a:xfrm>
          <a:prstGeom prst="rect">
            <a:avLst/>
          </a:prstGeom>
          <a:solidFill>
            <a:schemeClr val="bg1"/>
          </a:solidFill>
        </p:spPr>
        <p:txBody>
          <a:bodyPr wrap="square" rtlCol="0" anchor="ctr">
            <a:spAutoFit/>
          </a:bodyPr>
          <a:lstStyle/>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商業概論</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會計學</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(10)</a:t>
            </a:r>
          </a:p>
          <a:p>
            <a:pPr defTabSz="800100">
              <a:lnSpc>
                <a:spcPct val="90000"/>
              </a:lnSpc>
              <a:spcBef>
                <a:spcPct val="0"/>
              </a:spcBef>
              <a:spcAft>
                <a:spcPct val="35000"/>
              </a:spcAft>
            </a:pPr>
            <a:r>
              <a:rPr lang="zh-TW" altLang="en-US" sz="1600" dirty="0">
                <a:solidFill>
                  <a:schemeClr val="tx2">
                    <a:lumMod val="60000"/>
                    <a:lumOff val="40000"/>
                  </a:schemeClr>
                </a:solidFill>
                <a:latin typeface="微軟正黑體" panose="020B0604030504040204" pitchFamily="34" charset="-120"/>
                <a:ea typeface="微軟正黑體" panose="020B0604030504040204" pitchFamily="34" charset="-120"/>
              </a:rPr>
              <a:t>計算機概論</a:t>
            </a:r>
            <a:r>
              <a:rPr lang="en-US" altLang="zh-TW" sz="1600" dirty="0">
                <a:solidFill>
                  <a:schemeClr val="tx2">
                    <a:lumMod val="60000"/>
                    <a:lumOff val="40000"/>
                  </a:schemeClr>
                </a:solidFill>
                <a:latin typeface="微軟正黑體" panose="020B0604030504040204" pitchFamily="34" charset="-120"/>
                <a:ea typeface="微軟正黑體" panose="020B0604030504040204" pitchFamily="34" charset="-120"/>
              </a:rPr>
              <a:t>(8)</a:t>
            </a:r>
          </a:p>
          <a:p>
            <a:pPr lvl="0" defTabSz="800100">
              <a:lnSpc>
                <a:spcPct val="90000"/>
              </a:lnSpc>
              <a:spcBef>
                <a:spcPct val="0"/>
              </a:spcBef>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經濟學</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(8)</a:t>
            </a:r>
          </a:p>
        </p:txBody>
      </p:sp>
      <p:grpSp>
        <p:nvGrpSpPr>
          <p:cNvPr id="66" name="群組 65"/>
          <p:cNvGrpSpPr/>
          <p:nvPr/>
        </p:nvGrpSpPr>
        <p:grpSpPr>
          <a:xfrm>
            <a:off x="4786684" y="3146506"/>
            <a:ext cx="3966700" cy="1152000"/>
            <a:chOff x="4763035" y="2704601"/>
            <a:chExt cx="3816000" cy="1396362"/>
          </a:xfrm>
        </p:grpSpPr>
        <p:sp>
          <p:nvSpPr>
            <p:cNvPr id="58" name="文字方塊 57"/>
            <p:cNvSpPr txBox="1"/>
            <p:nvPr/>
          </p:nvSpPr>
          <p:spPr>
            <a:xfrm>
              <a:off x="4763035" y="2704601"/>
              <a:ext cx="3816000" cy="1396362"/>
            </a:xfrm>
            <a:prstGeom prst="rect">
              <a:avLst/>
            </a:prstGeom>
            <a:solidFill>
              <a:srgbClr val="F9EEED"/>
            </a:solidFill>
          </p:spPr>
          <p:txBody>
            <a:bodyPr wrap="square" rtlCol="0" anchor="ctr">
              <a:spAutoFit/>
            </a:bodyPr>
            <a:lstStyle/>
            <a:p>
              <a:pPr lvl="0" defTabSz="577850">
                <a:lnSpc>
                  <a:spcPct val="90000"/>
                </a:lnSpc>
                <a:spcBef>
                  <a:spcPct val="0"/>
                </a:spcBef>
                <a:spcAft>
                  <a:spcPct val="35000"/>
                </a:spcAft>
              </a:pP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商業</a:t>
              </a: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與財會</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zh-TW" altLang="en-US" dirty="0">
                <a:solidFill>
                  <a:schemeClr val="tx1">
                    <a:lumMod val="75000"/>
                    <a:lumOff val="25000"/>
                  </a:schemeClr>
                </a:solidFill>
              </a:endParaRPr>
            </a:p>
          </p:txBody>
        </p:sp>
        <p:sp>
          <p:nvSpPr>
            <p:cNvPr id="59" name="文字方塊 58"/>
            <p:cNvSpPr txBox="1"/>
            <p:nvPr/>
          </p:nvSpPr>
          <p:spPr>
            <a:xfrm>
              <a:off x="6064497" y="2762980"/>
              <a:ext cx="2430940" cy="1279605"/>
            </a:xfrm>
            <a:prstGeom prst="rect">
              <a:avLst/>
            </a:prstGeom>
            <a:solidFill>
              <a:schemeClr val="bg1"/>
            </a:solidFill>
          </p:spPr>
          <p:txBody>
            <a:bodyPr wrap="square" rtlCol="0" anchor="ctr">
              <a:spAutoFit/>
            </a:bodyPr>
            <a:lstStyle/>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門市經營實務</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行銷實務</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金融與證券投資實務</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(2)</a:t>
              </a:r>
            </a:p>
          </p:txBody>
        </p:sp>
      </p:grpSp>
      <p:sp>
        <p:nvSpPr>
          <p:cNvPr id="60" name="文字方塊 59"/>
          <p:cNvSpPr txBox="1"/>
          <p:nvPr/>
        </p:nvSpPr>
        <p:spPr>
          <a:xfrm>
            <a:off x="4786684" y="4400140"/>
            <a:ext cx="3958753" cy="936000"/>
          </a:xfrm>
          <a:prstGeom prst="rect">
            <a:avLst/>
          </a:prstGeom>
          <a:solidFill>
            <a:srgbClr val="F9EEED"/>
          </a:solidFill>
        </p:spPr>
        <p:txBody>
          <a:bodyPr wrap="square" rtlCol="0" anchor="ctr">
            <a:spAutoFit/>
          </a:bodyPr>
          <a:lstStyle/>
          <a:p>
            <a:pPr lvl="0" defTabSz="577850">
              <a:lnSpc>
                <a:spcPct val="90000"/>
              </a:lnSpc>
              <a:spcBef>
                <a:spcPct val="0"/>
              </a:spcBef>
              <a:spcAft>
                <a:spcPct val="35000"/>
              </a:spcAft>
            </a:pPr>
            <a:r>
              <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rPr>
              <a:t>跨境商務</a:t>
            </a:r>
            <a: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技能領域</a:t>
            </a:r>
            <a:endParaRPr lang="zh-TW" altLang="en-US"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6139543" y="4465012"/>
            <a:ext cx="2526291" cy="808426"/>
          </a:xfrm>
          <a:prstGeom prst="rect">
            <a:avLst/>
          </a:prstGeom>
          <a:solidFill>
            <a:schemeClr val="bg1"/>
          </a:solidFill>
        </p:spPr>
        <p:txBody>
          <a:bodyPr wrap="square" rtlCol="0" anchor="ctr">
            <a:spAutoFit/>
          </a:bodyPr>
          <a:lstStyle/>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國際貿易實務</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(8)</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貿易英文實務</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(2)</a:t>
            </a:r>
          </a:p>
        </p:txBody>
      </p:sp>
      <p:grpSp>
        <p:nvGrpSpPr>
          <p:cNvPr id="64" name="群組 63"/>
          <p:cNvGrpSpPr/>
          <p:nvPr/>
        </p:nvGrpSpPr>
        <p:grpSpPr>
          <a:xfrm>
            <a:off x="4786684" y="5415414"/>
            <a:ext cx="3958754" cy="936000"/>
            <a:chOff x="4786684" y="5240487"/>
            <a:chExt cx="3816000" cy="936000"/>
          </a:xfrm>
        </p:grpSpPr>
        <p:sp>
          <p:nvSpPr>
            <p:cNvPr id="62" name="文字方塊 61"/>
            <p:cNvSpPr txBox="1"/>
            <p:nvPr/>
          </p:nvSpPr>
          <p:spPr>
            <a:xfrm>
              <a:off x="4786684" y="5240487"/>
              <a:ext cx="3816000" cy="936000"/>
            </a:xfrm>
            <a:prstGeom prst="rect">
              <a:avLst/>
            </a:prstGeom>
            <a:solidFill>
              <a:srgbClr val="F9EEED"/>
            </a:solidFill>
          </p:spPr>
          <p:txBody>
            <a:bodyPr wrap="square" rtlCol="0" anchor="ctr">
              <a:spAutoFit/>
            </a:bodyPr>
            <a:lstStyle/>
            <a:p>
              <a:pPr lvl="0" defTabSz="577850">
                <a:lnSpc>
                  <a:spcPct val="90000"/>
                </a:lnSpc>
                <a:spcBef>
                  <a:spcPct val="0"/>
                </a:spcBef>
                <a:spcAft>
                  <a:spcPct val="350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資訊應用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zh-TW"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zh-TW" altLang="en-US" dirty="0">
                <a:solidFill>
                  <a:schemeClr val="tx1">
                    <a:lumMod val="75000"/>
                    <a:lumOff val="25000"/>
                  </a:schemeClr>
                </a:solidFill>
              </a:endParaRPr>
            </a:p>
          </p:txBody>
        </p:sp>
        <p:sp>
          <p:nvSpPr>
            <p:cNvPr id="63" name="文字方塊 62"/>
            <p:cNvSpPr txBox="1"/>
            <p:nvPr/>
          </p:nvSpPr>
          <p:spPr>
            <a:xfrm>
              <a:off x="6090757" y="5306523"/>
              <a:ext cx="2435192" cy="808426"/>
            </a:xfrm>
            <a:prstGeom prst="rect">
              <a:avLst/>
            </a:prstGeom>
            <a:solidFill>
              <a:schemeClr val="bg1"/>
            </a:solidFill>
          </p:spPr>
          <p:txBody>
            <a:bodyPr wrap="square" rtlCol="0" anchor="ctr">
              <a:spAutoFit/>
            </a:bodyPr>
            <a:lstStyle/>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程式語言與設計</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多媒體製作與應用</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(6)</a:t>
              </a:r>
            </a:p>
            <a:p>
              <a:pPr lvl="0" defTabSz="800100">
                <a:lnSpc>
                  <a:spcPct val="90000"/>
                </a:lnSpc>
                <a:spcBef>
                  <a:spcPct val="0"/>
                </a:spcBef>
                <a:spcAft>
                  <a:spcPts val="2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資料庫應用</a:t>
              </a: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p>
          </p:txBody>
        </p:sp>
      </p:grpSp>
      <p:sp>
        <p:nvSpPr>
          <p:cNvPr id="67" name="向下箭號 66"/>
          <p:cNvSpPr/>
          <p:nvPr/>
        </p:nvSpPr>
        <p:spPr bwMode="auto">
          <a:xfrm rot="16200000">
            <a:off x="2400971" y="1308238"/>
            <a:ext cx="388577" cy="470814"/>
          </a:xfrm>
          <a:prstGeom prst="downArrow">
            <a:avLst/>
          </a:prstGeom>
          <a:gradFill>
            <a:gsLst>
              <a:gs pos="100000">
                <a:schemeClr val="tx2">
                  <a:lumMod val="60000"/>
                  <a:lumOff val="40000"/>
                </a:schemeClr>
              </a:gs>
              <a:gs pos="0">
                <a:srgbClr val="F08C85"/>
              </a:gs>
            </a:gsLst>
            <a:lin ang="16200000" scaled="0"/>
          </a:gradFill>
          <a:ln w="158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Tree>
    <p:extLst>
      <p:ext uri="{BB962C8B-B14F-4D97-AF65-F5344CB8AC3E}">
        <p14:creationId xmlns:p14="http://schemas.microsoft.com/office/powerpoint/2010/main" val="2248124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13</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zh-TW"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專業</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grpSp>
        <p:nvGrpSpPr>
          <p:cNvPr id="28" name="群組 27"/>
          <p:cNvGrpSpPr/>
          <p:nvPr/>
        </p:nvGrpSpPr>
        <p:grpSpPr>
          <a:xfrm>
            <a:off x="2511892" y="2694344"/>
            <a:ext cx="2106385" cy="2506124"/>
            <a:chOff x="2498618" y="2495246"/>
            <a:chExt cx="2196000" cy="2612746"/>
          </a:xfrm>
        </p:grpSpPr>
        <p:sp>
          <p:nvSpPr>
            <p:cNvPr id="17" name="手繪多邊形 16"/>
            <p:cNvSpPr/>
            <p:nvPr/>
          </p:nvSpPr>
          <p:spPr>
            <a:xfrm flipH="1">
              <a:off x="2498618" y="2495246"/>
              <a:ext cx="219600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kern="1200" dirty="0">
                  <a:solidFill>
                    <a:schemeClr val="tx1">
                      <a:lumMod val="75000"/>
                      <a:lumOff val="25000"/>
                    </a:schemeClr>
                  </a:solidFill>
                  <a:effectLst/>
                  <a:latin typeface="微軟正黑體" panose="020B0604030504040204" pitchFamily="34" charset="-120"/>
                  <a:ea typeface="微軟正黑體" panose="020B0604030504040204" pitchFamily="34" charset="-120"/>
                </a:rPr>
                <a:t>商業概論</a:t>
              </a:r>
              <a:endParaRPr lang="zh-TW" altLang="en-US" sz="2700" kern="1200" dirty="0">
                <a:solidFill>
                  <a:schemeClr val="tx1">
                    <a:lumMod val="75000"/>
                    <a:lumOff val="25000"/>
                  </a:schemeClr>
                </a:solidFill>
              </a:endParaRPr>
            </a:p>
          </p:txBody>
        </p:sp>
        <p:sp>
          <p:nvSpPr>
            <p:cNvPr id="18" name="手繪多邊形 17"/>
            <p:cNvSpPr/>
            <p:nvPr/>
          </p:nvSpPr>
          <p:spPr>
            <a:xfrm flipH="1">
              <a:off x="2524078" y="2502774"/>
              <a:ext cx="2160000"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2996543"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041852" y="3875322"/>
              <a:ext cx="110799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4809068" y="2117738"/>
            <a:ext cx="4112102" cy="3780613"/>
            <a:chOff x="4809068" y="2117738"/>
            <a:chExt cx="4112102" cy="3780613"/>
          </a:xfrm>
        </p:grpSpPr>
        <p:sp>
          <p:nvSpPr>
            <p:cNvPr id="23" name="直線圖說文字 2 22"/>
            <p:cNvSpPr/>
            <p:nvPr/>
          </p:nvSpPr>
          <p:spPr>
            <a:xfrm>
              <a:off x="4958555" y="2117738"/>
              <a:ext cx="3897213" cy="3780613"/>
            </a:xfrm>
            <a:prstGeom prst="borderCallout2">
              <a:avLst>
                <a:gd name="adj1" fmla="val 18373"/>
                <a:gd name="adj2" fmla="val -60"/>
                <a:gd name="adj3" fmla="val 39988"/>
                <a:gd name="adj4" fmla="val -5366"/>
                <a:gd name="adj5" fmla="val 39966"/>
                <a:gd name="adj6" fmla="val -14618"/>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809068" y="2330662"/>
              <a:ext cx="4112102" cy="3170099"/>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00" dirty="0" smtClean="0">
                  <a:latin typeface="微軟正黑體" panose="020B0604030504040204" pitchFamily="34" charset="-120"/>
                  <a:ea typeface="微軟正黑體" panose="020B0604030504040204" pitchFamily="34" charset="-120"/>
                </a:rPr>
                <a:t>因應</a:t>
              </a:r>
              <a:r>
                <a:rPr lang="zh-TW" altLang="en-US" kern="100" dirty="0">
                  <a:latin typeface="微軟正黑體" panose="020B0604030504040204" pitchFamily="34" charset="-120"/>
                  <a:ea typeface="微軟正黑體" panose="020B0604030504040204" pitchFamily="34" charset="-120"/>
                </a:rPr>
                <a:t>商業活動與型態不斷更新，除刪除不合時宜的內容，同時加入結合未來產業趨勢內容，如巨量</a:t>
              </a:r>
              <a:r>
                <a:rPr lang="zh-TW" altLang="en-US" kern="100" dirty="0" smtClean="0">
                  <a:latin typeface="微軟正黑體" panose="020B0604030504040204" pitchFamily="34" charset="-120"/>
                  <a:ea typeface="微軟正黑體" panose="020B0604030504040204" pitchFamily="34" charset="-120"/>
                </a:rPr>
                <a:t>資料、</a:t>
              </a:r>
              <a:r>
                <a:rPr lang="en-US" altLang="zh-TW" kern="100" dirty="0" smtClean="0">
                  <a:latin typeface="微軟正黑體" panose="020B0604030504040204" pitchFamily="34" charset="-120"/>
                  <a:ea typeface="微軟正黑體" panose="020B0604030504040204" pitchFamily="34" charset="-120"/>
                </a:rPr>
                <a:t>NFC</a:t>
              </a:r>
              <a:r>
                <a:rPr lang="zh-TW" altLang="en-US" kern="100" dirty="0" smtClean="0">
                  <a:latin typeface="微軟正黑體" panose="020B0604030504040204" pitchFamily="34" charset="-120"/>
                  <a:ea typeface="微軟正黑體" panose="020B0604030504040204" pitchFamily="34" charset="-120"/>
                </a:rPr>
                <a:t>、第三</a:t>
              </a:r>
              <a:r>
                <a:rPr lang="zh-TW" altLang="en-US" kern="100" dirty="0">
                  <a:latin typeface="微軟正黑體" panose="020B0604030504040204" pitchFamily="34" charset="-120"/>
                  <a:ea typeface="微軟正黑體" panose="020B0604030504040204" pitchFamily="34" charset="-120"/>
                </a:rPr>
                <a:t>方支付等，讓學生能具備創新商業活動與行銷思維的素養</a:t>
              </a:r>
              <a:r>
                <a:rPr lang="zh-TW" altLang="en-US" kern="100" dirty="0" smtClean="0">
                  <a:latin typeface="微軟正黑體" panose="020B0604030504040204" pitchFamily="34" charset="-120"/>
                  <a:ea typeface="微軟正黑體" panose="020B0604030504040204" pitchFamily="34" charset="-120"/>
                </a:rPr>
                <a:t>。</a:t>
              </a:r>
              <a:endParaRPr lang="zh-TW" altLang="en-US" kern="1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en-US" altLang="zh-TW" kern="100" dirty="0" smtClean="0">
                  <a:latin typeface="微軟正黑體" panose="020B0604030504040204" pitchFamily="34" charset="-120"/>
                  <a:ea typeface="微軟正黑體" panose="020B0604030504040204" pitchFamily="34" charset="-120"/>
                </a:rPr>
                <a:t>2007</a:t>
              </a:r>
              <a:r>
                <a:rPr lang="zh-TW" altLang="en-US" kern="100" dirty="0">
                  <a:latin typeface="微軟正黑體" panose="020B0604030504040204" pitchFamily="34" charset="-120"/>
                  <a:ea typeface="微軟正黑體" panose="020B0604030504040204" pitchFamily="34" charset="-120"/>
                </a:rPr>
                <a:t>年</a:t>
              </a:r>
              <a:r>
                <a:rPr lang="zh-TW" altLang="en-US" kern="100" dirty="0">
                  <a:solidFill>
                    <a:srgbClr val="000000"/>
                  </a:solidFill>
                  <a:latin typeface="微軟正黑體" panose="020B0604030504040204" pitchFamily="34" charset="-120"/>
                  <a:ea typeface="微軟正黑體" panose="020B0604030504040204" pitchFamily="34" charset="-120"/>
                </a:rPr>
                <a:t>原住民族傳統智慧創作保護條例立法通過，故在商業法律單元的「知識財產權」加列「原住民族傳統智慧創作專用權」。</a:t>
              </a:r>
              <a:endParaRPr lang="zh-TW" altLang="zh-TW" kern="100" dirty="0" smtClean="0">
                <a:solidFill>
                  <a:srgbClr val="000000"/>
                </a:solidFill>
                <a:latin typeface="微軟正黑體" panose="020B0604030504040204" pitchFamily="34" charset="-120"/>
                <a:ea typeface="微軟正黑體" panose="020B0604030504040204" pitchFamily="34" charset="-120"/>
              </a:endParaRPr>
            </a:p>
            <a:p>
              <a:pPr marL="92075">
                <a:spcAft>
                  <a:spcPts val="1200"/>
                </a:spcAft>
                <a:buClr>
                  <a:srgbClr val="F08C85"/>
                </a:buClr>
              </a:pPr>
              <a:endParaRPr lang="zh-TW" altLang="zh-TW" kern="100" dirty="0">
                <a:latin typeface="微軟正黑體" panose="020B0604030504040204" pitchFamily="34" charset="-120"/>
                <a:ea typeface="微軟正黑體" panose="020B0604030504040204" pitchFamily="34" charset="-120"/>
              </a:endParaRPr>
            </a:p>
          </p:txBody>
        </p:sp>
      </p:grpSp>
      <p:grpSp>
        <p:nvGrpSpPr>
          <p:cNvPr id="34" name="群組 33"/>
          <p:cNvGrpSpPr/>
          <p:nvPr/>
        </p:nvGrpSpPr>
        <p:grpSpPr>
          <a:xfrm>
            <a:off x="1563311" y="1989796"/>
            <a:ext cx="1807004" cy="1086404"/>
            <a:chOff x="1737929" y="1985857"/>
            <a:chExt cx="1493083" cy="897669"/>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89463"/>
              <a:ext cx="1191548" cy="254309"/>
            </a:xfrm>
            <a:prstGeom prst="rect">
              <a:avLst/>
            </a:prstGeom>
            <a:noFill/>
          </p:spPr>
          <p:txBody>
            <a:bodyPr wrap="square" rtlCol="0">
              <a:spAutoFit/>
            </a:bodyPr>
            <a:lstStyle/>
            <a:p>
              <a:pPr marL="177800" indent="-114300">
                <a:spcAft>
                  <a:spcPts val="0"/>
                </a:spcAft>
              </a:pPr>
              <a:r>
                <a:rPr lang="zh-TW" altLang="zh-TW" sz="1400" b="1" kern="1300" dirty="0">
                  <a:solidFill>
                    <a:schemeClr val="bg1"/>
                  </a:solidFill>
                  <a:latin typeface="微軟正黑體" panose="020B0604030504040204" pitchFamily="34" charset="-120"/>
                  <a:ea typeface="微軟正黑體" panose="020B0604030504040204" pitchFamily="34" charset="-120"/>
                </a:rPr>
                <a:t>保留科目名稱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256244" y="2686970"/>
            <a:ext cx="2245538" cy="2506124"/>
            <a:chOff x="197252" y="2495246"/>
            <a:chExt cx="2283015" cy="2612746"/>
          </a:xfrm>
        </p:grpSpPr>
        <p:sp>
          <p:nvSpPr>
            <p:cNvPr id="10" name="手繪多邊形 9"/>
            <p:cNvSpPr/>
            <p:nvPr/>
          </p:nvSpPr>
          <p:spPr>
            <a:xfrm>
              <a:off x="197252" y="2495246"/>
              <a:ext cx="2283015"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kern="1200" dirty="0">
                  <a:solidFill>
                    <a:schemeClr val="tx1">
                      <a:lumMod val="85000"/>
                      <a:lumOff val="15000"/>
                    </a:schemeClr>
                  </a:solidFill>
                  <a:effectLst/>
                  <a:latin typeface="微軟正黑體" panose="020B0604030504040204" pitchFamily="34" charset="-120"/>
                  <a:ea typeface="微軟正黑體" panose="020B0604030504040204" pitchFamily="34" charset="-120"/>
                </a:rPr>
                <a:t>商業概論 </a:t>
              </a:r>
              <a:r>
                <a:rPr lang="en-US" sz="2700" kern="1200" spc="-50" dirty="0">
                  <a:solidFill>
                    <a:schemeClr val="tx2">
                      <a:lumMod val="60000"/>
                      <a:lumOff val="40000"/>
                    </a:schemeClr>
                  </a:solidFill>
                  <a:effectLst/>
                  <a:latin typeface="微軟正黑體" panose="020B0604030504040204" pitchFamily="34" charset="-120"/>
                  <a:ea typeface="微軟正黑體" panose="020B0604030504040204" pitchFamily="34" charset="-120"/>
                </a:rPr>
                <a:t>I II</a:t>
              </a:r>
              <a:endParaRPr lang="zh-TW" altLang="en-US" sz="2700" kern="1200" dirty="0">
                <a:solidFill>
                  <a:schemeClr val="tx2">
                    <a:lumMod val="60000"/>
                    <a:lumOff val="40000"/>
                  </a:schemeClr>
                </a:solidFill>
              </a:endParaRPr>
            </a:p>
          </p:txBody>
        </p:sp>
        <p:sp>
          <p:nvSpPr>
            <p:cNvPr id="8" name="文字方塊 7"/>
            <p:cNvSpPr txBox="1"/>
            <p:nvPr/>
          </p:nvSpPr>
          <p:spPr>
            <a:xfrm>
              <a:off x="746187" y="3887995"/>
              <a:ext cx="110799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手繪多邊形 13"/>
            <p:cNvSpPr/>
            <p:nvPr/>
          </p:nvSpPr>
          <p:spPr>
            <a:xfrm>
              <a:off x="217986" y="2509575"/>
              <a:ext cx="223682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05028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14</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zh-TW"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專業</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2511892" y="2694344"/>
            <a:ext cx="2106385" cy="2506124"/>
            <a:chOff x="2498618" y="2495246"/>
            <a:chExt cx="2196000" cy="2612746"/>
          </a:xfrm>
        </p:grpSpPr>
        <p:sp>
          <p:nvSpPr>
            <p:cNvPr id="17" name="手繪多邊形 16"/>
            <p:cNvSpPr/>
            <p:nvPr/>
          </p:nvSpPr>
          <p:spPr>
            <a:xfrm flipH="1">
              <a:off x="2498618" y="2495246"/>
              <a:ext cx="219600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75000"/>
                      <a:lumOff val="25000"/>
                    </a:schemeClr>
                  </a:solidFill>
                  <a:latin typeface="微軟正黑體" panose="020B0604030504040204" pitchFamily="34" charset="-120"/>
                  <a:ea typeface="微軟正黑體" panose="020B0604030504040204" pitchFamily="34" charset="-120"/>
                </a:rPr>
                <a:t>會計學</a:t>
              </a:r>
            </a:p>
          </p:txBody>
        </p:sp>
        <p:sp>
          <p:nvSpPr>
            <p:cNvPr id="18" name="手繪多邊形 17"/>
            <p:cNvSpPr/>
            <p:nvPr/>
          </p:nvSpPr>
          <p:spPr>
            <a:xfrm flipH="1">
              <a:off x="2524078" y="2502774"/>
              <a:ext cx="2160000"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2996543"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2928038" y="3875322"/>
              <a:ext cx="133562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3/3/2/2</a:t>
              </a:r>
            </a:p>
          </p:txBody>
        </p:sp>
      </p:grpSp>
      <p:grpSp>
        <p:nvGrpSpPr>
          <p:cNvPr id="35" name="群組 34"/>
          <p:cNvGrpSpPr/>
          <p:nvPr/>
        </p:nvGrpSpPr>
        <p:grpSpPr>
          <a:xfrm>
            <a:off x="4958555" y="2117738"/>
            <a:ext cx="3897213" cy="3780613"/>
            <a:chOff x="4958555" y="2117738"/>
            <a:chExt cx="3897213" cy="3780613"/>
          </a:xfrm>
        </p:grpSpPr>
        <p:sp>
          <p:nvSpPr>
            <p:cNvPr id="23" name="直線圖說文字 2 22"/>
            <p:cNvSpPr/>
            <p:nvPr/>
          </p:nvSpPr>
          <p:spPr>
            <a:xfrm>
              <a:off x="4958555" y="2117738"/>
              <a:ext cx="3897213" cy="3780613"/>
            </a:xfrm>
            <a:prstGeom prst="borderCallout2">
              <a:avLst>
                <a:gd name="adj1" fmla="val 18373"/>
                <a:gd name="adj2" fmla="val -60"/>
                <a:gd name="adj3" fmla="val 39988"/>
                <a:gd name="adj4" fmla="val -5366"/>
                <a:gd name="adj5" fmla="val 39966"/>
                <a:gd name="adj6" fmla="val -14618"/>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70546" y="2330662"/>
              <a:ext cx="3885222" cy="3170099"/>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以</a:t>
              </a:r>
              <a:r>
                <a:rPr lang="en-US" altLang="zh-TW" kern="1300" dirty="0">
                  <a:latin typeface="微軟正黑體" panose="020B0604030504040204" pitchFamily="34" charset="-120"/>
                  <a:ea typeface="微軟正黑體" panose="020B0604030504040204" pitchFamily="34" charset="-120"/>
                </a:rPr>
                <a:t>103</a:t>
              </a:r>
              <a:r>
                <a:rPr lang="zh-TW" altLang="en-US" kern="1300" dirty="0">
                  <a:latin typeface="微軟正黑體" panose="020B0604030504040204" pitchFamily="34" charset="-120"/>
                  <a:ea typeface="微軟正黑體" panose="020B0604030504040204" pitchFamily="34" charset="-120"/>
                </a:rPr>
                <a:t>年因應</a:t>
              </a:r>
              <a:r>
                <a:rPr lang="en-US" altLang="zh-TW" kern="1300" dirty="0">
                  <a:latin typeface="微軟正黑體" panose="020B0604030504040204" pitchFamily="34" charset="-120"/>
                  <a:ea typeface="微軟正黑體" panose="020B0604030504040204" pitchFamily="34" charset="-120"/>
                </a:rPr>
                <a:t>IFRS</a:t>
              </a:r>
              <a:r>
                <a:rPr lang="zh-TW" altLang="en-US" kern="1300" dirty="0">
                  <a:latin typeface="微軟正黑體" panose="020B0604030504040204" pitchFamily="34" charset="-120"/>
                  <a:ea typeface="微軟正黑體" panose="020B0604030504040204" pitchFamily="34" charset="-120"/>
                </a:rPr>
                <a:t>之微調課綱為依據，廣納對</a:t>
              </a:r>
              <a:r>
                <a:rPr lang="zh-TW" altLang="en-US" kern="1300" dirty="0">
                  <a:solidFill>
                    <a:srgbClr val="ED766D"/>
                  </a:solidFill>
                  <a:latin typeface="微軟正黑體" panose="020B0604030504040204" pitchFamily="34" charset="-120"/>
                  <a:ea typeface="微軟正黑體" panose="020B0604030504040204" pitchFamily="34" charset="-120"/>
                </a:rPr>
                <a:t>全國高商會計教師</a:t>
              </a:r>
              <a:r>
                <a:rPr lang="en-US" altLang="zh-TW" kern="1300" dirty="0">
                  <a:latin typeface="微軟正黑體" panose="020B0604030504040204" pitchFamily="34" charset="-120"/>
                  <a:ea typeface="微軟正黑體" panose="020B0604030504040204" pitchFamily="34" charset="-120"/>
                </a:rPr>
                <a:t>99</a:t>
              </a:r>
              <a:r>
                <a:rPr lang="zh-TW" altLang="en-US" kern="1300" dirty="0">
                  <a:latin typeface="微軟正黑體" panose="020B0604030504040204" pitchFamily="34" charset="-120"/>
                  <a:ea typeface="微軟正黑體" panose="020B0604030504040204" pitchFamily="34" charset="-120"/>
                </a:rPr>
                <a:t>課綱實施的調查意見據以修訂</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考量中小企業的會計實務及技專校院端的課程銜接，將原課綱</a:t>
              </a:r>
              <a:r>
                <a:rPr lang="zh-TW" altLang="en-US" kern="1300" dirty="0">
                  <a:solidFill>
                    <a:srgbClr val="ED766D"/>
                  </a:solidFill>
                  <a:latin typeface="微軟正黑體" panose="020B0604030504040204" pitchFamily="34" charset="-120"/>
                  <a:ea typeface="微軟正黑體" panose="020B0604030504040204" pitchFamily="34" charset="-120"/>
                </a:rPr>
                <a:t>較艱深且實務應用不多</a:t>
              </a:r>
              <a:r>
                <a:rPr lang="zh-TW" altLang="en-US" kern="1300" dirty="0">
                  <a:latin typeface="微軟正黑體" panose="020B0604030504040204" pitchFamily="34" charset="-120"/>
                  <a:ea typeface="微軟正黑體" panose="020B0604030504040204" pitchFamily="34" charset="-120"/>
                </a:rPr>
                <a:t>的章節刪除</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課綱強調教材</a:t>
              </a:r>
              <a:r>
                <a:rPr lang="zh-TW" altLang="en-US" kern="1300" dirty="0" smtClean="0">
                  <a:latin typeface="微軟正黑體" panose="020B0604030504040204" pitchFamily="34" charset="-120"/>
                  <a:ea typeface="微軟正黑體" panose="020B0604030504040204" pitchFamily="34" charset="-120"/>
                </a:rPr>
                <a:t>應偏中小企業之經營實務，適時依據最新修訂</a:t>
              </a:r>
              <a:r>
                <a:rPr lang="zh-TW" altLang="en-US" kern="1300" dirty="0">
                  <a:latin typeface="微軟正黑體" panose="020B0604030504040204" pitchFamily="34" charset="-120"/>
                  <a:ea typeface="微軟正黑體" panose="020B0604030504040204" pitchFamily="34" charset="-120"/>
                </a:rPr>
                <a:t>之商業會計法及企業會計準則公報</a:t>
              </a:r>
              <a:r>
                <a:rPr lang="en-US" altLang="zh-TW" kern="1300" dirty="0">
                  <a:latin typeface="微軟正黑體" panose="020B0604030504040204" pitchFamily="34" charset="-120"/>
                  <a:ea typeface="微軟正黑體" panose="020B0604030504040204" pitchFamily="34" charset="-120"/>
                </a:rPr>
                <a:t>(EAS)</a:t>
              </a:r>
              <a:r>
                <a:rPr lang="zh-TW" altLang="en-US" kern="1300" dirty="0">
                  <a:latin typeface="微軟正黑體" panose="020B0604030504040204" pitchFamily="34" charset="-120"/>
                  <a:ea typeface="微軟正黑體" panose="020B0604030504040204" pitchFamily="34" charset="-120"/>
                </a:rPr>
                <a:t>作編修</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4" name="群組 33"/>
          <p:cNvGrpSpPr/>
          <p:nvPr/>
        </p:nvGrpSpPr>
        <p:grpSpPr>
          <a:xfrm>
            <a:off x="1563311" y="1989796"/>
            <a:ext cx="1807004" cy="1086404"/>
            <a:chOff x="1737929" y="1985857"/>
            <a:chExt cx="1493083" cy="897669"/>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89463"/>
              <a:ext cx="1191548" cy="254309"/>
            </a:xfrm>
            <a:prstGeom prst="rect">
              <a:avLst/>
            </a:prstGeom>
            <a:noFill/>
          </p:spPr>
          <p:txBody>
            <a:bodyPr wrap="square" rtlCol="0">
              <a:spAutoFit/>
            </a:bodyPr>
            <a:lstStyle/>
            <a:p>
              <a:pPr marL="177800" indent="-114300">
                <a:spcAft>
                  <a:spcPts val="0"/>
                </a:spcAft>
              </a:pPr>
              <a:r>
                <a:rPr lang="zh-TW" altLang="zh-TW" sz="1400" b="1" kern="1300" dirty="0">
                  <a:solidFill>
                    <a:schemeClr val="bg1"/>
                  </a:solidFill>
                  <a:latin typeface="微軟正黑體" panose="020B0604030504040204" pitchFamily="34" charset="-120"/>
                  <a:ea typeface="微軟正黑體" panose="020B0604030504040204" pitchFamily="34" charset="-120"/>
                </a:rPr>
                <a:t>保留科目名稱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256244" y="2686970"/>
            <a:ext cx="2106385" cy="2506124"/>
            <a:chOff x="197252" y="2495246"/>
            <a:chExt cx="2196000" cy="2612746"/>
          </a:xfrm>
        </p:grpSpPr>
        <p:sp>
          <p:nvSpPr>
            <p:cNvPr id="10" name="手繪多邊形 9"/>
            <p:cNvSpPr/>
            <p:nvPr/>
          </p:nvSpPr>
          <p:spPr>
            <a:xfrm>
              <a:off x="197252" y="2495246"/>
              <a:ext cx="219600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85000"/>
                      <a:lumOff val="15000"/>
                    </a:schemeClr>
                  </a:solidFill>
                  <a:latin typeface="微軟正黑體" panose="020B0604030504040204" pitchFamily="34" charset="-120"/>
                  <a:ea typeface="微軟正黑體" panose="020B0604030504040204" pitchFamily="34" charset="-120"/>
                </a:rPr>
                <a:t>會計學 </a:t>
              </a:r>
              <a:r>
                <a:rPr lang="en-US" sz="2700" spc="-50" dirty="0">
                  <a:solidFill>
                    <a:schemeClr val="tx2">
                      <a:lumMod val="60000"/>
                      <a:lumOff val="40000"/>
                    </a:schemeClr>
                  </a:solidFill>
                  <a:latin typeface="微軟正黑體" panose="020B0604030504040204" pitchFamily="34" charset="-120"/>
                  <a:ea typeface="微軟正黑體" panose="020B0604030504040204" pitchFamily="34" charset="-120"/>
                </a:rPr>
                <a:t>I-IV</a:t>
              </a:r>
            </a:p>
          </p:txBody>
        </p:sp>
        <p:sp>
          <p:nvSpPr>
            <p:cNvPr id="8" name="文字方塊 7"/>
            <p:cNvSpPr txBox="1"/>
            <p:nvPr/>
          </p:nvSpPr>
          <p:spPr>
            <a:xfrm>
              <a:off x="632373" y="3887995"/>
              <a:ext cx="133562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3/3/2/2</a:t>
              </a:r>
            </a:p>
          </p:txBody>
        </p:sp>
        <p:sp>
          <p:nvSpPr>
            <p:cNvPr id="14" name="手繪多邊形 13"/>
            <p:cNvSpPr/>
            <p:nvPr/>
          </p:nvSpPr>
          <p:spPr>
            <a:xfrm>
              <a:off x="217987" y="2509575"/>
              <a:ext cx="2160000"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2"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7395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15</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zh-TW"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專業</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2511892" y="2694344"/>
            <a:ext cx="2106385" cy="2506124"/>
            <a:chOff x="2498618" y="2495246"/>
            <a:chExt cx="2196000" cy="2612746"/>
          </a:xfrm>
        </p:grpSpPr>
        <p:sp>
          <p:nvSpPr>
            <p:cNvPr id="17" name="手繪多邊形 16"/>
            <p:cNvSpPr/>
            <p:nvPr/>
          </p:nvSpPr>
          <p:spPr>
            <a:xfrm flipH="1">
              <a:off x="2498618" y="2495246"/>
              <a:ext cx="219600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75000"/>
                      <a:lumOff val="25000"/>
                    </a:schemeClr>
                  </a:solidFill>
                  <a:latin typeface="微軟正黑體" panose="020B0604030504040204" pitchFamily="34" charset="-120"/>
                  <a:ea typeface="微軟正黑體" panose="020B0604030504040204" pitchFamily="34" charset="-120"/>
                </a:rPr>
                <a:t>經濟學</a:t>
              </a:r>
            </a:p>
          </p:txBody>
        </p:sp>
        <p:sp>
          <p:nvSpPr>
            <p:cNvPr id="18" name="手繪多邊形 17"/>
            <p:cNvSpPr/>
            <p:nvPr/>
          </p:nvSpPr>
          <p:spPr>
            <a:xfrm flipH="1">
              <a:off x="2524078" y="2502774"/>
              <a:ext cx="2160000"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2996543"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018283" y="3875322"/>
              <a:ext cx="1155135"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4/4</a:t>
              </a:r>
            </a:p>
          </p:txBody>
        </p:sp>
      </p:grpSp>
      <p:grpSp>
        <p:nvGrpSpPr>
          <p:cNvPr id="35" name="群組 34"/>
          <p:cNvGrpSpPr/>
          <p:nvPr/>
        </p:nvGrpSpPr>
        <p:grpSpPr>
          <a:xfrm>
            <a:off x="4958555" y="1622776"/>
            <a:ext cx="3962614" cy="4058696"/>
            <a:chOff x="4958555" y="2117738"/>
            <a:chExt cx="3962614" cy="3780613"/>
          </a:xfrm>
        </p:grpSpPr>
        <p:sp>
          <p:nvSpPr>
            <p:cNvPr id="23" name="直線圖說文字 2 22"/>
            <p:cNvSpPr/>
            <p:nvPr/>
          </p:nvSpPr>
          <p:spPr>
            <a:xfrm>
              <a:off x="4958555" y="2117738"/>
              <a:ext cx="3897213" cy="3780613"/>
            </a:xfrm>
            <a:prstGeom prst="borderCallout2">
              <a:avLst>
                <a:gd name="adj1" fmla="val 18373"/>
                <a:gd name="adj2" fmla="val -60"/>
                <a:gd name="adj3" fmla="val 45997"/>
                <a:gd name="adj4" fmla="val -5774"/>
                <a:gd name="adj5" fmla="val 45798"/>
                <a:gd name="adj6" fmla="val -14822"/>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70546" y="2330662"/>
              <a:ext cx="3950623" cy="3425935"/>
            </a:xfrm>
            <a:prstGeom prst="rect">
              <a:avLst/>
            </a:prstGeom>
            <a:noFill/>
          </p:spPr>
          <p:txBody>
            <a:bodyPr wrap="square" rtlCol="0">
              <a:spAutoFit/>
            </a:bodyPr>
            <a:lstStyle/>
            <a:p>
              <a:pPr marL="283369" indent="-214313">
                <a:spcBef>
                  <a:spcPts val="1200"/>
                </a:spcBef>
                <a:spcAft>
                  <a:spcPts val="9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刪除經濟學較艱深觀念：如效率、需求的交叉彈性及所得彈性、所得水準中投資等於儲蓄決定法、加速原理、景氣循環理論、經濟發展階段論。</a:t>
              </a:r>
            </a:p>
            <a:p>
              <a:pPr marL="283369" indent="-214313">
                <a:spcBef>
                  <a:spcPts val="1200"/>
                </a:spcBef>
                <a:spcAft>
                  <a:spcPts val="9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增加與生活密切相關的內容：如利率與生活的關係、銀行牌告外匯匯率。</a:t>
              </a:r>
              <a:endParaRPr lang="en-US" altLang="zh-TW" kern="1300" dirty="0">
                <a:latin typeface="微軟正黑體" panose="020B0604030504040204" pitchFamily="34" charset="-120"/>
                <a:ea typeface="微軟正黑體" panose="020B0604030504040204" pitchFamily="34" charset="-120"/>
              </a:endParaRPr>
            </a:p>
            <a:p>
              <a:pPr marL="283369" indent="-214313">
                <a:spcBef>
                  <a:spcPts val="1200"/>
                </a:spcBef>
                <a:spcAft>
                  <a:spcPts val="9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與大專經濟學區隔，</a:t>
              </a:r>
              <a:r>
                <a:rPr lang="zh-TW" altLang="en-US" kern="1300" dirty="0">
                  <a:solidFill>
                    <a:srgbClr val="ED766D"/>
                  </a:solidFill>
                  <a:latin typeface="微軟正黑體" panose="020B0604030504040204" pitchFamily="34" charset="-120"/>
                  <a:ea typeface="微軟正黑體" panose="020B0604030504040204" pitchFamily="34" charset="-120"/>
                </a:rPr>
                <a:t>簡化內容深度</a:t>
              </a:r>
              <a:r>
                <a:rPr lang="zh-TW" altLang="en-US" kern="1300" dirty="0">
                  <a:latin typeface="微軟正黑體" panose="020B0604030504040204" pitchFamily="34" charset="-120"/>
                  <a:ea typeface="微軟正黑體" panose="020B0604030504040204" pitchFamily="34" charset="-120"/>
                </a:rPr>
                <a:t>，以符合學生生活經驗</a:t>
              </a:r>
              <a:r>
                <a:rPr lang="zh-TW" altLang="en-US" kern="1300" dirty="0" smtClean="0">
                  <a:latin typeface="微軟正黑體" panose="020B0604030504040204" pitchFamily="34" charset="-120"/>
                  <a:ea typeface="微軟正黑體" panose="020B0604030504040204" pitchFamily="34" charset="-120"/>
                </a:rPr>
                <a:t>及教師</a:t>
              </a:r>
              <a:r>
                <a:rPr lang="zh-TW" altLang="en-US" kern="1300" dirty="0">
                  <a:latin typeface="微軟正黑體" panose="020B0604030504040204" pitchFamily="34" charset="-120"/>
                  <a:ea typeface="微軟正黑體" panose="020B0604030504040204" pitchFamily="34" charset="-120"/>
                </a:rPr>
                <a:t>對教學需求。</a:t>
              </a:r>
            </a:p>
          </p:txBody>
        </p:sp>
      </p:grpSp>
      <p:grpSp>
        <p:nvGrpSpPr>
          <p:cNvPr id="34" name="群組 33"/>
          <p:cNvGrpSpPr/>
          <p:nvPr/>
        </p:nvGrpSpPr>
        <p:grpSpPr>
          <a:xfrm>
            <a:off x="1563311" y="1989796"/>
            <a:ext cx="1807004" cy="1086404"/>
            <a:chOff x="1737929" y="1985857"/>
            <a:chExt cx="1493083" cy="897669"/>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89463"/>
              <a:ext cx="1191548" cy="254309"/>
            </a:xfrm>
            <a:prstGeom prst="rect">
              <a:avLst/>
            </a:prstGeom>
            <a:noFill/>
          </p:spPr>
          <p:txBody>
            <a:bodyPr wrap="square" rtlCol="0">
              <a:spAutoFit/>
            </a:bodyPr>
            <a:lstStyle/>
            <a:p>
              <a:pPr marL="177800" indent="-114300">
                <a:spcAft>
                  <a:spcPts val="0"/>
                </a:spcAft>
              </a:pPr>
              <a:r>
                <a:rPr lang="zh-TW" altLang="zh-TW" sz="1400" b="1" kern="1300" dirty="0">
                  <a:solidFill>
                    <a:schemeClr val="bg1"/>
                  </a:solidFill>
                  <a:latin typeface="微軟正黑體" panose="020B0604030504040204" pitchFamily="34" charset="-120"/>
                  <a:ea typeface="微軟正黑體" panose="020B0604030504040204" pitchFamily="34" charset="-120"/>
                </a:rPr>
                <a:t>保留科目名稱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256244" y="2686970"/>
            <a:ext cx="2106385" cy="2506124"/>
            <a:chOff x="197252" y="2495246"/>
            <a:chExt cx="2196000" cy="2612746"/>
          </a:xfrm>
        </p:grpSpPr>
        <p:sp>
          <p:nvSpPr>
            <p:cNvPr id="10" name="手繪多邊形 9"/>
            <p:cNvSpPr/>
            <p:nvPr/>
          </p:nvSpPr>
          <p:spPr>
            <a:xfrm>
              <a:off x="197252" y="2495246"/>
              <a:ext cx="219600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85000"/>
                      <a:lumOff val="15000"/>
                    </a:schemeClr>
                  </a:solidFill>
                  <a:latin typeface="微軟正黑體" panose="020B0604030504040204" pitchFamily="34" charset="-120"/>
                  <a:ea typeface="微軟正黑體" panose="020B0604030504040204" pitchFamily="34" charset="-120"/>
                </a:rPr>
                <a:t>經濟學 </a:t>
              </a:r>
              <a:r>
                <a:rPr lang="en-US" altLang="zh-TW" sz="2700" spc="-50" dirty="0">
                  <a:solidFill>
                    <a:schemeClr val="tx2">
                      <a:lumMod val="60000"/>
                      <a:lumOff val="40000"/>
                    </a:schemeClr>
                  </a:solidFill>
                  <a:latin typeface="微軟正黑體" panose="020B0604030504040204" pitchFamily="34" charset="-120"/>
                  <a:ea typeface="微軟正黑體" panose="020B0604030504040204" pitchFamily="34" charset="-120"/>
                </a:rPr>
                <a:t>I  II</a:t>
              </a:r>
              <a:endParaRPr lang="zh-TW" altLang="en-US" sz="2700" dirty="0">
                <a:solidFill>
                  <a:schemeClr val="tx2">
                    <a:lumMod val="60000"/>
                    <a:lumOff val="40000"/>
                  </a:schemeClr>
                </a:solidFill>
              </a:endParaRPr>
            </a:p>
          </p:txBody>
        </p:sp>
        <p:sp>
          <p:nvSpPr>
            <p:cNvPr id="8" name="文字方塊 7"/>
            <p:cNvSpPr txBox="1"/>
            <p:nvPr/>
          </p:nvSpPr>
          <p:spPr>
            <a:xfrm>
              <a:off x="722617" y="3887995"/>
              <a:ext cx="1155135"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4/4</a:t>
              </a:r>
            </a:p>
          </p:txBody>
        </p:sp>
        <p:sp>
          <p:nvSpPr>
            <p:cNvPr id="14" name="手繪多邊形 13"/>
            <p:cNvSpPr/>
            <p:nvPr/>
          </p:nvSpPr>
          <p:spPr>
            <a:xfrm>
              <a:off x="217987" y="2509575"/>
              <a:ext cx="2160000"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7"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15440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16</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zh-TW"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專業</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數位科技概論</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409002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5075488" y="1926394"/>
            <a:ext cx="3771029" cy="4251769"/>
            <a:chOff x="4903886" y="2117738"/>
            <a:chExt cx="3951882" cy="3983067"/>
          </a:xfrm>
        </p:grpSpPr>
        <p:sp>
          <p:nvSpPr>
            <p:cNvPr id="23" name="直線圖說文字 2 22"/>
            <p:cNvSpPr/>
            <p:nvPr/>
          </p:nvSpPr>
          <p:spPr>
            <a:xfrm>
              <a:off x="4958555" y="2117738"/>
              <a:ext cx="3897213" cy="3983067"/>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03886" y="2315765"/>
              <a:ext cx="3888656" cy="3632905"/>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solidFill>
                    <a:srgbClr val="ED766D"/>
                  </a:solidFill>
                  <a:latin typeface="微軟正黑體" panose="020B0604030504040204" pitchFamily="34" charset="-120"/>
                  <a:ea typeface="微軟正黑體" panose="020B0604030504040204" pitchFamily="34" charset="-120"/>
                </a:rPr>
                <a:t>部定一般科目生活領域</a:t>
              </a:r>
              <a:r>
                <a:rPr lang="zh-TW" altLang="en-US" kern="1300" dirty="0">
                  <a:latin typeface="微軟正黑體" panose="020B0604030504040204" pitchFamily="34" charset="-120"/>
                  <a:ea typeface="微軟正黑體" panose="020B0604030504040204" pitchFamily="34" charset="-120"/>
                </a:rPr>
                <a:t>計算機概論</a:t>
              </a:r>
              <a:r>
                <a:rPr lang="en-US" altLang="zh-TW" b="1" dirty="0">
                  <a:solidFill>
                    <a:schemeClr val="tx1">
                      <a:lumMod val="85000"/>
                      <a:lumOff val="15000"/>
                    </a:schemeClr>
                  </a:solidFill>
                  <a:latin typeface="微軟正黑體" panose="020B0604030504040204" pitchFamily="34" charset="-120"/>
                  <a:ea typeface="微軟正黑體" panose="020B0604030504040204" pitchFamily="34" charset="-120"/>
                </a:rPr>
                <a:t>I</a:t>
              </a:r>
              <a:r>
                <a:rPr lang="zh-TW" altLang="en-US" b="1" dirty="0">
                  <a:solidFill>
                    <a:schemeClr val="tx1">
                      <a:lumMod val="85000"/>
                      <a:lumOff val="15000"/>
                    </a:schemeClr>
                  </a:solidFill>
                  <a:latin typeface="微軟正黑體" panose="020B0604030504040204" pitchFamily="34" charset="-120"/>
                  <a:ea typeface="微軟正黑體" panose="020B0604030504040204" pitchFamily="34" charset="-120"/>
                </a:rPr>
                <a:t>與</a:t>
              </a:r>
              <a:r>
                <a:rPr lang="zh-TW" altLang="en-US" kern="1300" dirty="0">
                  <a:solidFill>
                    <a:srgbClr val="ED766D"/>
                  </a:solidFill>
                  <a:latin typeface="微軟正黑體" panose="020B0604030504040204" pitchFamily="34" charset="-120"/>
                  <a:ea typeface="微軟正黑體" panose="020B0604030504040204" pitchFamily="34" charset="-120"/>
                </a:rPr>
                <a:t>部定必修專業科目計算機概論</a:t>
              </a:r>
              <a:r>
                <a:rPr lang="en-US" altLang="zh-TW" kern="1300" dirty="0">
                  <a:latin typeface="微軟正黑體" panose="020B0604030504040204" pitchFamily="34" charset="-120"/>
                  <a:ea typeface="微軟正黑體" panose="020B0604030504040204" pitchFamily="34" charset="-120"/>
                </a:rPr>
                <a:t>II</a:t>
              </a:r>
              <a:r>
                <a:rPr lang="zh-TW" altLang="en-US" kern="1300" dirty="0">
                  <a:latin typeface="微軟正黑體" panose="020B0604030504040204" pitchFamily="34" charset="-120"/>
                  <a:ea typeface="微軟正黑體" panose="020B0604030504040204" pitchFamily="34" charset="-120"/>
                </a:rPr>
                <a:t>，修正科目名稱為「數位科技概論」</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原計算機概論之</a:t>
              </a:r>
              <a:r>
                <a:rPr lang="zh-TW" altLang="en-US" kern="1300" dirty="0">
                  <a:solidFill>
                    <a:srgbClr val="ED766D"/>
                  </a:solidFill>
                  <a:latin typeface="微軟正黑體" panose="020B0604030504040204" pitchFamily="34" charset="-120"/>
                  <a:ea typeface="微軟正黑體" panose="020B0604030504040204" pitchFamily="34" charset="-120"/>
                </a:rPr>
                <a:t>電腦硬體知識</a:t>
              </a:r>
              <a:r>
                <a:rPr lang="zh-TW" altLang="en-US" kern="1300" dirty="0">
                  <a:latin typeface="微軟正黑體" panose="020B0604030504040204" pitchFamily="34" charset="-120"/>
                  <a:ea typeface="微軟正黑體" panose="020B0604030504040204" pitchFamily="34" charset="-120"/>
                </a:rPr>
                <a:t>、</a:t>
              </a:r>
              <a:r>
                <a:rPr lang="zh-TW" altLang="en-US" kern="1300" dirty="0">
                  <a:solidFill>
                    <a:srgbClr val="ED766D"/>
                  </a:solidFill>
                  <a:latin typeface="微軟正黑體" panose="020B0604030504040204" pitchFamily="34" charset="-120"/>
                  <a:ea typeface="微軟正黑體" panose="020B0604030504040204" pitchFamily="34" charset="-120"/>
                </a:rPr>
                <a:t>電腦作業系統</a:t>
              </a:r>
              <a:r>
                <a:rPr lang="zh-TW" altLang="en-US" kern="1300" dirty="0">
                  <a:latin typeface="微軟正黑體" panose="020B0604030504040204" pitchFamily="34" charset="-120"/>
                  <a:ea typeface="微軟正黑體" panose="020B0604030504040204" pitchFamily="34" charset="-120"/>
                </a:rPr>
                <a:t>整併為</a:t>
              </a:r>
              <a:r>
                <a:rPr lang="zh-TW" altLang="en-US" kern="1300" dirty="0">
                  <a:solidFill>
                    <a:srgbClr val="ED766D"/>
                  </a:solidFill>
                  <a:latin typeface="微軟正黑體" panose="020B0604030504040204" pitchFamily="34" charset="-120"/>
                  <a:ea typeface="微軟正黑體" panose="020B0604030504040204" pitchFamily="34" charset="-120"/>
                </a:rPr>
                <a:t>系統平台</a:t>
              </a:r>
              <a:endParaRPr lang="en-US" altLang="zh-TW"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solidFill>
                    <a:srgbClr val="ED766D"/>
                  </a:solidFill>
                  <a:latin typeface="微軟正黑體" panose="020B0604030504040204" pitchFamily="34" charset="-120"/>
                  <a:ea typeface="微軟正黑體" panose="020B0604030504040204" pitchFamily="34" charset="-120"/>
                </a:rPr>
                <a:t>電腦科技與現代生活</a:t>
              </a:r>
              <a:r>
                <a:rPr lang="zh-TW" altLang="en-US" kern="1300" dirty="0">
                  <a:latin typeface="微軟正黑體" panose="020B0604030504040204" pitchFamily="34" charset="-120"/>
                  <a:ea typeface="微軟正黑體" panose="020B0604030504040204" pitchFamily="34" charset="-120"/>
                </a:rPr>
                <a:t>及</a:t>
              </a:r>
              <a:r>
                <a:rPr lang="zh-TW" altLang="en-US" kern="1300" dirty="0">
                  <a:solidFill>
                    <a:srgbClr val="ED766D"/>
                  </a:solidFill>
                  <a:latin typeface="微軟正黑體" panose="020B0604030504040204" pitchFamily="34" charset="-120"/>
                  <a:ea typeface="微軟正黑體" panose="020B0604030504040204" pitchFamily="34" charset="-120"/>
                </a:rPr>
                <a:t>網路安全與法規</a:t>
              </a:r>
              <a:r>
                <a:rPr lang="zh-TW" altLang="en-US" kern="1300" dirty="0">
                  <a:latin typeface="微軟正黑體" panose="020B0604030504040204" pitchFamily="34" charset="-120"/>
                  <a:ea typeface="微軟正黑體" panose="020B0604030504040204" pitchFamily="34" charset="-120"/>
                </a:rPr>
                <a:t>整併為</a:t>
              </a:r>
              <a:r>
                <a:rPr lang="zh-TW" altLang="en-US" kern="1300" dirty="0">
                  <a:solidFill>
                    <a:srgbClr val="ED766D"/>
                  </a:solidFill>
                  <a:latin typeface="微軟正黑體" panose="020B0604030504040204" pitchFamily="34" charset="-120"/>
                  <a:ea typeface="微軟正黑體" panose="020B0604030504040204" pitchFamily="34" charset="-120"/>
                </a:rPr>
                <a:t>數位科技與人類社會</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刪除簡易網頁設計單元，整合相關網路觀念及網路服務，保留商業軟體應用及電子商務</a:t>
              </a:r>
            </a:p>
          </p:txBody>
        </p:sp>
      </p:grpSp>
      <p:grpSp>
        <p:nvGrpSpPr>
          <p:cNvPr id="34" name="群組 33"/>
          <p:cNvGrpSpPr/>
          <p:nvPr/>
        </p:nvGrpSpPr>
        <p:grpSpPr>
          <a:xfrm>
            <a:off x="1563311" y="1989796"/>
            <a:ext cx="1807004" cy="1086404"/>
            <a:chOff x="1737929" y="1985857"/>
            <a:chExt cx="1493083" cy="897669"/>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89463"/>
              <a:ext cx="1191548" cy="254309"/>
            </a:xfrm>
            <a:prstGeom prst="rect">
              <a:avLst/>
            </a:prstGeom>
            <a:noFill/>
          </p:spPr>
          <p:txBody>
            <a:bodyPr wrap="square" rtlCol="0">
              <a:spAutoFit/>
            </a:bodyPr>
            <a:lstStyle/>
            <a:p>
              <a:pPr marL="177800" indent="-114300">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修正</a:t>
              </a:r>
              <a:r>
                <a:rPr lang="zh-TW" altLang="zh-TW" sz="1400" b="1" kern="1300" dirty="0">
                  <a:solidFill>
                    <a:schemeClr val="bg1"/>
                  </a:solidFill>
                  <a:latin typeface="微軟正黑體" panose="020B0604030504040204" pitchFamily="34" charset="-120"/>
                  <a:ea typeface="微軟正黑體" panose="020B0604030504040204" pitchFamily="34" charset="-120"/>
                </a:rPr>
                <a:t>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85000"/>
                      <a:lumOff val="15000"/>
                    </a:schemeClr>
                  </a:solidFill>
                  <a:latin typeface="微軟正黑體" panose="020B0604030504040204" pitchFamily="34" charset="-120"/>
                  <a:ea typeface="微軟正黑體" panose="020B0604030504040204" pitchFamily="34" charset="-120"/>
                </a:rPr>
                <a:t>計算機</a:t>
              </a:r>
              <a:r>
                <a:rPr lang="zh-TW" altLang="en-US" sz="2700" b="1" dirty="0" smtClean="0">
                  <a:solidFill>
                    <a:schemeClr val="tx1">
                      <a:lumMod val="85000"/>
                      <a:lumOff val="15000"/>
                    </a:schemeClr>
                  </a:solidFill>
                  <a:latin typeface="微軟正黑體" panose="020B0604030504040204" pitchFamily="34" charset="-120"/>
                  <a:ea typeface="微軟正黑體" panose="020B0604030504040204" pitchFamily="34" charset="-120"/>
                </a:rPr>
                <a:t>概論</a:t>
              </a:r>
              <a:r>
                <a:rPr lang="en-US" altLang="zh-TW" sz="2700" b="1" dirty="0" smtClean="0">
                  <a:solidFill>
                    <a:schemeClr val="tx1">
                      <a:lumMod val="85000"/>
                      <a:lumOff val="15000"/>
                    </a:schemeClr>
                  </a:solidFill>
                  <a:latin typeface="微軟正黑體" panose="020B0604030504040204" pitchFamily="34" charset="-120"/>
                  <a:ea typeface="微軟正黑體" panose="020B0604030504040204" pitchFamily="34" charset="-120"/>
                </a:rPr>
                <a:t/>
              </a:r>
              <a:br>
                <a:rPr lang="en-US" altLang="zh-TW" sz="2700" b="1" dirty="0" smtClean="0">
                  <a:solidFill>
                    <a:schemeClr val="tx1">
                      <a:lumMod val="85000"/>
                      <a:lumOff val="15000"/>
                    </a:schemeClr>
                  </a:solidFill>
                  <a:latin typeface="微軟正黑體" panose="020B0604030504040204" pitchFamily="34" charset="-120"/>
                  <a:ea typeface="微軟正黑體" panose="020B0604030504040204" pitchFamily="34" charset="-120"/>
                </a:rPr>
              </a:br>
              <a:r>
                <a:rPr lang="zh-TW" altLang="en-US" sz="2700" b="1"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lang="en-US" altLang="zh-TW" sz="2700" spc="-50" dirty="0" smtClean="0">
                  <a:solidFill>
                    <a:schemeClr val="tx2">
                      <a:lumMod val="60000"/>
                      <a:lumOff val="40000"/>
                    </a:schemeClr>
                  </a:solidFill>
                  <a:latin typeface="微軟正黑體" panose="020B0604030504040204" pitchFamily="34" charset="-120"/>
                  <a:ea typeface="微軟正黑體" panose="020B0604030504040204" pitchFamily="34" charset="-120"/>
                </a:rPr>
                <a:t>I</a:t>
              </a:r>
              <a:r>
                <a:rPr lang="zh-TW" altLang="en-US" sz="2700" spc="-50" dirty="0" smtClean="0">
                  <a:solidFill>
                    <a:schemeClr val="tx2">
                      <a:lumMod val="60000"/>
                      <a:lumOff val="40000"/>
                    </a:schemeClr>
                  </a:solidFill>
                  <a:latin typeface="微軟正黑體" panose="020B0604030504040204" pitchFamily="34" charset="-120"/>
                  <a:ea typeface="微軟正黑體" panose="020B0604030504040204" pitchFamily="34" charset="-120"/>
                </a:rPr>
                <a:t>、</a:t>
              </a:r>
              <a:r>
                <a:rPr lang="en-US" sz="2700" kern="1200" spc="-50" dirty="0" smtClean="0">
                  <a:solidFill>
                    <a:schemeClr val="tx2">
                      <a:lumMod val="60000"/>
                      <a:lumOff val="40000"/>
                    </a:schemeClr>
                  </a:solidFill>
                  <a:effectLst/>
                  <a:latin typeface="微軟正黑體" panose="020B0604030504040204" pitchFamily="34" charset="-120"/>
                  <a:ea typeface="微軟正黑體" panose="020B0604030504040204" pitchFamily="34" charset="-120"/>
                </a:rPr>
                <a:t>II</a:t>
              </a:r>
              <a:endParaRPr lang="zh-TW" altLang="en-US" sz="2700" kern="1200" dirty="0">
                <a:solidFill>
                  <a:schemeClr val="tx2">
                    <a:lumMod val="60000"/>
                    <a:lumOff val="40000"/>
                  </a:schemeClr>
                </a:solidFill>
              </a:endParaRPr>
            </a:p>
          </p:txBody>
        </p:sp>
        <p:sp>
          <p:nvSpPr>
            <p:cNvPr id="8" name="文字方塊 7"/>
            <p:cNvSpPr txBox="1"/>
            <p:nvPr/>
          </p:nvSpPr>
          <p:spPr>
            <a:xfrm>
              <a:off x="689496" y="4090893"/>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14112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17</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實習</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數位科技應用</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43793" y="411351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4880907" y="1940324"/>
            <a:ext cx="4102961" cy="4532891"/>
            <a:chOff x="4877012" y="2138699"/>
            <a:chExt cx="4041018" cy="3983067"/>
          </a:xfrm>
        </p:grpSpPr>
        <p:sp>
          <p:nvSpPr>
            <p:cNvPr id="23" name="直線圖說文字 2 22"/>
            <p:cNvSpPr/>
            <p:nvPr/>
          </p:nvSpPr>
          <p:spPr>
            <a:xfrm>
              <a:off x="4958555" y="2138699"/>
              <a:ext cx="3897213" cy="3983067"/>
            </a:xfrm>
            <a:prstGeom prst="borderCallout2">
              <a:avLst>
                <a:gd name="adj1" fmla="val 18373"/>
                <a:gd name="adj2" fmla="val -60"/>
                <a:gd name="adj3" fmla="val 46954"/>
                <a:gd name="adj4" fmla="val -2727"/>
                <a:gd name="adj5" fmla="val 46931"/>
                <a:gd name="adj6" fmla="val -7845"/>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877012" y="2233345"/>
              <a:ext cx="4041018" cy="3056021"/>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銜接「數位科技概論」課程，期能理論與實務結合</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課程以數位科技結合商業實務應用為主，</a:t>
              </a:r>
              <a:r>
                <a:rPr lang="zh-TW" altLang="en-US" kern="1300" dirty="0" smtClean="0">
                  <a:latin typeface="微軟正黑體" panose="020B0604030504040204" pitchFamily="34" charset="-120"/>
                  <a:ea typeface="微軟正黑體" panose="020B0604030504040204" pitchFamily="34" charset="-120"/>
                </a:rPr>
                <a:t>為符合數位</a:t>
              </a:r>
              <a:r>
                <a:rPr lang="zh-TW" altLang="en-US" kern="1300" dirty="0">
                  <a:latin typeface="微軟正黑體" panose="020B0604030504040204" pitchFamily="34" charset="-120"/>
                  <a:ea typeface="微軟正黑體" panose="020B0604030504040204" pitchFamily="34" charset="-120"/>
                </a:rPr>
                <a:t>科技的發展，新增雲端應用，</a:t>
              </a:r>
              <a:endParaRPr lang="en-US" altLang="zh-TW"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刪除影音處理軟體、基本程式語言 二個主題</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增加</a:t>
              </a:r>
              <a:r>
                <a:rPr lang="zh-TW" altLang="en-US" kern="1300" dirty="0">
                  <a:solidFill>
                    <a:srgbClr val="ED766D"/>
                  </a:solidFill>
                  <a:latin typeface="微軟正黑體" panose="020B0604030504040204" pitchFamily="34" charset="-120"/>
                  <a:ea typeface="微軟正黑體" panose="020B0604030504040204" pitchFamily="34" charset="-120"/>
                </a:rPr>
                <a:t>雲端應用</a:t>
              </a:r>
              <a:r>
                <a:rPr lang="zh-TW" altLang="en-US" kern="1300" dirty="0">
                  <a:latin typeface="微軟正黑體" panose="020B0604030504040204" pitchFamily="34" charset="-120"/>
                  <a:ea typeface="微軟正黑體" panose="020B0604030504040204" pitchFamily="34" charset="-120"/>
                </a:rPr>
                <a:t>、</a:t>
              </a:r>
              <a:r>
                <a:rPr lang="zh-TW" altLang="en-US" kern="1300" dirty="0">
                  <a:solidFill>
                    <a:srgbClr val="ED766D"/>
                  </a:solidFill>
                  <a:latin typeface="微軟正黑體" panose="020B0604030504040204" pitchFamily="34" charset="-120"/>
                  <a:ea typeface="微軟正黑體" panose="020B0604030504040204" pitchFamily="34" charset="-120"/>
                </a:rPr>
                <a:t>網頁設計應用</a:t>
              </a:r>
              <a:r>
                <a:rPr lang="zh-TW" altLang="en-US" kern="1300" dirty="0">
                  <a:latin typeface="微軟正黑體" panose="020B0604030504040204" pitchFamily="34" charset="-120"/>
                  <a:ea typeface="微軟正黑體" panose="020B0604030504040204" pitchFamily="34" charset="-120"/>
                </a:rPr>
                <a:t>二個主題</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原本</a:t>
              </a:r>
              <a:r>
                <a:rPr lang="en-US" altLang="zh-TW" kern="1300" dirty="0">
                  <a:latin typeface="微軟正黑體" panose="020B0604030504040204" pitchFamily="34" charset="-120"/>
                  <a:ea typeface="微軟正黑體" panose="020B0604030504040204" pitchFamily="34" charset="-120"/>
                </a:rPr>
                <a:t>3/3</a:t>
              </a:r>
              <a:r>
                <a:rPr lang="zh-TW" altLang="en-US" kern="1300" dirty="0">
                  <a:latin typeface="微軟正黑體" panose="020B0604030504040204" pitchFamily="34" charset="-120"/>
                  <a:ea typeface="微軟正黑體" panose="020B0604030504040204" pitchFamily="34" charset="-120"/>
                </a:rPr>
                <a:t>學分改為</a:t>
              </a:r>
              <a:r>
                <a:rPr lang="en-US" altLang="zh-TW" kern="1300" dirty="0">
                  <a:latin typeface="微軟正黑體" panose="020B0604030504040204" pitchFamily="34" charset="-120"/>
                  <a:ea typeface="微軟正黑體" panose="020B0604030504040204" pitchFamily="34" charset="-120"/>
                </a:rPr>
                <a:t>2/2</a:t>
              </a:r>
              <a:r>
                <a:rPr lang="zh-TW" altLang="en-US" kern="1300" dirty="0">
                  <a:latin typeface="微軟正黑體" panose="020B0604030504040204" pitchFamily="34" charset="-120"/>
                  <a:ea typeface="微軟正黑體" panose="020B0604030504040204" pitchFamily="34" charset="-120"/>
                </a:rPr>
                <a:t>學分</a:t>
              </a:r>
            </a:p>
          </p:txBody>
        </p:sp>
      </p:grpSp>
      <p:grpSp>
        <p:nvGrpSpPr>
          <p:cNvPr id="34" name="群組 33"/>
          <p:cNvGrpSpPr/>
          <p:nvPr/>
        </p:nvGrpSpPr>
        <p:grpSpPr>
          <a:xfrm>
            <a:off x="1563311" y="1989796"/>
            <a:ext cx="1807004" cy="1086404"/>
            <a:chOff x="1737929" y="1985857"/>
            <a:chExt cx="1493083" cy="897669"/>
          </a:xfrm>
        </p:grpSpPr>
        <p:sp>
          <p:nvSpPr>
            <p:cNvPr id="33" name="迴轉箭號 32"/>
            <p:cNvSpPr/>
            <p:nvPr/>
          </p:nvSpPr>
          <p:spPr>
            <a:xfrm>
              <a:off x="1737929" y="1985857"/>
              <a:ext cx="1493083" cy="897669"/>
            </a:xfrm>
            <a:prstGeom prst="uturnArrow">
              <a:avLst/>
            </a:prstGeom>
            <a:gradFill flip="none" rotWithShape="1">
              <a:gsLst>
                <a:gs pos="0">
                  <a:schemeClr val="tx2">
                    <a:lumMod val="60000"/>
                    <a:lumOff val="40000"/>
                  </a:schemeClr>
                </a:gs>
                <a:gs pos="100000">
                  <a:srgbClr val="ED766D"/>
                </a:gs>
              </a:gsLst>
              <a:lin ang="21594000" scaled="0"/>
              <a:tileRect/>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89463"/>
              <a:ext cx="1191548" cy="254309"/>
            </a:xfrm>
            <a:prstGeom prst="rect">
              <a:avLst/>
            </a:prstGeom>
            <a:noFill/>
          </p:spPr>
          <p:txBody>
            <a:bodyPr wrap="square" rtlCol="0">
              <a:spAutoFit/>
            </a:bodyPr>
            <a:lstStyle/>
            <a:p>
              <a:pPr marL="177800" indent="-114300">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修正</a:t>
              </a:r>
              <a:r>
                <a:rPr lang="zh-TW" altLang="zh-TW" sz="1400" b="1" kern="1300" dirty="0">
                  <a:solidFill>
                    <a:schemeClr val="bg1"/>
                  </a:solidFill>
                  <a:latin typeface="微軟正黑體" panose="020B0604030504040204" pitchFamily="34" charset="-120"/>
                  <a:ea typeface="微軟正黑體" panose="020B0604030504040204" pitchFamily="34" charset="-120"/>
                </a:rPr>
                <a:t>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700" b="1" dirty="0">
                  <a:solidFill>
                    <a:schemeClr val="tx1">
                      <a:lumMod val="85000"/>
                      <a:lumOff val="15000"/>
                    </a:schemeClr>
                  </a:solidFill>
                  <a:latin typeface="微軟正黑體" panose="020B0604030504040204" pitchFamily="34" charset="-120"/>
                  <a:ea typeface="微軟正黑體" panose="020B0604030504040204" pitchFamily="34" charset="-120"/>
                </a:rPr>
                <a:t>計算機概論</a:t>
              </a:r>
              <a:r>
                <a:rPr lang="en-US" sz="2700" spc="-50" dirty="0">
                  <a:solidFill>
                    <a:schemeClr val="tx2">
                      <a:lumMod val="60000"/>
                      <a:lumOff val="40000"/>
                    </a:schemeClr>
                  </a:solidFill>
                  <a:latin typeface="微軟正黑體" panose="020B0604030504040204" pitchFamily="34" charset="-120"/>
                  <a:ea typeface="微軟正黑體" panose="020B0604030504040204" pitchFamily="34" charset="-120"/>
                </a:rPr>
                <a:t>III </a:t>
              </a:r>
              <a:r>
                <a:rPr lang="zh-TW" altLang="en-US" sz="2700" spc="-50" dirty="0">
                  <a:solidFill>
                    <a:schemeClr val="tx2">
                      <a:lumMod val="60000"/>
                      <a:lumOff val="40000"/>
                    </a:schemeClr>
                  </a:solidFill>
                  <a:latin typeface="微軟正黑體" panose="020B0604030504040204" pitchFamily="34" charset="-120"/>
                  <a:ea typeface="微軟正黑體" panose="020B0604030504040204" pitchFamily="34" charset="-120"/>
                </a:rPr>
                <a:t> </a:t>
              </a:r>
              <a:r>
                <a:rPr lang="en-US" sz="2700" spc="-50" dirty="0">
                  <a:solidFill>
                    <a:schemeClr val="tx2">
                      <a:lumMod val="60000"/>
                      <a:lumOff val="40000"/>
                    </a:schemeClr>
                  </a:solidFill>
                  <a:latin typeface="微軟正黑體" panose="020B0604030504040204" pitchFamily="34" charset="-120"/>
                  <a:ea typeface="微軟正黑體" panose="020B0604030504040204" pitchFamily="34" charset="-120"/>
                </a:rPr>
                <a:t>IV</a:t>
              </a:r>
            </a:p>
          </p:txBody>
        </p:sp>
        <p:sp>
          <p:nvSpPr>
            <p:cNvPr id="8" name="文字方塊 7"/>
            <p:cNvSpPr txBox="1"/>
            <p:nvPr/>
          </p:nvSpPr>
          <p:spPr>
            <a:xfrm>
              <a:off x="689496" y="4120597"/>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3/3</a:t>
              </a: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 name="矩形圖說文字 2"/>
          <p:cNvSpPr/>
          <p:nvPr/>
        </p:nvSpPr>
        <p:spPr>
          <a:xfrm>
            <a:off x="6235544" y="5587787"/>
            <a:ext cx="2573840" cy="802880"/>
          </a:xfrm>
          <a:prstGeom prst="wedgeRectCallout">
            <a:avLst>
              <a:gd name="adj1" fmla="val 21377"/>
              <a:gd name="adj2" fmla="val -144483"/>
            </a:avLst>
          </a:prstGeom>
          <a:solidFill>
            <a:schemeClr val="accent1">
              <a:alpha val="4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zh-TW" altLang="en-US" sz="1600" kern="1300" dirty="0">
                <a:solidFill>
                  <a:schemeClr val="bg1"/>
                </a:solidFill>
                <a:latin typeface="微軟正黑體" panose="020B0604030504040204" pitchFamily="34" charset="-120"/>
                <a:ea typeface="微軟正黑體" panose="020B0604030504040204" pitchFamily="34" charset="-120"/>
              </a:rPr>
              <a:t>原計算機概論</a:t>
            </a:r>
            <a:r>
              <a:rPr lang="en-US" altLang="zh-TW" sz="1600" kern="1300" dirty="0">
                <a:solidFill>
                  <a:schemeClr val="bg1"/>
                </a:solidFill>
                <a:latin typeface="微軟正黑體" panose="020B0604030504040204" pitchFamily="34" charset="-120"/>
                <a:ea typeface="微軟正黑體" panose="020B0604030504040204" pitchFamily="34" charset="-120"/>
              </a:rPr>
              <a:t>II</a:t>
            </a:r>
            <a:r>
              <a:rPr lang="zh-TW" altLang="en-US" sz="1600" kern="1300" dirty="0">
                <a:solidFill>
                  <a:schemeClr val="bg1"/>
                </a:solidFill>
                <a:latin typeface="微軟正黑體" panose="020B0604030504040204" pitchFamily="34" charset="-120"/>
                <a:ea typeface="微軟正黑體" panose="020B0604030504040204" pitchFamily="34" charset="-120"/>
              </a:rPr>
              <a:t>之網頁設計移到</a:t>
            </a:r>
            <a:r>
              <a:rPr lang="zh-TW" altLang="en-US" sz="1600" b="1" kern="1300" dirty="0">
                <a:solidFill>
                  <a:schemeClr val="bg1"/>
                </a:solidFill>
                <a:latin typeface="微軟正黑體" panose="020B0604030504040204" pitchFamily="34" charset="-120"/>
                <a:ea typeface="微軟正黑體" panose="020B0604030504040204" pitchFamily="34" charset="-120"/>
              </a:rPr>
              <a:t>數位科技應用</a:t>
            </a:r>
          </a:p>
        </p:txBody>
      </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4094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18</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群共同</a:t>
            </a: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實習</a:t>
            </a:r>
            <a:r>
              <a:rPr lang="zh-TW" altLang="zh-TW"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科目</a:t>
            </a:r>
            <a:endParaRPr lang="zh-TW" altLang="zh-TW" sz="2800" b="1"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商業溝通</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3" name="直線圖說文字 2 22"/>
          <p:cNvSpPr/>
          <p:nvPr/>
        </p:nvSpPr>
        <p:spPr>
          <a:xfrm>
            <a:off x="5181600" y="1601827"/>
            <a:ext cx="3718860" cy="3852158"/>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700" kern="1200" dirty="0">
                <a:solidFill>
                  <a:schemeClr val="tx2">
                    <a:lumMod val="60000"/>
                    <a:lumOff val="40000"/>
                  </a:schemeClr>
                </a:solidFill>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 name="矩形 5"/>
          <p:cNvSpPr/>
          <p:nvPr/>
        </p:nvSpPr>
        <p:spPr>
          <a:xfrm>
            <a:off x="5291393" y="1684279"/>
            <a:ext cx="3505200" cy="3416320"/>
          </a:xfrm>
          <a:prstGeom prst="rect">
            <a:avLst/>
          </a:prstGeom>
        </p:spPr>
        <p:txBody>
          <a:bodyPr wrap="square">
            <a:spAutoFit/>
          </a:bodyPr>
          <a:lstStyle/>
          <a:p>
            <a:pPr marL="285750" lvl="0" indent="-285750">
              <a:buFont typeface="Wingdings" panose="05000000000000000000" pitchFamily="2" charset="2"/>
              <a:buChar char="ü"/>
            </a:pPr>
            <a:r>
              <a:rPr lang="zh-TW" altLang="zh-TW" dirty="0">
                <a:latin typeface="微軟正黑體" panose="020B0604030504040204" pitchFamily="34" charset="-120"/>
                <a:ea typeface="微軟正黑體" panose="020B0604030504040204" pitchFamily="34" charset="-120"/>
              </a:rPr>
              <a:t>透過實地演練、角色扮演與分組報告，培養學生人際與商業溝通技巧，增進人際關係、個人與團隊的職場溝通及緊急應變能力。</a:t>
            </a:r>
          </a:p>
          <a:p>
            <a:pPr marL="285750" lvl="0" indent="-285750">
              <a:buFont typeface="Wingdings" panose="05000000000000000000" pitchFamily="2" charset="2"/>
              <a:buChar char="ü"/>
            </a:pPr>
            <a:r>
              <a:rPr lang="zh-TW" altLang="zh-TW" dirty="0">
                <a:latin typeface="微軟正黑體" panose="020B0604030504040204" pitchFamily="34" charset="-120"/>
                <a:ea typeface="微軟正黑體" panose="020B0604030504040204" pitchFamily="34" charset="-120"/>
              </a:rPr>
              <a:t>跟隨經驗、實地參訪及邀請業界主管演講方式，藉由實務體驗機會，提升學生就業力。</a:t>
            </a:r>
          </a:p>
          <a:p>
            <a:pPr marL="285750" lvl="0" indent="-285750">
              <a:buFont typeface="Wingdings" panose="05000000000000000000" pitchFamily="2" charset="2"/>
              <a:buChar char="ü"/>
            </a:pPr>
            <a:r>
              <a:rPr lang="zh-TW" altLang="zh-TW" dirty="0">
                <a:latin typeface="微軟正黑體" panose="020B0604030504040204" pitchFamily="34" charset="-120"/>
                <a:ea typeface="微軟正黑體" panose="020B0604030504040204" pitchFamily="34" charset="-120"/>
              </a:rPr>
              <a:t>著重學生</a:t>
            </a:r>
            <a:r>
              <a:rPr lang="zh-TW" altLang="zh-TW" dirty="0" smtClean="0">
                <a:latin typeface="微軟正黑體" panose="020B0604030504040204" pitchFamily="34" charset="-120"/>
                <a:ea typeface="微軟正黑體" panose="020B0604030504040204" pitchFamily="34" charset="-120"/>
              </a:rPr>
              <a:t>正確工作價值觀與基本</a:t>
            </a:r>
            <a:r>
              <a:rPr lang="zh-TW" altLang="zh-TW" dirty="0">
                <a:latin typeface="微軟正黑體" panose="020B0604030504040204" pitchFamily="34" charset="-120"/>
                <a:ea typeface="微軟正黑體" panose="020B0604030504040204" pitchFamily="34" charset="-120"/>
              </a:rPr>
              <a:t>能力，融入十二年國教核心</a:t>
            </a:r>
            <a:r>
              <a:rPr lang="zh-TW" altLang="zh-TW" dirty="0" smtClean="0">
                <a:latin typeface="微軟正黑體" panose="020B0604030504040204" pitchFamily="34" charset="-120"/>
                <a:ea typeface="微軟正黑體" panose="020B0604030504040204" pitchFamily="34" charset="-120"/>
              </a:rPr>
              <a:t>素養具體</a:t>
            </a:r>
            <a:r>
              <a:rPr lang="zh-TW" altLang="zh-TW" dirty="0">
                <a:latin typeface="微軟正黑體" panose="020B0604030504040204" pitchFamily="34" charset="-120"/>
                <a:ea typeface="微軟正黑體" panose="020B0604030504040204" pitchFamily="34" charset="-120"/>
              </a:rPr>
              <a:t>內容，以培育學生符合職場需求的軟實力。</a:t>
            </a:r>
          </a:p>
        </p:txBody>
      </p:sp>
      <p:sp>
        <p:nvSpPr>
          <p:cNvPr id="20"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38296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19</a:t>
            </a:fld>
            <a:endParaRPr kumimoji="1" lang="zh-TW" altLang="en-US" dirty="0"/>
          </a:p>
        </p:txBody>
      </p:sp>
      <p:sp>
        <p:nvSpPr>
          <p:cNvPr id="4" name="文字方塊 3"/>
          <p:cNvSpPr txBox="1"/>
          <p:nvPr/>
        </p:nvSpPr>
        <p:spPr>
          <a:xfrm>
            <a:off x="445332" y="1353496"/>
            <a:ext cx="3827045"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商業與財會</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solidFill>
                  <a:latin typeface="微軟正黑體" panose="020B0604030504040204" pitchFamily="34" charset="-120"/>
                  <a:ea typeface="微軟正黑體" panose="020B0604030504040204" pitchFamily="34" charset="-120"/>
                </a:rPr>
                <a:t>門市經營實務</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5075488" y="1814147"/>
            <a:ext cx="3771029" cy="2948353"/>
            <a:chOff x="4903886" y="2117738"/>
            <a:chExt cx="3951882" cy="3983067"/>
          </a:xfrm>
        </p:grpSpPr>
        <p:sp>
          <p:nvSpPr>
            <p:cNvPr id="23" name="直線圖說文字 2 22"/>
            <p:cNvSpPr/>
            <p:nvPr/>
          </p:nvSpPr>
          <p:spPr>
            <a:xfrm>
              <a:off x="4958555" y="2117738"/>
              <a:ext cx="3897213" cy="3983067"/>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03886" y="2315765"/>
              <a:ext cx="3624796" cy="3326318"/>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主要培養學生人際與商業溝通技巧，養成人際溝通能力及緊急應變能力</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著重學生正確的工作價值觀念與工作基本能力，融入十二年國教核心素養的具體內容，以培育學生符合職場需求的軟實力</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11754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1636295" y="2283010"/>
            <a:ext cx="7757991" cy="299641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微軟正黑體"/>
                <a:cs typeface="+mj-cs"/>
              </a:defRPr>
            </a:lvl1pPr>
          </a:lstStyle>
          <a:p>
            <a:pPr algn="l">
              <a:lnSpc>
                <a:spcPct val="130000"/>
              </a:lnSpc>
            </a:pPr>
            <a:r>
              <a:rPr lang="zh-TW" altLang="zh-TW" sz="3600" b="1" dirty="0" smtClean="0">
                <a:solidFill>
                  <a:srgbClr val="7F7F7F"/>
                </a:solidFill>
                <a:latin typeface="微軟正黑體"/>
                <a:cs typeface="微軟正黑體"/>
              </a:rPr>
              <a:t>壹、</a:t>
            </a:r>
            <a:r>
              <a:rPr lang="zh-TW" altLang="en-US" sz="3600" b="1" dirty="0" smtClean="0">
                <a:solidFill>
                  <a:srgbClr val="7F7F7F"/>
                </a:solidFill>
                <a:latin typeface="微軟正黑體"/>
                <a:cs typeface="微軟正黑體"/>
              </a:rPr>
              <a:t>十二年國教新課綱改了什麼</a:t>
            </a:r>
            <a:endParaRPr lang="en-US" altLang="zh-TW" sz="3600" b="1" dirty="0" smtClean="0">
              <a:solidFill>
                <a:srgbClr val="7F7F7F"/>
              </a:solidFill>
              <a:latin typeface="微軟正黑體"/>
              <a:cs typeface="微軟正黑體"/>
            </a:endParaRPr>
          </a:p>
          <a:p>
            <a:pPr algn="l">
              <a:lnSpc>
                <a:spcPct val="130000"/>
              </a:lnSpc>
            </a:pPr>
            <a:r>
              <a:rPr lang="zh-TW" altLang="en-US" sz="3600" b="1" dirty="0">
                <a:solidFill>
                  <a:srgbClr val="7F7F7F"/>
                </a:solidFill>
                <a:latin typeface="微軟正黑體"/>
                <a:cs typeface="微軟正黑體"/>
              </a:rPr>
              <a:t>貳</a:t>
            </a:r>
            <a:r>
              <a:rPr lang="zh-TW" altLang="zh-TW" sz="3600" b="1" dirty="0" smtClean="0">
                <a:solidFill>
                  <a:srgbClr val="7F7F7F"/>
                </a:solidFill>
                <a:latin typeface="微軟正黑體"/>
                <a:cs typeface="微軟正黑體"/>
              </a:rPr>
              <a:t>、校訂課程怎麼做</a:t>
            </a:r>
            <a:endParaRPr lang="zh-TW" altLang="zh-TW" sz="3600" b="1" dirty="0">
              <a:solidFill>
                <a:srgbClr val="7F7F7F"/>
              </a:solidFill>
              <a:latin typeface="微軟正黑體"/>
              <a:cs typeface="微軟正黑體"/>
            </a:endParaRPr>
          </a:p>
          <a:p>
            <a:pPr marL="895350" indent="-895350" algn="l">
              <a:lnSpc>
                <a:spcPct val="130000"/>
              </a:lnSpc>
            </a:pPr>
            <a:r>
              <a:rPr lang="zh-TW" altLang="zh-TW" sz="3600" b="1" dirty="0" smtClean="0">
                <a:solidFill>
                  <a:srgbClr val="7F7F7F"/>
                </a:solidFill>
                <a:latin typeface="微軟正黑體"/>
                <a:cs typeface="微軟正黑體"/>
              </a:rPr>
              <a:t>參、</a:t>
            </a:r>
            <a:r>
              <a:rPr lang="zh-TW" altLang="en-US" sz="3600" b="1" dirty="0">
                <a:solidFill>
                  <a:srgbClr val="7F7F7F"/>
                </a:solidFill>
                <a:latin typeface="微軟正黑體"/>
                <a:cs typeface="微軟正黑體"/>
              </a:rPr>
              <a:t>國教署推動新課綱相關配套措施</a:t>
            </a:r>
            <a:endParaRPr lang="zh-TW" altLang="zh-TW" sz="3600" b="1" dirty="0">
              <a:solidFill>
                <a:srgbClr val="7F7F7F"/>
              </a:solidFill>
              <a:latin typeface="微軟正黑體"/>
              <a:cs typeface="微軟正黑體"/>
            </a:endParaRPr>
          </a:p>
          <a:p>
            <a:pPr algn="l">
              <a:lnSpc>
                <a:spcPct val="130000"/>
              </a:lnSpc>
            </a:pPr>
            <a:r>
              <a:rPr lang="zh-TW" altLang="zh-TW" sz="3600" b="1" dirty="0" smtClean="0">
                <a:solidFill>
                  <a:srgbClr val="7F7F7F"/>
                </a:solidFill>
                <a:latin typeface="微軟正黑體"/>
                <a:cs typeface="微軟正黑體"/>
              </a:rPr>
              <a:t>肆、與</a:t>
            </a:r>
            <a:r>
              <a:rPr lang="zh-TW" altLang="zh-TW" sz="3600" b="1" dirty="0">
                <a:solidFill>
                  <a:srgbClr val="7F7F7F"/>
                </a:solidFill>
                <a:latin typeface="微軟正黑體"/>
                <a:cs typeface="微軟正黑體"/>
              </a:rPr>
              <a:t>一般</a:t>
            </a:r>
            <a:r>
              <a:rPr lang="zh-TW" altLang="zh-TW" sz="3600" b="1" dirty="0" smtClean="0">
                <a:solidFill>
                  <a:srgbClr val="7F7F7F"/>
                </a:solidFill>
                <a:latin typeface="微軟正黑體"/>
                <a:cs typeface="微軟正黑體"/>
              </a:rPr>
              <a:t>科目</a:t>
            </a:r>
            <a:r>
              <a:rPr lang="zh-TW" altLang="en-US" sz="3600" b="1" dirty="0" smtClean="0">
                <a:solidFill>
                  <a:srgbClr val="7F7F7F"/>
                </a:solidFill>
                <a:latin typeface="微軟正黑體"/>
                <a:cs typeface="微軟正黑體"/>
              </a:rPr>
              <a:t>關聯為何</a:t>
            </a:r>
            <a:endParaRPr lang="zh-TW" altLang="en-US" sz="3600" b="1" dirty="0">
              <a:solidFill>
                <a:srgbClr val="7F7F7F"/>
              </a:solidFill>
              <a:latin typeface="微軟正黑體"/>
              <a:cs typeface="微軟正黑體"/>
            </a:endParaRPr>
          </a:p>
          <a:p>
            <a:pPr algn="l">
              <a:lnSpc>
                <a:spcPct val="110000"/>
              </a:lnSpc>
            </a:pPr>
            <a:endParaRPr kumimoji="1" lang="zh-TW" altLang="en-US" sz="3600" dirty="0">
              <a:solidFill>
                <a:srgbClr val="7F7F7F"/>
              </a:solidFill>
              <a:latin typeface="微軟正黑體"/>
              <a:cs typeface="微軟正黑體"/>
            </a:endParaRPr>
          </a:p>
        </p:txBody>
      </p:sp>
      <p:sp>
        <p:nvSpPr>
          <p:cNvPr id="5" name="Rounded Rectangle 3"/>
          <p:cNvSpPr/>
          <p:nvPr/>
        </p:nvSpPr>
        <p:spPr>
          <a:xfrm rot="10800000">
            <a:off x="0" y="793121"/>
            <a:ext cx="4784969" cy="712485"/>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rgbClr val="F08C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CF11"/>
              </a:solidFill>
            </a:endParaRPr>
          </a:p>
        </p:txBody>
      </p:sp>
      <p:pic>
        <p:nvPicPr>
          <p:cNvPr id="6" name="圖片 5"/>
          <p:cNvPicPr>
            <a:picLocks noChangeAspect="1"/>
          </p:cNvPicPr>
          <p:nvPr/>
        </p:nvPicPr>
        <p:blipFill>
          <a:blip r:embed="rId3"/>
          <a:stretch>
            <a:fillRect/>
          </a:stretch>
        </p:blipFill>
        <p:spPr>
          <a:xfrm rot="20576073">
            <a:off x="427069" y="860852"/>
            <a:ext cx="545383" cy="558497"/>
          </a:xfrm>
          <a:prstGeom prst="rect">
            <a:avLst/>
          </a:prstGeom>
        </p:spPr>
      </p:pic>
      <p:sp>
        <p:nvSpPr>
          <p:cNvPr id="7" name="Title 2"/>
          <p:cNvSpPr txBox="1">
            <a:spLocks/>
          </p:cNvSpPr>
          <p:nvPr/>
        </p:nvSpPr>
        <p:spPr>
          <a:xfrm>
            <a:off x="1148362" y="872996"/>
            <a:ext cx="239792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kumimoji="1" lang="zh-TW" altLang="en-US" sz="4000" b="1" cap="all" spc="300" dirty="0">
                <a:solidFill>
                  <a:schemeClr val="bg1"/>
                </a:solidFill>
                <a:latin typeface="微軟正黑體"/>
                <a:ea typeface="微軟正黑體"/>
                <a:cs typeface="微軟正黑體"/>
              </a:rPr>
              <a:t>簡報大綱</a:t>
            </a:r>
            <a:endParaRPr kumimoji="1" lang="en-US" sz="4000" b="1" cap="all" spc="300" dirty="0">
              <a:solidFill>
                <a:schemeClr val="bg1"/>
              </a:solidFill>
              <a:latin typeface="微軟正黑體"/>
              <a:ea typeface="微軟正黑體"/>
              <a:cs typeface="微軟正黑體"/>
            </a:endParaRPr>
          </a:p>
        </p:txBody>
      </p:sp>
      <p:grpSp>
        <p:nvGrpSpPr>
          <p:cNvPr id="8" name="群組 7"/>
          <p:cNvGrpSpPr/>
          <p:nvPr/>
        </p:nvGrpSpPr>
        <p:grpSpPr>
          <a:xfrm>
            <a:off x="94213" y="1716135"/>
            <a:ext cx="1770682" cy="1917883"/>
            <a:chOff x="411837" y="1992861"/>
            <a:chExt cx="2108298" cy="2283566"/>
          </a:xfrm>
        </p:grpSpPr>
        <p:sp>
          <p:nvSpPr>
            <p:cNvPr id="9" name="橢圓 8"/>
            <p:cNvSpPr/>
            <p:nvPr/>
          </p:nvSpPr>
          <p:spPr>
            <a:xfrm>
              <a:off x="411837" y="2168129"/>
              <a:ext cx="2108298" cy="2108298"/>
            </a:xfrm>
            <a:prstGeom prst="ellipse">
              <a:avLst/>
            </a:prstGeom>
            <a:noFill/>
            <a:ln w="12700">
              <a:solidFill>
                <a:srgbClr val="D2411C">
                  <a:alpha val="2000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a:stretch>
              <a:fillRect/>
            </a:stretch>
          </p:blipFill>
          <p:spPr>
            <a:xfrm>
              <a:off x="506944" y="1992861"/>
              <a:ext cx="1806525" cy="1817640"/>
            </a:xfrm>
            <a:prstGeom prst="rect">
              <a:avLst/>
            </a:prstGeom>
          </p:spPr>
        </p:pic>
      </p:gr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a:t>
            </a:fld>
            <a:endParaRPr kumimoji="1" lang="zh-TW" altLang="en-US"/>
          </a:p>
        </p:txBody>
      </p:sp>
      <p:sp>
        <p:nvSpPr>
          <p:cNvPr id="11" name="橢圓 10"/>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1350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20</a:t>
            </a:fld>
            <a:endParaRPr kumimoji="1" lang="zh-TW" altLang="en-US" dirty="0"/>
          </a:p>
        </p:txBody>
      </p:sp>
      <p:sp>
        <p:nvSpPr>
          <p:cNvPr id="4" name="文字方塊 3"/>
          <p:cNvSpPr txBox="1"/>
          <p:nvPr/>
        </p:nvSpPr>
        <p:spPr>
          <a:xfrm>
            <a:off x="445332" y="1353496"/>
            <a:ext cx="3827045"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商業與財會</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行銷實務</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3" name="直線圖說文字 2 22"/>
          <p:cNvSpPr/>
          <p:nvPr/>
        </p:nvSpPr>
        <p:spPr>
          <a:xfrm>
            <a:off x="5147734" y="1615105"/>
            <a:ext cx="3876967" cy="3456427"/>
          </a:xfrm>
          <a:prstGeom prst="borderCallout2">
            <a:avLst>
              <a:gd name="adj1" fmla="val 18373"/>
              <a:gd name="adj2" fmla="val -60"/>
              <a:gd name="adj3" fmla="val 47852"/>
              <a:gd name="adj4" fmla="val -5143"/>
              <a:gd name="adj5" fmla="val 47830"/>
              <a:gd name="adj6" fmla="val -12061"/>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700" dirty="0">
                <a:solidFill>
                  <a:schemeClr val="tx2">
                    <a:lumMod val="60000"/>
                    <a:lumOff val="40000"/>
                  </a:schemeClr>
                </a:solidFill>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 name="矩形 2"/>
          <p:cNvSpPr/>
          <p:nvPr/>
        </p:nvSpPr>
        <p:spPr>
          <a:xfrm>
            <a:off x="5272036" y="1737465"/>
            <a:ext cx="3649133" cy="2862322"/>
          </a:xfrm>
          <a:prstGeom prst="rect">
            <a:avLst/>
          </a:prstGeom>
        </p:spPr>
        <p:txBody>
          <a:bodyPr wrap="square">
            <a:spAutoFit/>
          </a:bodyPr>
          <a:lstStyle/>
          <a:p>
            <a:pPr marL="285750" lvl="0" indent="-285750">
              <a:buFont typeface="Wingdings" panose="05000000000000000000" pitchFamily="2" charset="2"/>
              <a:buChar char="ü"/>
            </a:pPr>
            <a:r>
              <a:rPr lang="zh-TW" altLang="zh-TW" dirty="0">
                <a:latin typeface="微軟正黑體" panose="020B0604030504040204" pitchFamily="34" charset="-120"/>
                <a:ea typeface="微軟正黑體" panose="020B0604030504040204" pitchFamily="34" charset="-120"/>
              </a:rPr>
              <a:t>著重行銷實務、創意創新及口語表達能力的培養，使具備行銷環境分析知能、熟悉行銷組合與行銷決策。</a:t>
            </a:r>
          </a:p>
          <a:p>
            <a:pPr marL="285750" lvl="0" indent="-285750">
              <a:buFont typeface="Wingdings" panose="05000000000000000000" pitchFamily="2" charset="2"/>
              <a:buChar char="ü"/>
            </a:pPr>
            <a:r>
              <a:rPr lang="zh-TW" altLang="zh-TW" dirty="0">
                <a:latin typeface="微軟正黑體" panose="020B0604030504040204" pitchFamily="34" charset="-120"/>
                <a:ea typeface="微軟正黑體" panose="020B0604030504040204" pitchFamily="34" charset="-120"/>
              </a:rPr>
              <a:t>課程內容配合科技化行銷趨勢與經濟環境發展，務實</a:t>
            </a:r>
            <a:r>
              <a:rPr lang="zh-TW" altLang="zh-TW" dirty="0" smtClean="0">
                <a:latin typeface="微軟正黑體" panose="020B0604030504040204" pitchFamily="34" charset="-120"/>
                <a:ea typeface="微軟正黑體" panose="020B0604030504040204" pitchFamily="34" charset="-120"/>
              </a:rPr>
              <a:t>致用原則</a:t>
            </a:r>
            <a:r>
              <a:rPr lang="zh-TW" altLang="zh-TW" dirty="0">
                <a:latin typeface="微軟正黑體" panose="020B0604030504040204" pitchFamily="34" charset="-120"/>
                <a:ea typeface="微軟正黑體" panose="020B0604030504040204" pitchFamily="34" charset="-120"/>
              </a:rPr>
              <a:t>，運用商業案例、日常生活及校園相關等活動，透過團隊合作，進行分組實作演練、製作並發表行銷企劃書。</a:t>
            </a:r>
          </a:p>
        </p:txBody>
      </p:sp>
      <p:sp>
        <p:nvSpPr>
          <p:cNvPr id="20"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42943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21</a:t>
            </a:fld>
            <a:endParaRPr kumimoji="1" lang="zh-TW" altLang="en-US" dirty="0"/>
          </a:p>
        </p:txBody>
      </p:sp>
      <p:sp>
        <p:nvSpPr>
          <p:cNvPr id="4" name="文字方塊 3"/>
          <p:cNvSpPr txBox="1"/>
          <p:nvPr/>
        </p:nvSpPr>
        <p:spPr>
          <a:xfrm>
            <a:off x="445332" y="1353496"/>
            <a:ext cx="3827045"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商業與財會</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5083438" y="2553620"/>
            <a:ext cx="4060561" cy="2519314"/>
            <a:chOff x="4903885" y="2117739"/>
            <a:chExt cx="4255300" cy="2360099"/>
          </a:xfrm>
        </p:grpSpPr>
        <p:sp>
          <p:nvSpPr>
            <p:cNvPr id="23" name="直線圖說文字 2 22"/>
            <p:cNvSpPr/>
            <p:nvPr/>
          </p:nvSpPr>
          <p:spPr>
            <a:xfrm>
              <a:off x="4958555" y="2117739"/>
              <a:ext cx="4088627"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03885" y="2315765"/>
              <a:ext cx="4255300" cy="1931783"/>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了解會計總帳及進銷存之流程架構，並能運用科技</a:t>
              </a:r>
              <a:r>
                <a:rPr lang="zh-TW" altLang="en-US" kern="1300" dirty="0" smtClean="0">
                  <a:latin typeface="微軟正黑體" panose="020B0604030504040204" pitchFamily="34" charset="-120"/>
                  <a:ea typeface="微軟正黑體" panose="020B0604030504040204" pitchFamily="34" charset="-120"/>
                </a:rPr>
                <a:t>資訊進行</a:t>
              </a:r>
              <a:r>
                <a:rPr lang="zh-TW" altLang="en-US" kern="1300" dirty="0">
                  <a:latin typeface="微軟正黑體" panose="020B0604030504040204" pitchFamily="34" charset="-120"/>
                  <a:ea typeface="微軟正黑體" panose="020B0604030504040204" pitchFamily="34" charset="-120"/>
                </a:rPr>
                <a:t>帳務處理</a:t>
              </a:r>
              <a:r>
                <a:rPr lang="zh-TW" altLang="en-US" kern="1300" dirty="0" smtClean="0">
                  <a:latin typeface="微軟正黑體" panose="020B0604030504040204" pitchFamily="34" charset="-120"/>
                  <a:ea typeface="微軟正黑體" panose="020B0604030504040204" pitchFamily="34" charset="-120"/>
                </a:rPr>
                <a:t>。</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具備數位科技與商業整合應用能力，並能拓展國際化</a:t>
              </a:r>
              <a:r>
                <a:rPr lang="zh-TW" altLang="en-US" kern="1300" dirty="0" smtClean="0">
                  <a:latin typeface="微軟正黑體" panose="020B0604030504040204" pitchFamily="34" charset="-120"/>
                  <a:ea typeface="微軟正黑體" panose="020B0604030504040204" pitchFamily="34" charset="-120"/>
                </a:rPr>
                <a:t>視野</a:t>
              </a:r>
              <a:r>
                <a:rPr lang="zh-TW" altLang="en-US" kern="1300" dirty="0">
                  <a:latin typeface="微軟正黑體" panose="020B0604030504040204" pitchFamily="34" charset="-120"/>
                  <a:ea typeface="微軟正黑體" panose="020B0604030504040204" pitchFamily="34" charset="-120"/>
                </a:rPr>
                <a:t>與展現創新創意，因應商業發展新</a:t>
              </a:r>
              <a:r>
                <a:rPr lang="zh-TW" altLang="en-US" kern="1300" dirty="0" smtClean="0">
                  <a:latin typeface="微軟正黑體" panose="020B0604030504040204" pitchFamily="34" charset="-120"/>
                  <a:ea typeface="微軟正黑體" panose="020B0604030504040204" pitchFamily="34" charset="-120"/>
                </a:rPr>
                <a:t>趨勢</a:t>
              </a:r>
              <a:endParaRPr lang="zh-TW" altLang="en-US"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培養正確的工作態度及實作能力</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34755" y="2686970"/>
            <a:ext cx="2358188" cy="2506124"/>
            <a:chOff x="70594" y="2495246"/>
            <a:chExt cx="2458516" cy="2612746"/>
          </a:xfrm>
        </p:grpSpPr>
        <p:sp>
          <p:nvSpPr>
            <p:cNvPr id="10" name="手繪多邊形 9"/>
            <p:cNvSpPr/>
            <p:nvPr/>
          </p:nvSpPr>
          <p:spPr>
            <a:xfrm>
              <a:off x="70594" y="2495246"/>
              <a:ext cx="2458516"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85354" y="2509575"/>
              <a:ext cx="2443756"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12719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22</a:t>
            </a:fld>
            <a:endParaRPr kumimoji="1" lang="zh-TW" altLang="en-US" dirty="0"/>
          </a:p>
        </p:txBody>
      </p:sp>
      <p:sp>
        <p:nvSpPr>
          <p:cNvPr id="4" name="文字方塊 3"/>
          <p:cNvSpPr txBox="1"/>
          <p:nvPr/>
        </p:nvSpPr>
        <p:spPr>
          <a:xfrm>
            <a:off x="445332" y="1353496"/>
            <a:ext cx="3827045"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商業與財會</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金融與</a:t>
              </a:r>
              <a:endParaRPr lang="en-US" altLang="zh-TW" sz="2600" b="1" spc="-15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證券投資實務</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414058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5083439" y="2553620"/>
            <a:ext cx="3771029" cy="2845956"/>
            <a:chOff x="4903886" y="2117739"/>
            <a:chExt cx="3951882" cy="2360099"/>
          </a:xfrm>
        </p:grpSpPr>
        <p:sp>
          <p:nvSpPr>
            <p:cNvPr id="23" name="直線圖說文字 2 22"/>
            <p:cNvSpPr/>
            <p:nvPr/>
          </p:nvSpPr>
          <p:spPr>
            <a:xfrm>
              <a:off x="4958555" y="2117739"/>
              <a:ext cx="3897213"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03886" y="2302578"/>
              <a:ext cx="3888656" cy="2041868"/>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smtClean="0">
                  <a:latin typeface="微軟正黑體" panose="020B0604030504040204" pitchFamily="34" charset="-120"/>
                  <a:ea typeface="微軟正黑體" panose="020B0604030504040204" pitchFamily="34" charset="-120"/>
                </a:rPr>
                <a:t>學</a:t>
              </a:r>
              <a:r>
                <a:rPr lang="zh-TW" altLang="en-US" kern="1300" dirty="0">
                  <a:latin typeface="微軟正黑體" panose="020B0604030504040204" pitchFamily="34" charset="-120"/>
                  <a:ea typeface="微軟正黑體" panose="020B0604030504040204" pitchFamily="34" charset="-120"/>
                </a:rPr>
                <a:t>習</a:t>
              </a:r>
              <a:r>
                <a:rPr lang="zh-TW" altLang="en-US" kern="1300" dirty="0" smtClean="0">
                  <a:latin typeface="微軟正黑體" panose="020B0604030504040204" pitchFamily="34" charset="-120"/>
                  <a:ea typeface="微軟正黑體" panose="020B0604030504040204" pitchFamily="34" charset="-120"/>
                </a:rPr>
                <a:t>內容</a:t>
              </a:r>
              <a:r>
                <a:rPr lang="zh-TW" altLang="en-US" kern="1300" dirty="0">
                  <a:latin typeface="微軟正黑體" panose="020B0604030504040204" pitchFamily="34" charset="-120"/>
                  <a:ea typeface="微軟正黑體" panose="020B0604030504040204" pitchFamily="34" charset="-120"/>
                </a:rPr>
                <a:t>主要讓學生認識常用金融商品及運用投資分析的簡易理論與工具，</a:t>
              </a:r>
              <a:r>
                <a:rPr lang="zh-TW" altLang="en-US" kern="1300" dirty="0">
                  <a:solidFill>
                    <a:srgbClr val="ED766D"/>
                  </a:solidFill>
                  <a:latin typeface="微軟正黑體" panose="020B0604030504040204" pitchFamily="34" charset="-120"/>
                  <a:ea typeface="微軟正黑體" panose="020B0604030504040204" pitchFamily="34" charset="-120"/>
                </a:rPr>
                <a:t>以培養投資理財的基本觀念與操作能力</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教學</a:t>
              </a:r>
              <a:r>
                <a:rPr lang="zh-TW" altLang="en-US" kern="1300" dirty="0" smtClean="0">
                  <a:latin typeface="微軟正黑體" panose="020B0604030504040204" pitchFamily="34" charset="-120"/>
                  <a:ea typeface="微軟正黑體" panose="020B0604030504040204" pitchFamily="34" charset="-120"/>
                </a:rPr>
                <a:t>包含銀行業務</a:t>
              </a:r>
              <a:r>
                <a:rPr lang="zh-TW" altLang="en-US" kern="1300" dirty="0">
                  <a:latin typeface="微軟正黑體" panose="020B0604030504040204" pitchFamily="34" charset="-120"/>
                  <a:ea typeface="微軟正黑體" panose="020B0604030504040204" pitchFamily="34" charset="-120"/>
                </a:rPr>
                <a:t>相關作業表單編製實作，及搭配參訪相關金融機構或辦理實習，與實務配合</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3" y="2686970"/>
            <a:ext cx="2330569" cy="2506124"/>
            <a:chOff x="79318" y="2495246"/>
            <a:chExt cx="2429722" cy="2612746"/>
          </a:xfrm>
        </p:grpSpPr>
        <p:sp>
          <p:nvSpPr>
            <p:cNvPr id="10" name="手繪多邊形 9"/>
            <p:cNvSpPr/>
            <p:nvPr/>
          </p:nvSpPr>
          <p:spPr>
            <a:xfrm>
              <a:off x="79318" y="2495246"/>
              <a:ext cx="2429722"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6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600" kern="1200" dirty="0">
                <a:solidFill>
                  <a:schemeClr val="tx2">
                    <a:lumMod val="60000"/>
                    <a:lumOff val="40000"/>
                  </a:schemeClr>
                </a:solidFill>
              </a:endParaRPr>
            </a:p>
          </p:txBody>
        </p:sp>
        <p:sp>
          <p:nvSpPr>
            <p:cNvPr id="14" name="手繪多邊形 13"/>
            <p:cNvSpPr/>
            <p:nvPr/>
          </p:nvSpPr>
          <p:spPr>
            <a:xfrm>
              <a:off x="115335" y="2509575"/>
              <a:ext cx="2364491"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1846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23</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跨境商務</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國際貿易實務</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043053" y="3974793"/>
              <a:ext cx="133562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2/2/2/2</a:t>
              </a:r>
            </a:p>
          </p:txBody>
        </p:sp>
      </p:grpSp>
      <p:grpSp>
        <p:nvGrpSpPr>
          <p:cNvPr id="35" name="群組 34"/>
          <p:cNvGrpSpPr/>
          <p:nvPr/>
        </p:nvGrpSpPr>
        <p:grpSpPr>
          <a:xfrm>
            <a:off x="5115239" y="2553620"/>
            <a:ext cx="3739225" cy="2519314"/>
            <a:chOff x="4937214" y="2117739"/>
            <a:chExt cx="3918554" cy="2360099"/>
          </a:xfrm>
        </p:grpSpPr>
        <p:sp>
          <p:nvSpPr>
            <p:cNvPr id="23" name="直線圖說文字 2 22"/>
            <p:cNvSpPr/>
            <p:nvPr/>
          </p:nvSpPr>
          <p:spPr>
            <a:xfrm>
              <a:off x="4958555" y="2117739"/>
              <a:ext cx="3897213"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37214" y="2315765"/>
              <a:ext cx="3888656" cy="1528127"/>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以進出口貿易流程為架構，內容皆強調相關產業介紹，業界實務及時事案例分析等</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可適時引入業界專家學者教學或分享，縮短產學差距</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15503" y="2686970"/>
            <a:ext cx="2396691" cy="2506124"/>
            <a:chOff x="79318" y="2495246"/>
            <a:chExt cx="2518293" cy="2612746"/>
          </a:xfrm>
        </p:grpSpPr>
        <p:sp>
          <p:nvSpPr>
            <p:cNvPr id="10" name="手繪多邊形 9"/>
            <p:cNvSpPr/>
            <p:nvPr/>
          </p:nvSpPr>
          <p:spPr>
            <a:xfrm>
              <a:off x="79318" y="2495246"/>
              <a:ext cx="2518293"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85354" y="2509575"/>
              <a:ext cx="2512257"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35836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24</a:t>
            </a:fld>
            <a:endParaRPr kumimoji="1" lang="zh-TW" altLang="en-US" dirty="0"/>
          </a:p>
        </p:txBody>
      </p:sp>
      <p:sp>
        <p:nvSpPr>
          <p:cNvPr id="4" name="文字方塊 3"/>
          <p:cNvSpPr txBox="1"/>
          <p:nvPr/>
        </p:nvSpPr>
        <p:spPr>
          <a:xfrm>
            <a:off x="445332" y="1353496"/>
            <a:ext cx="3827045"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跨境商務</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rPr>
                <a:t>會計軟體應用</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7"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endParaRPr lang="zh-TW" altLang="zh-TW" sz="2400" kern="100" dirty="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35" name="群組 34"/>
          <p:cNvGrpSpPr/>
          <p:nvPr/>
        </p:nvGrpSpPr>
        <p:grpSpPr>
          <a:xfrm>
            <a:off x="5083438" y="2553620"/>
            <a:ext cx="3953684" cy="2770734"/>
            <a:chOff x="4903885" y="2117739"/>
            <a:chExt cx="4143297" cy="2389302"/>
          </a:xfrm>
        </p:grpSpPr>
        <p:sp>
          <p:nvSpPr>
            <p:cNvPr id="23" name="直線圖說文字 2 22"/>
            <p:cNvSpPr/>
            <p:nvPr/>
          </p:nvSpPr>
          <p:spPr>
            <a:xfrm>
              <a:off x="4958555" y="2117739"/>
              <a:ext cx="4088627"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03885" y="2315765"/>
              <a:ext cx="4021783" cy="2191276"/>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了解會計總帳及進銷存之流程架構，並能運用科技</a:t>
              </a:r>
              <a:r>
                <a:rPr lang="zh-TW" altLang="en-US" kern="1300" dirty="0" smtClean="0">
                  <a:latin typeface="微軟正黑體" panose="020B0604030504040204" pitchFamily="34" charset="-120"/>
                  <a:ea typeface="微軟正黑體" panose="020B0604030504040204" pitchFamily="34" charset="-120"/>
                </a:rPr>
                <a:t>資訊進行</a:t>
              </a:r>
              <a:r>
                <a:rPr lang="zh-TW" altLang="en-US" kern="1300" dirty="0">
                  <a:latin typeface="微軟正黑體" panose="020B0604030504040204" pitchFamily="34" charset="-120"/>
                  <a:ea typeface="微軟正黑體" panose="020B0604030504040204" pitchFamily="34" charset="-120"/>
                </a:rPr>
                <a:t>帳務處理</a:t>
              </a:r>
              <a:r>
                <a:rPr lang="zh-TW" altLang="en-US" kern="1300" dirty="0" smtClean="0">
                  <a:latin typeface="微軟正黑體" panose="020B0604030504040204" pitchFamily="34" charset="-120"/>
                  <a:ea typeface="微軟正黑體" panose="020B0604030504040204" pitchFamily="34" charset="-120"/>
                </a:rPr>
                <a:t>。</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具備數位科技與商業整合應用能力，並能拓展國際化</a:t>
              </a:r>
              <a:r>
                <a:rPr lang="zh-TW" altLang="en-US" kern="1300" dirty="0" smtClean="0">
                  <a:latin typeface="微軟正黑體" panose="020B0604030504040204" pitchFamily="34" charset="-120"/>
                  <a:ea typeface="微軟正黑體" panose="020B0604030504040204" pitchFamily="34" charset="-120"/>
                </a:rPr>
                <a:t>視野</a:t>
              </a:r>
              <a:r>
                <a:rPr lang="zh-TW" altLang="en-US" kern="1300" dirty="0">
                  <a:latin typeface="微軟正黑體" panose="020B0604030504040204" pitchFamily="34" charset="-120"/>
                  <a:ea typeface="微軟正黑體" panose="020B0604030504040204" pitchFamily="34" charset="-120"/>
                </a:rPr>
                <a:t>與展現創新創意，因應商業發展新</a:t>
              </a:r>
              <a:r>
                <a:rPr lang="zh-TW" altLang="en-US" kern="1300" dirty="0" smtClean="0">
                  <a:latin typeface="微軟正黑體" panose="020B0604030504040204" pitchFamily="34" charset="-120"/>
                  <a:ea typeface="微軟正黑體" panose="020B0604030504040204" pitchFamily="34" charset="-120"/>
                </a:rPr>
                <a:t>趨勢</a:t>
              </a:r>
              <a:endParaRPr lang="zh-TW" altLang="en-US"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培養正確的工作態度及實作能力</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34755" y="2686970"/>
            <a:ext cx="2358188" cy="2506124"/>
            <a:chOff x="70594" y="2495246"/>
            <a:chExt cx="2458516" cy="2612746"/>
          </a:xfrm>
        </p:grpSpPr>
        <p:sp>
          <p:nvSpPr>
            <p:cNvPr id="10" name="手繪多邊形 9"/>
            <p:cNvSpPr/>
            <p:nvPr/>
          </p:nvSpPr>
          <p:spPr>
            <a:xfrm>
              <a:off x="70594" y="2495246"/>
              <a:ext cx="2458516"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85354" y="2509575"/>
              <a:ext cx="2443756"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301596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25</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跨境商務</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600" b="1" spc="-150">
                  <a:solidFill>
                    <a:schemeClr val="tx1">
                      <a:lumMod val="75000"/>
                      <a:lumOff val="25000"/>
                    </a:schemeClr>
                  </a:solidFill>
                  <a:latin typeface="微軟正黑體" panose="020B0604030504040204" pitchFamily="34" charset="-120"/>
                  <a:ea typeface="微軟正黑體" panose="020B0604030504040204" pitchFamily="34" charset="-120"/>
                </a:rPr>
                <a:t>貿易英文實務</a:t>
              </a:r>
              <a:endParaRPr lang="zh-TW" altLang="en-US" sz="2600" b="1" spc="-15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74793"/>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a:t>
              </a:r>
            </a:p>
          </p:txBody>
        </p:sp>
      </p:grpSp>
      <p:grpSp>
        <p:nvGrpSpPr>
          <p:cNvPr id="35" name="群組 34"/>
          <p:cNvGrpSpPr/>
          <p:nvPr/>
        </p:nvGrpSpPr>
        <p:grpSpPr>
          <a:xfrm>
            <a:off x="5115239" y="2553620"/>
            <a:ext cx="3739225" cy="2519314"/>
            <a:chOff x="4937214" y="2117739"/>
            <a:chExt cx="3918554" cy="2360099"/>
          </a:xfrm>
        </p:grpSpPr>
        <p:sp>
          <p:nvSpPr>
            <p:cNvPr id="23" name="直線圖說文字 2 22"/>
            <p:cNvSpPr/>
            <p:nvPr/>
          </p:nvSpPr>
          <p:spPr>
            <a:xfrm>
              <a:off x="4958555" y="2117739"/>
              <a:ext cx="3897213"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37214" y="2390252"/>
              <a:ext cx="3888656" cy="2047113"/>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smtClean="0">
                  <a:latin typeface="微軟正黑體" panose="020B0604030504040204" pitchFamily="34" charset="-120"/>
                  <a:ea typeface="微軟正黑體" panose="020B0604030504040204" pitchFamily="34" charset="-120"/>
                </a:rPr>
                <a:t>介紹常用貿易英文</a:t>
              </a:r>
              <a:r>
                <a:rPr lang="zh-TW" altLang="en-US" kern="1300" dirty="0">
                  <a:latin typeface="微軟正黑體" panose="020B0604030504040204" pitchFamily="34" charset="-120"/>
                  <a:ea typeface="微軟正黑體" panose="020B0604030504040204" pitchFamily="34" charset="-120"/>
                </a:rPr>
                <a:t>書信種類</a:t>
              </a:r>
              <a:r>
                <a:rPr lang="zh-TW" altLang="en-US" kern="1300" dirty="0" smtClean="0">
                  <a:latin typeface="微軟正黑體" panose="020B0604030504040204" pitchFamily="34" charset="-120"/>
                  <a:ea typeface="微軟正黑體" panose="020B0604030504040204" pitchFamily="34" charset="-120"/>
                </a:rPr>
                <a:t>，如詢價信</a:t>
              </a:r>
              <a:r>
                <a:rPr lang="zh-TW" altLang="en-US" kern="1300" smtClean="0">
                  <a:latin typeface="微軟正黑體" panose="020B0604030504040204" pitchFamily="34" charset="-120"/>
                  <a:ea typeface="微軟正黑體" panose="020B0604030504040204" pitchFamily="34" charset="-120"/>
                </a:rPr>
                <a:t>、報價單、契約書等，著重理解與應</a:t>
              </a:r>
              <a:r>
                <a:rPr lang="zh-TW" altLang="en-US" kern="1300" dirty="0">
                  <a:latin typeface="微軟正黑體" panose="020B0604030504040204" pitchFamily="34" charset="-120"/>
                  <a:ea typeface="微軟正黑體" panose="020B0604030504040204" pitchFamily="34" charset="-120"/>
                </a:rPr>
                <a:t>用，強化貿易實務技能</a:t>
              </a: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強調貿易英文實務對話演練，從中導入國際商務禮儀及職場倫理</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700" kern="1200" dirty="0">
                <a:solidFill>
                  <a:schemeClr val="tx2">
                    <a:lumMod val="60000"/>
                    <a:lumOff val="40000"/>
                  </a:schemeClr>
                </a:solidFill>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7"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5256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26</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資訊應用</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多媒體製作</a:t>
              </a:r>
              <a:endParaRPr lang="en-US" altLang="zh-TW" sz="26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與應用</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4132294"/>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3/3</a:t>
              </a:r>
            </a:p>
          </p:txBody>
        </p:sp>
      </p:grpSp>
      <p:grpSp>
        <p:nvGrpSpPr>
          <p:cNvPr id="35" name="群組 34"/>
          <p:cNvGrpSpPr/>
          <p:nvPr/>
        </p:nvGrpSpPr>
        <p:grpSpPr>
          <a:xfrm>
            <a:off x="4968082" y="2825085"/>
            <a:ext cx="3955511" cy="2128247"/>
            <a:chOff x="4956164" y="2117739"/>
            <a:chExt cx="3899604" cy="2360099"/>
          </a:xfrm>
        </p:grpSpPr>
        <p:sp>
          <p:nvSpPr>
            <p:cNvPr id="23" name="直線圖說文字 2 22"/>
            <p:cNvSpPr/>
            <p:nvPr/>
          </p:nvSpPr>
          <p:spPr>
            <a:xfrm>
              <a:off x="4958555" y="2117739"/>
              <a:ext cx="3897213"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56164" y="2184818"/>
              <a:ext cx="3888656" cy="2286749"/>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主題包含多媒體、影音處理、</a:t>
              </a:r>
              <a:r>
                <a:rPr lang="en-US" altLang="zh-TW" kern="1300" dirty="0">
                  <a:latin typeface="微軟正黑體" panose="020B0604030504040204" pitchFamily="34" charset="-120"/>
                  <a:ea typeface="微軟正黑體" panose="020B0604030504040204" pitchFamily="34" charset="-120"/>
                </a:rPr>
                <a:t>3D</a:t>
              </a:r>
              <a:r>
                <a:rPr lang="zh-TW" altLang="en-US" kern="1300" dirty="0">
                  <a:latin typeface="微軟正黑體" panose="020B0604030504040204" pitchFamily="34" charset="-120"/>
                  <a:ea typeface="微軟正黑體" panose="020B0604030504040204" pitchFamily="34" charset="-120"/>
                </a:rPr>
                <a:t>電腦繪圖、</a:t>
              </a:r>
              <a:r>
                <a:rPr lang="en-US" altLang="zh-TW" kern="1300" dirty="0">
                  <a:latin typeface="微軟正黑體" panose="020B0604030504040204" pitchFamily="34" charset="-120"/>
                  <a:ea typeface="微軟正黑體" panose="020B0604030504040204" pitchFamily="34" charset="-120"/>
                </a:rPr>
                <a:t>3D</a:t>
              </a:r>
              <a:r>
                <a:rPr lang="zh-TW" altLang="en-US" kern="1300" dirty="0">
                  <a:latin typeface="微軟正黑體" panose="020B0604030504040204" pitchFamily="34" charset="-120"/>
                  <a:ea typeface="微軟正黑體" panose="020B0604030504040204" pitchFamily="34" charset="-120"/>
                </a:rPr>
                <a:t>列印及電腦動畫</a:t>
              </a:r>
              <a:endParaRPr lang="en-US" altLang="zh-TW"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solidFill>
                    <a:srgbClr val="ED766D"/>
                  </a:solidFill>
                  <a:latin typeface="微軟正黑體" panose="020B0604030504040204" pitchFamily="34" charset="-120"/>
                  <a:ea typeface="微軟正黑體" panose="020B0604030504040204" pitchFamily="34" charset="-120"/>
                </a:rPr>
                <a:t>增加</a:t>
              </a:r>
              <a:r>
                <a:rPr lang="en-US" altLang="zh-TW" kern="1300" dirty="0">
                  <a:solidFill>
                    <a:srgbClr val="ED766D"/>
                  </a:solidFill>
                  <a:latin typeface="微軟正黑體" panose="020B0604030504040204" pitchFamily="34" charset="-120"/>
                  <a:ea typeface="微軟正黑體" panose="020B0604030504040204" pitchFamily="34" charset="-120"/>
                </a:rPr>
                <a:t>3D</a:t>
              </a:r>
              <a:r>
                <a:rPr lang="zh-TW" altLang="en-US" kern="1300" dirty="0">
                  <a:solidFill>
                    <a:srgbClr val="ED766D"/>
                  </a:solidFill>
                  <a:latin typeface="微軟正黑體" panose="020B0604030504040204" pitchFamily="34" charset="-120"/>
                  <a:ea typeface="微軟正黑體" panose="020B0604030504040204" pitchFamily="34" charset="-120"/>
                </a:rPr>
                <a:t>列印</a:t>
              </a:r>
              <a:r>
                <a:rPr lang="zh-TW" altLang="en-US" kern="1300" dirty="0" smtClean="0">
                  <a:solidFill>
                    <a:srgbClr val="ED766D"/>
                  </a:solidFill>
                  <a:latin typeface="微軟正黑體" panose="020B0604030504040204" pitchFamily="34" charset="-120"/>
                  <a:ea typeface="微軟正黑體" panose="020B0604030504040204" pitchFamily="34" charset="-120"/>
                </a:rPr>
                <a:t>以</a:t>
              </a:r>
              <a:r>
                <a:rPr lang="zh-TW" altLang="en-US" kern="1300" dirty="0" smtClean="0">
                  <a:latin typeface="微軟正黑體" panose="020B0604030504040204" pitchFamily="34" charset="-120"/>
                  <a:ea typeface="微軟正黑體" panose="020B0604030504040204" pitchFamily="34" charset="-120"/>
                </a:rPr>
                <a:t>符合未來</a:t>
              </a:r>
              <a:r>
                <a:rPr lang="zh-TW" altLang="en-US" kern="1300" dirty="0">
                  <a:latin typeface="微軟正黑體" panose="020B0604030504040204" pitchFamily="34" charset="-120"/>
                  <a:ea typeface="微軟正黑體" panose="020B0604030504040204" pitchFamily="34" charset="-120"/>
                </a:rPr>
                <a:t>產業發展</a:t>
              </a:r>
              <a:endParaRPr lang="en-US" altLang="zh-TW"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培養學生應用多媒體應用的能力，以期能自行設計與製作多媒體，展現創意的技能</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en-US" altLang="zh-TW" sz="27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2044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27</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資訊應用</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程式語言</a:t>
              </a:r>
              <a:endParaRPr lang="en-US" altLang="zh-TW" sz="26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與設計</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4132294"/>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p>
          </p:txBody>
        </p:sp>
      </p:grpSp>
      <p:grpSp>
        <p:nvGrpSpPr>
          <p:cNvPr id="35" name="群組 34"/>
          <p:cNvGrpSpPr/>
          <p:nvPr/>
        </p:nvGrpSpPr>
        <p:grpSpPr>
          <a:xfrm>
            <a:off x="5150317" y="2532995"/>
            <a:ext cx="3567797" cy="2682393"/>
            <a:chOff x="4958555" y="2117739"/>
            <a:chExt cx="3738905" cy="3379911"/>
          </a:xfrm>
        </p:grpSpPr>
        <p:sp>
          <p:nvSpPr>
            <p:cNvPr id="23" name="直線圖說文字 2 22"/>
            <p:cNvSpPr/>
            <p:nvPr/>
          </p:nvSpPr>
          <p:spPr>
            <a:xfrm>
              <a:off x="4958555" y="2117739"/>
              <a:ext cx="3738905" cy="3379911"/>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95542" y="2316349"/>
              <a:ext cx="3676923" cy="2716876"/>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sz="2000" kern="1300" dirty="0">
                  <a:latin typeface="微軟正黑體" panose="020B0604030504040204" pitchFamily="34" charset="-120"/>
                  <a:ea typeface="微軟正黑體" panose="020B0604030504040204" pitchFamily="34" charset="-120"/>
                </a:rPr>
                <a:t>主題包含程式組成與語法操作、資料型態與運算、選擇結構 、重覆結構 、陣列及函式</a:t>
              </a:r>
            </a:p>
            <a:p>
              <a:pPr marL="377825" indent="-285750">
                <a:spcAft>
                  <a:spcPts val="1200"/>
                </a:spcAft>
                <a:buClr>
                  <a:srgbClr val="F08C85"/>
                </a:buClr>
                <a:buFont typeface="Wingdings" panose="05000000000000000000" pitchFamily="2" charset="2"/>
                <a:buChar char="ü"/>
              </a:pPr>
              <a:r>
                <a:rPr lang="zh-TW" altLang="en-US" sz="2000" kern="1300" dirty="0">
                  <a:latin typeface="微軟正黑體" panose="020B0604030504040204" pitchFamily="34" charset="-120"/>
                  <a:ea typeface="微軟正黑體" panose="020B0604030504040204" pitchFamily="34" charset="-120"/>
                </a:rPr>
                <a:t>培養學生具備撰寫程式語言基本能力，進而自行設計程式以解決問題的技能</a:t>
              </a: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700" kern="1200" dirty="0">
                <a:solidFill>
                  <a:schemeClr val="tx2">
                    <a:lumMod val="60000"/>
                    <a:lumOff val="40000"/>
                  </a:schemeClr>
                </a:solidFill>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40993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28</a:t>
            </a:fld>
            <a:endParaRPr kumimoji="1" lang="zh-TW" altLang="en-US" dirty="0"/>
          </a:p>
        </p:txBody>
      </p:sp>
      <p:sp>
        <p:nvSpPr>
          <p:cNvPr id="4" name="文字方塊 3"/>
          <p:cNvSpPr txBox="1"/>
          <p:nvPr/>
        </p:nvSpPr>
        <p:spPr>
          <a:xfrm>
            <a:off x="445332" y="1353496"/>
            <a:ext cx="3536731" cy="523220"/>
          </a:xfrm>
          <a:prstGeom prst="rect">
            <a:avLst/>
          </a:prstGeom>
          <a:noFill/>
        </p:spPr>
        <p:txBody>
          <a:bodyPr wrap="square" rtlCol="0">
            <a:spAutoFit/>
          </a:bodyPr>
          <a:lstStyle/>
          <a:p>
            <a:pPr marL="457200" indent="-457200" algn="ctr">
              <a:buClr>
                <a:srgbClr val="30B1B3"/>
              </a:buClr>
              <a:buFont typeface="微軟正黑體" panose="020B0604030504040204" pitchFamily="34" charset="-120"/>
              <a:buChar char="★"/>
            </a:pPr>
            <a:r>
              <a:rPr lang="zh-TW" altLang="en-US" sz="2800" b="1" u="sng" kern="1300" spc="-30" dirty="0">
                <a:solidFill>
                  <a:schemeClr val="tx1">
                    <a:lumMod val="65000"/>
                    <a:lumOff val="35000"/>
                  </a:schemeClr>
                </a:solidFill>
                <a:latin typeface="微軟正黑體" panose="020B0604030504040204" pitchFamily="34" charset="-120"/>
                <a:ea typeface="微軟正黑體" panose="020B0604030504040204" pitchFamily="34" charset="-120"/>
              </a:rPr>
              <a:t>資訊應用</a:t>
            </a:r>
            <a:r>
              <a:rPr lang="zh-TW" altLang="en-US" sz="2800" b="1" kern="1300" spc="-30" dirty="0">
                <a:solidFill>
                  <a:schemeClr val="tx1">
                    <a:lumMod val="65000"/>
                    <a:lumOff val="35000"/>
                  </a:schemeClr>
                </a:solidFill>
                <a:latin typeface="微軟正黑體" panose="020B0604030504040204" pitchFamily="34" charset="-120"/>
                <a:ea typeface="微軟正黑體" panose="020B0604030504040204" pitchFamily="34" charset="-120"/>
              </a:rPr>
              <a:t>技能領域</a:t>
            </a:r>
          </a:p>
        </p:txBody>
      </p:sp>
      <p:grpSp>
        <p:nvGrpSpPr>
          <p:cNvPr id="28" name="群組 27"/>
          <p:cNvGrpSpPr/>
          <p:nvPr/>
        </p:nvGrpSpPr>
        <p:grpSpPr>
          <a:xfrm>
            <a:off x="2511891" y="2694344"/>
            <a:ext cx="2278799" cy="2506124"/>
            <a:chOff x="2498617" y="2495246"/>
            <a:chExt cx="2375751" cy="2612746"/>
          </a:xfrm>
        </p:grpSpPr>
        <p:sp>
          <p:nvSpPr>
            <p:cNvPr id="17" name="手繪多邊形 16"/>
            <p:cNvSpPr/>
            <p:nvPr/>
          </p:nvSpPr>
          <p:spPr>
            <a:xfrm flipH="1">
              <a:off x="2498617" y="2495246"/>
              <a:ext cx="2375751"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rgbClr val="F2DCD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b="1" kern="1200" dirty="0">
                <a:solidFill>
                  <a:srgbClr val="000099"/>
                </a:solidFill>
                <a:effectLst/>
                <a:latin typeface="微軟正黑體" panose="020B0604030504040204" pitchFamily="34" charset="-120"/>
                <a:ea typeface="微軟正黑體" panose="020B0604030504040204" pitchFamily="34" charset="-120"/>
              </a:endParaRPr>
            </a:p>
            <a:p>
              <a:pPr lvl="0" algn="ctr" defTabSz="1244600">
                <a:lnSpc>
                  <a:spcPct val="90000"/>
                </a:lnSpc>
                <a:spcBef>
                  <a:spcPct val="0"/>
                </a:spcBef>
              </a:pPr>
              <a:r>
                <a:rPr lang="zh-TW" altLang="en-US" sz="2600" b="1" dirty="0">
                  <a:solidFill>
                    <a:schemeClr val="tx1">
                      <a:lumMod val="75000"/>
                      <a:lumOff val="25000"/>
                    </a:schemeClr>
                  </a:solidFill>
                  <a:latin typeface="微軟正黑體" panose="020B0604030504040204" pitchFamily="34" charset="-120"/>
                  <a:ea typeface="微軟正黑體" panose="020B0604030504040204" pitchFamily="34" charset="-120"/>
                </a:rPr>
                <a:t>資料庫應用</a:t>
              </a:r>
            </a:p>
          </p:txBody>
        </p:sp>
        <p:sp>
          <p:nvSpPr>
            <p:cNvPr id="18" name="手繪多邊形 17"/>
            <p:cNvSpPr/>
            <p:nvPr/>
          </p:nvSpPr>
          <p:spPr>
            <a:xfrm flipH="1">
              <a:off x="2507498" y="2502774"/>
              <a:ext cx="2364492" cy="625373"/>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F08C8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21" name="文字方塊 20"/>
            <p:cNvSpPr txBox="1"/>
            <p:nvPr/>
          </p:nvSpPr>
          <p:spPr>
            <a:xfrm>
              <a:off x="3087728" y="2607123"/>
              <a:ext cx="1246275" cy="461665"/>
            </a:xfrm>
            <a:prstGeom prst="rect">
              <a:avLst/>
            </a:prstGeom>
            <a:noFill/>
          </p:spPr>
          <p:txBody>
            <a:bodyPr wrap="square" rtlCol="0">
              <a:spAutoFit/>
            </a:bodyPr>
            <a:lstStyle/>
            <a:p>
              <a:r>
                <a:rPr lang="zh-TW" altLang="en-US" sz="2400" kern="1300" dirty="0">
                  <a:solidFill>
                    <a:schemeClr val="bg1"/>
                  </a:solidFill>
                  <a:latin typeface="微軟正黑體" panose="020B0604030504040204" pitchFamily="34" charset="-120"/>
                  <a:ea typeface="微軟正黑體" panose="020B0604030504040204" pitchFamily="34" charset="-120"/>
                </a:rPr>
                <a:t>新課綱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文字方塊 21"/>
            <p:cNvSpPr txBox="1"/>
            <p:nvPr/>
          </p:nvSpPr>
          <p:spPr>
            <a:xfrm>
              <a:off x="3133298" y="3941634"/>
              <a:ext cx="1155136" cy="86635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zh-TW" altLang="en-US" sz="2400" kern="1300" dirty="0">
                  <a:solidFill>
                    <a:schemeClr val="tx1">
                      <a:lumMod val="65000"/>
                      <a:lumOff val="35000"/>
                    </a:schemeClr>
                  </a:solidFill>
                  <a:latin typeface="微軟正黑體" panose="020B0604030504040204" pitchFamily="34" charset="-120"/>
                  <a:ea typeface="微軟正黑體" panose="020B0604030504040204" pitchFamily="34" charset="-120"/>
                </a:rPr>
                <a:t>學分數</a:t>
              </a:r>
              <a:endPar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2400" kern="1300" dirty="0">
                  <a:solidFill>
                    <a:schemeClr val="tx1">
                      <a:lumMod val="65000"/>
                      <a:lumOff val="35000"/>
                    </a:schemeClr>
                  </a:solidFill>
                  <a:latin typeface="微軟正黑體" panose="020B0604030504040204" pitchFamily="34" charset="-120"/>
                  <a:ea typeface="微軟正黑體" panose="020B0604030504040204" pitchFamily="34" charset="-120"/>
                </a:rPr>
                <a:t>2/2</a:t>
              </a:r>
            </a:p>
          </p:txBody>
        </p:sp>
      </p:grpSp>
      <p:grpSp>
        <p:nvGrpSpPr>
          <p:cNvPr id="35" name="群組 34"/>
          <p:cNvGrpSpPr/>
          <p:nvPr/>
        </p:nvGrpSpPr>
        <p:grpSpPr>
          <a:xfrm>
            <a:off x="5115239" y="2553620"/>
            <a:ext cx="3739225" cy="2519314"/>
            <a:chOff x="4937214" y="2117739"/>
            <a:chExt cx="3918554" cy="2360099"/>
          </a:xfrm>
        </p:grpSpPr>
        <p:sp>
          <p:nvSpPr>
            <p:cNvPr id="23" name="直線圖說文字 2 22"/>
            <p:cNvSpPr/>
            <p:nvPr/>
          </p:nvSpPr>
          <p:spPr>
            <a:xfrm>
              <a:off x="4958555" y="2117739"/>
              <a:ext cx="3897213" cy="2360099"/>
            </a:xfrm>
            <a:prstGeom prst="borderCallout2">
              <a:avLst>
                <a:gd name="adj1" fmla="val 18373"/>
                <a:gd name="adj2" fmla="val -60"/>
                <a:gd name="adj3" fmla="val 44323"/>
                <a:gd name="adj4" fmla="val -4938"/>
                <a:gd name="adj5" fmla="val 44301"/>
                <a:gd name="adj6" fmla="val -12266"/>
              </a:avLst>
            </a:prstGeom>
            <a:ln>
              <a:solidFill>
                <a:srgbClr val="F08C8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25" name="文字方塊 24"/>
            <p:cNvSpPr txBox="1"/>
            <p:nvPr/>
          </p:nvSpPr>
          <p:spPr>
            <a:xfrm>
              <a:off x="4937214" y="2390252"/>
              <a:ext cx="3888656" cy="1787620"/>
            </a:xfrm>
            <a:prstGeom prst="rect">
              <a:avLst/>
            </a:prstGeom>
            <a:noFill/>
          </p:spPr>
          <p:txBody>
            <a:bodyPr wrap="square" rtlCol="0">
              <a:spAutoFit/>
            </a:bodyPr>
            <a:lstStyle/>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運用資料庫管理系統建立資料庫及編輯、查詢資料表， 且能運用結構化查詢語言存取資料庫系統內資料</a:t>
              </a:r>
              <a:endParaRPr lang="en-US" altLang="zh-TW" kern="1300" dirty="0">
                <a:latin typeface="微軟正黑體" panose="020B0604030504040204" pitchFamily="34" charset="-120"/>
                <a:ea typeface="微軟正黑體" panose="020B0604030504040204" pitchFamily="34" charset="-120"/>
              </a:endParaRPr>
            </a:p>
            <a:p>
              <a:pPr marL="377825" indent="-285750">
                <a:spcAft>
                  <a:spcPts val="1200"/>
                </a:spcAft>
                <a:buClr>
                  <a:srgbClr val="F08C85"/>
                </a:buClr>
                <a:buFont typeface="Wingdings" panose="05000000000000000000" pitchFamily="2" charset="2"/>
                <a:buChar char="ü"/>
              </a:pPr>
              <a:r>
                <a:rPr lang="zh-TW" altLang="en-US" kern="1300" dirty="0">
                  <a:latin typeface="微軟正黑體" panose="020B0604030504040204" pitchFamily="34" charset="-120"/>
                  <a:ea typeface="微軟正黑體" panose="020B0604030504040204" pitchFamily="34" charset="-120"/>
                </a:rPr>
                <a:t>建置資料庫應用系統、設計及建置資料庫網站</a:t>
              </a:r>
              <a:endParaRPr lang="en-US" altLang="zh-TW" kern="1300" dirty="0">
                <a:latin typeface="微軟正黑體" panose="020B0604030504040204" pitchFamily="34" charset="-120"/>
                <a:ea typeface="微軟正黑體" panose="020B0604030504040204" pitchFamily="34" charset="-120"/>
              </a:endParaRPr>
            </a:p>
          </p:txBody>
        </p:sp>
      </p:grpSp>
      <p:grpSp>
        <p:nvGrpSpPr>
          <p:cNvPr id="34" name="群組 33"/>
          <p:cNvGrpSpPr/>
          <p:nvPr/>
        </p:nvGrpSpPr>
        <p:grpSpPr>
          <a:xfrm>
            <a:off x="1563311" y="1970304"/>
            <a:ext cx="1807004" cy="1105893"/>
            <a:chOff x="1737929" y="1969753"/>
            <a:chExt cx="1493083" cy="913773"/>
          </a:xfrm>
        </p:grpSpPr>
        <p:sp>
          <p:nvSpPr>
            <p:cNvPr id="33" name="迴轉箭號 32"/>
            <p:cNvSpPr/>
            <p:nvPr/>
          </p:nvSpPr>
          <p:spPr>
            <a:xfrm>
              <a:off x="1737929" y="1985857"/>
              <a:ext cx="1493083" cy="897669"/>
            </a:xfrm>
            <a:prstGeom prst="uturnArrow">
              <a:avLst/>
            </a:prstGeom>
            <a:gradFill>
              <a:gsLst>
                <a:gs pos="0">
                  <a:schemeClr val="tx2">
                    <a:lumMod val="60000"/>
                    <a:lumOff val="40000"/>
                  </a:schemeClr>
                </a:gs>
                <a:gs pos="100000">
                  <a:srgbClr val="ED766D"/>
                </a:gs>
              </a:gsLst>
              <a:lin ang="0" scaled="0"/>
            </a:gradFill>
            <a:ln w="15875"/>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solidFill>
                  <a:schemeClr val="tx1"/>
                </a:solidFill>
              </a:endParaRPr>
            </a:p>
          </p:txBody>
        </p:sp>
        <p:sp>
          <p:nvSpPr>
            <p:cNvPr id="24" name="文字方塊 23"/>
            <p:cNvSpPr txBox="1"/>
            <p:nvPr/>
          </p:nvSpPr>
          <p:spPr>
            <a:xfrm>
              <a:off x="1852138" y="1969753"/>
              <a:ext cx="1191548" cy="254309"/>
            </a:xfrm>
            <a:prstGeom prst="rect">
              <a:avLst/>
            </a:prstGeom>
            <a:noFill/>
          </p:spPr>
          <p:txBody>
            <a:bodyPr wrap="square" rtlCol="0">
              <a:spAutoFit/>
            </a:bodyPr>
            <a:lstStyle/>
            <a:p>
              <a:pPr marL="177800" indent="-114300" algn="ctr">
                <a:spcAft>
                  <a:spcPts val="0"/>
                </a:spcAft>
              </a:pPr>
              <a:r>
                <a:rPr lang="zh-TW" altLang="en-US" sz="1400" b="1" kern="1300" dirty="0">
                  <a:solidFill>
                    <a:schemeClr val="bg1"/>
                  </a:solidFill>
                  <a:latin typeface="微軟正黑體" panose="020B0604030504040204" pitchFamily="34" charset="-120"/>
                  <a:ea typeface="微軟正黑體" panose="020B0604030504040204" pitchFamily="34" charset="-120"/>
                </a:rPr>
                <a:t>新增科目</a:t>
              </a:r>
            </a:p>
          </p:txBody>
        </p:sp>
      </p:grpSp>
      <p:grpSp>
        <p:nvGrpSpPr>
          <p:cNvPr id="29" name="群組 28"/>
          <p:cNvGrpSpPr/>
          <p:nvPr/>
        </p:nvGrpSpPr>
        <p:grpSpPr>
          <a:xfrm>
            <a:off x="143124" y="2686970"/>
            <a:ext cx="2278550" cy="2506124"/>
            <a:chOff x="79319" y="2495246"/>
            <a:chExt cx="2375490" cy="2612746"/>
          </a:xfrm>
        </p:grpSpPr>
        <p:sp>
          <p:nvSpPr>
            <p:cNvPr id="10" name="手繪多邊形 9"/>
            <p:cNvSpPr/>
            <p:nvPr/>
          </p:nvSpPr>
          <p:spPr>
            <a:xfrm>
              <a:off x="79319" y="2495246"/>
              <a:ext cx="2375490" cy="2612746"/>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745" h="2166226">
                  <a:moveTo>
                    <a:pt x="1" y="1866830"/>
                  </a:moveTo>
                  <a:lnTo>
                    <a:pt x="1" y="299396"/>
                  </a:lnTo>
                  <a:cubicBezTo>
                    <a:pt x="1" y="134044"/>
                    <a:pt x="195000" y="0"/>
                    <a:pt x="435545" y="0"/>
                  </a:cubicBezTo>
                  <a:lnTo>
                    <a:pt x="2612744" y="0"/>
                  </a:lnTo>
                  <a:lnTo>
                    <a:pt x="2612744" y="0"/>
                  </a:lnTo>
                  <a:lnTo>
                    <a:pt x="2612744" y="2166226"/>
                  </a:lnTo>
                  <a:lnTo>
                    <a:pt x="2612744" y="2166226"/>
                  </a:lnTo>
                  <a:lnTo>
                    <a:pt x="435545" y="2166226"/>
                  </a:lnTo>
                  <a:cubicBezTo>
                    <a:pt x="195000" y="2166226"/>
                    <a:pt x="1" y="2032182"/>
                    <a:pt x="1" y="1866830"/>
                  </a:cubicBezTo>
                  <a:close/>
                </a:path>
              </a:pathLst>
            </a:custGeom>
            <a:solidFill>
              <a:schemeClr val="tx2">
                <a:lumMod val="20000"/>
                <a:lumOff val="8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en-US" altLang="zh-TW" sz="2800" dirty="0">
                <a:solidFill>
                  <a:srgbClr val="91420D"/>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endParaRPr lang="zh-TW" altLang="en-US" sz="2700" kern="1200" dirty="0">
                <a:solidFill>
                  <a:schemeClr val="tx2">
                    <a:lumMod val="60000"/>
                    <a:lumOff val="40000"/>
                  </a:schemeClr>
                </a:solidFill>
              </a:endParaRPr>
            </a:p>
          </p:txBody>
        </p:sp>
        <p:sp>
          <p:nvSpPr>
            <p:cNvPr id="14" name="手繪多邊形 13"/>
            <p:cNvSpPr/>
            <p:nvPr/>
          </p:nvSpPr>
          <p:spPr>
            <a:xfrm>
              <a:off x="85354" y="2509575"/>
              <a:ext cx="2364491" cy="625374"/>
            </a:xfrm>
            <a:custGeom>
              <a:avLst/>
              <a:gdLst>
                <a:gd name="connsiteX0" fmla="*/ 361110 w 2612745"/>
                <a:gd name="connsiteY0" fmla="*/ 0 h 2166226"/>
                <a:gd name="connsiteX1" fmla="*/ 2251635 w 2612745"/>
                <a:gd name="connsiteY1" fmla="*/ 0 h 2166226"/>
                <a:gd name="connsiteX2" fmla="*/ 2612745 w 2612745"/>
                <a:gd name="connsiteY2" fmla="*/ 361110 h 2166226"/>
                <a:gd name="connsiteX3" fmla="*/ 2612745 w 2612745"/>
                <a:gd name="connsiteY3" fmla="*/ 2166226 h 2166226"/>
                <a:gd name="connsiteX4" fmla="*/ 2612745 w 2612745"/>
                <a:gd name="connsiteY4" fmla="*/ 2166226 h 2166226"/>
                <a:gd name="connsiteX5" fmla="*/ 0 w 2612745"/>
                <a:gd name="connsiteY5" fmla="*/ 2166226 h 2166226"/>
                <a:gd name="connsiteX6" fmla="*/ 0 w 2612745"/>
                <a:gd name="connsiteY6" fmla="*/ 2166226 h 2166226"/>
                <a:gd name="connsiteX7" fmla="*/ 0 w 2612745"/>
                <a:gd name="connsiteY7" fmla="*/ 361110 h 2166226"/>
                <a:gd name="connsiteX8" fmla="*/ 361110 w 2612745"/>
                <a:gd name="connsiteY8" fmla="*/ 0 h 2166226"/>
                <a:gd name="connsiteX0" fmla="*/ 0 w 2612743"/>
                <a:gd name="connsiteY0" fmla="*/ 1866830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0 w 2612743"/>
                <a:gd name="connsiteY7" fmla="*/ 1866830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2166226 h 2166226"/>
                <a:gd name="connsiteX7" fmla="*/ 9590 w 2612743"/>
                <a:gd name="connsiteY7" fmla="*/ 1161441 h 2166226"/>
                <a:gd name="connsiteX0" fmla="*/ 9590 w 2612743"/>
                <a:gd name="connsiteY0" fmla="*/ 1161441 h 2166226"/>
                <a:gd name="connsiteX1" fmla="*/ 0 w 2612743"/>
                <a:gd name="connsiteY1" fmla="*/ 299396 h 2166226"/>
                <a:gd name="connsiteX2" fmla="*/ 435544 w 2612743"/>
                <a:gd name="connsiteY2" fmla="*/ 0 h 2166226"/>
                <a:gd name="connsiteX3" fmla="*/ 2612743 w 2612743"/>
                <a:gd name="connsiteY3" fmla="*/ 0 h 2166226"/>
                <a:gd name="connsiteX4" fmla="*/ 2612743 w 2612743"/>
                <a:gd name="connsiteY4" fmla="*/ 0 h 2166226"/>
                <a:gd name="connsiteX5" fmla="*/ 2612743 w 2612743"/>
                <a:gd name="connsiteY5" fmla="*/ 2166226 h 2166226"/>
                <a:gd name="connsiteX6" fmla="*/ 2612743 w 2612743"/>
                <a:gd name="connsiteY6" fmla="*/ 1698165 h 2166226"/>
                <a:gd name="connsiteX7" fmla="*/ 9590 w 2612743"/>
                <a:gd name="connsiteY7" fmla="*/ 1161441 h 2166226"/>
                <a:gd name="connsiteX0" fmla="*/ 9590 w 2612743"/>
                <a:gd name="connsiteY0" fmla="*/ 1161441 h 1698165"/>
                <a:gd name="connsiteX1" fmla="*/ 0 w 2612743"/>
                <a:gd name="connsiteY1" fmla="*/ 299396 h 1698165"/>
                <a:gd name="connsiteX2" fmla="*/ 435544 w 2612743"/>
                <a:gd name="connsiteY2" fmla="*/ 0 h 1698165"/>
                <a:gd name="connsiteX3" fmla="*/ 2612743 w 2612743"/>
                <a:gd name="connsiteY3" fmla="*/ 0 h 1698165"/>
                <a:gd name="connsiteX4" fmla="*/ 2612743 w 2612743"/>
                <a:gd name="connsiteY4" fmla="*/ 0 h 1698165"/>
                <a:gd name="connsiteX5" fmla="*/ 2612743 w 2612743"/>
                <a:gd name="connsiteY5" fmla="*/ 1698165 h 1698165"/>
                <a:gd name="connsiteX6" fmla="*/ 9590 w 2612743"/>
                <a:gd name="connsiteY6" fmla="*/ 1161441 h 1698165"/>
                <a:gd name="connsiteX0" fmla="*/ 9590 w 2622334"/>
                <a:gd name="connsiteY0" fmla="*/ 1161441 h 1161441"/>
                <a:gd name="connsiteX1" fmla="*/ 0 w 2622334"/>
                <a:gd name="connsiteY1" fmla="*/ 299396 h 1161441"/>
                <a:gd name="connsiteX2" fmla="*/ 435544 w 2622334"/>
                <a:gd name="connsiteY2" fmla="*/ 0 h 1161441"/>
                <a:gd name="connsiteX3" fmla="*/ 2612743 w 2622334"/>
                <a:gd name="connsiteY3" fmla="*/ 0 h 1161441"/>
                <a:gd name="connsiteX4" fmla="*/ 2612743 w 2622334"/>
                <a:gd name="connsiteY4" fmla="*/ 0 h 1161441"/>
                <a:gd name="connsiteX5" fmla="*/ 2622334 w 2622334"/>
                <a:gd name="connsiteY5" fmla="*/ 544491 h 1161441"/>
                <a:gd name="connsiteX6" fmla="*/ 9590 w 2622334"/>
                <a:gd name="connsiteY6" fmla="*/ 1161441 h 1161441"/>
                <a:gd name="connsiteX0" fmla="*/ 9590 w 2622334"/>
                <a:gd name="connsiteY0" fmla="*/ 607677 h 607677"/>
                <a:gd name="connsiteX1" fmla="*/ 0 w 2622334"/>
                <a:gd name="connsiteY1" fmla="*/ 299396 h 607677"/>
                <a:gd name="connsiteX2" fmla="*/ 435544 w 2622334"/>
                <a:gd name="connsiteY2" fmla="*/ 0 h 607677"/>
                <a:gd name="connsiteX3" fmla="*/ 2612743 w 2622334"/>
                <a:gd name="connsiteY3" fmla="*/ 0 h 607677"/>
                <a:gd name="connsiteX4" fmla="*/ 2612743 w 2622334"/>
                <a:gd name="connsiteY4" fmla="*/ 0 h 607677"/>
                <a:gd name="connsiteX5" fmla="*/ 2622334 w 2622334"/>
                <a:gd name="connsiteY5" fmla="*/ 544491 h 607677"/>
                <a:gd name="connsiteX6" fmla="*/ 9590 w 2622334"/>
                <a:gd name="connsiteY6" fmla="*/ 607677 h 607677"/>
                <a:gd name="connsiteX0" fmla="*/ 9590 w 2622334"/>
                <a:gd name="connsiteY0" fmla="*/ 541753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41753 h 544491"/>
                <a:gd name="connsiteX0" fmla="*/ 9590 w 2622334"/>
                <a:gd name="connsiteY0" fmla="*/ 532451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9590 w 2622334"/>
                <a:gd name="connsiteY6" fmla="*/ 532451 h 544491"/>
                <a:gd name="connsiteX0" fmla="*/ 2825 w 2622334"/>
                <a:gd name="connsiteY0" fmla="*/ 518497 h 544491"/>
                <a:gd name="connsiteX1" fmla="*/ 0 w 2622334"/>
                <a:gd name="connsiteY1" fmla="*/ 299396 h 544491"/>
                <a:gd name="connsiteX2" fmla="*/ 435544 w 2622334"/>
                <a:gd name="connsiteY2" fmla="*/ 0 h 544491"/>
                <a:gd name="connsiteX3" fmla="*/ 2612743 w 2622334"/>
                <a:gd name="connsiteY3" fmla="*/ 0 h 544491"/>
                <a:gd name="connsiteX4" fmla="*/ 2612743 w 2622334"/>
                <a:gd name="connsiteY4" fmla="*/ 0 h 544491"/>
                <a:gd name="connsiteX5" fmla="*/ 2622334 w 2622334"/>
                <a:gd name="connsiteY5" fmla="*/ 544491 h 544491"/>
                <a:gd name="connsiteX6" fmla="*/ 2825 w 2622334"/>
                <a:gd name="connsiteY6" fmla="*/ 518497 h 544491"/>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612743 w 2622334"/>
                <a:gd name="connsiteY4" fmla="*/ 0 h 518497"/>
                <a:gd name="connsiteX5" fmla="*/ 2622334 w 2622334"/>
                <a:gd name="connsiteY5" fmla="*/ 516584 h 518497"/>
                <a:gd name="connsiteX6" fmla="*/ 2825 w 2622334"/>
                <a:gd name="connsiteY6" fmla="*/ 518497 h 518497"/>
                <a:gd name="connsiteX0" fmla="*/ 2825 w 2622334"/>
                <a:gd name="connsiteY0" fmla="*/ 518497 h 518497"/>
                <a:gd name="connsiteX1" fmla="*/ 0 w 2622334"/>
                <a:gd name="connsiteY1" fmla="*/ 299396 h 518497"/>
                <a:gd name="connsiteX2" fmla="*/ 435544 w 2622334"/>
                <a:gd name="connsiteY2" fmla="*/ 0 h 518497"/>
                <a:gd name="connsiteX3" fmla="*/ 2612743 w 2622334"/>
                <a:gd name="connsiteY3" fmla="*/ 0 h 518497"/>
                <a:gd name="connsiteX4" fmla="*/ 2545080 w 2622334"/>
                <a:gd name="connsiteY4" fmla="*/ 9302 h 518497"/>
                <a:gd name="connsiteX5" fmla="*/ 2622334 w 2622334"/>
                <a:gd name="connsiteY5" fmla="*/ 516584 h 518497"/>
                <a:gd name="connsiteX6" fmla="*/ 2825 w 2622334"/>
                <a:gd name="connsiteY6" fmla="*/ 518497 h 518497"/>
                <a:gd name="connsiteX0" fmla="*/ 2825 w 2612743"/>
                <a:gd name="connsiteY0" fmla="*/ 518497 h 518497"/>
                <a:gd name="connsiteX1" fmla="*/ 0 w 2612743"/>
                <a:gd name="connsiteY1" fmla="*/ 299396 h 518497"/>
                <a:gd name="connsiteX2" fmla="*/ 435544 w 2612743"/>
                <a:gd name="connsiteY2" fmla="*/ 0 h 518497"/>
                <a:gd name="connsiteX3" fmla="*/ 2612743 w 2612743"/>
                <a:gd name="connsiteY3" fmla="*/ 0 h 518497"/>
                <a:gd name="connsiteX4" fmla="*/ 2545080 w 2612743"/>
                <a:gd name="connsiteY4" fmla="*/ 9302 h 518497"/>
                <a:gd name="connsiteX5" fmla="*/ 2561439 w 2612743"/>
                <a:gd name="connsiteY5" fmla="*/ 507282 h 518497"/>
                <a:gd name="connsiteX6" fmla="*/ 2825 w 2612743"/>
                <a:gd name="connsiteY6" fmla="*/ 518497 h 518497"/>
                <a:gd name="connsiteX0" fmla="*/ 2825 w 2561439"/>
                <a:gd name="connsiteY0" fmla="*/ 518497 h 518497"/>
                <a:gd name="connsiteX1" fmla="*/ 0 w 2561439"/>
                <a:gd name="connsiteY1" fmla="*/ 299396 h 518497"/>
                <a:gd name="connsiteX2" fmla="*/ 435544 w 2561439"/>
                <a:gd name="connsiteY2" fmla="*/ 0 h 518497"/>
                <a:gd name="connsiteX3" fmla="*/ 2545080 w 2561439"/>
                <a:gd name="connsiteY3" fmla="*/ 9302 h 518497"/>
                <a:gd name="connsiteX4" fmla="*/ 2561439 w 2561439"/>
                <a:gd name="connsiteY4" fmla="*/ 507282 h 518497"/>
                <a:gd name="connsiteX5" fmla="*/ 2825 w 2561439"/>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61439 w 2592444"/>
                <a:gd name="connsiteY4" fmla="*/ 507282 h 518497"/>
                <a:gd name="connsiteX5" fmla="*/ 2825 w 2592444"/>
                <a:gd name="connsiteY5" fmla="*/ 518497 h 518497"/>
                <a:gd name="connsiteX0" fmla="*/ 2825 w 2592444"/>
                <a:gd name="connsiteY0" fmla="*/ 518497 h 518497"/>
                <a:gd name="connsiteX1" fmla="*/ 0 w 2592444"/>
                <a:gd name="connsiteY1" fmla="*/ 299396 h 518497"/>
                <a:gd name="connsiteX2" fmla="*/ 435544 w 2592444"/>
                <a:gd name="connsiteY2" fmla="*/ 0 h 518497"/>
                <a:gd name="connsiteX3" fmla="*/ 2592444 w 2592444"/>
                <a:gd name="connsiteY3" fmla="*/ 4650 h 518497"/>
                <a:gd name="connsiteX4" fmla="*/ 2581737 w 2592444"/>
                <a:gd name="connsiteY4" fmla="*/ 507282 h 518497"/>
                <a:gd name="connsiteX5" fmla="*/ 2825 w 2592444"/>
                <a:gd name="connsiteY5" fmla="*/ 518497 h 518497"/>
                <a:gd name="connsiteX0" fmla="*/ 2825 w 2585678"/>
                <a:gd name="connsiteY0" fmla="*/ 518497 h 518497"/>
                <a:gd name="connsiteX1" fmla="*/ 0 w 2585678"/>
                <a:gd name="connsiteY1" fmla="*/ 299396 h 518497"/>
                <a:gd name="connsiteX2" fmla="*/ 435544 w 2585678"/>
                <a:gd name="connsiteY2" fmla="*/ 0 h 518497"/>
                <a:gd name="connsiteX3" fmla="*/ 2585678 w 2585678"/>
                <a:gd name="connsiteY3" fmla="*/ 4650 h 518497"/>
                <a:gd name="connsiteX4" fmla="*/ 2581737 w 2585678"/>
                <a:gd name="connsiteY4" fmla="*/ 507282 h 518497"/>
                <a:gd name="connsiteX5" fmla="*/ 2825 w 2585678"/>
                <a:gd name="connsiteY5" fmla="*/ 518497 h 518497"/>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497980 h 518497"/>
                <a:gd name="connsiteX5" fmla="*/ 2825 w 2588709"/>
                <a:gd name="connsiteY5" fmla="*/ 518497 h 518497"/>
                <a:gd name="connsiteX0" fmla="*/ 2825 w 2588709"/>
                <a:gd name="connsiteY0" fmla="*/ 518497 h 521236"/>
                <a:gd name="connsiteX1" fmla="*/ 0 w 2588709"/>
                <a:gd name="connsiteY1" fmla="*/ 299396 h 521236"/>
                <a:gd name="connsiteX2" fmla="*/ 435544 w 2588709"/>
                <a:gd name="connsiteY2" fmla="*/ 0 h 521236"/>
                <a:gd name="connsiteX3" fmla="*/ 2585678 w 2588709"/>
                <a:gd name="connsiteY3" fmla="*/ 4650 h 521236"/>
                <a:gd name="connsiteX4" fmla="*/ 2588504 w 2588709"/>
                <a:gd name="connsiteY4" fmla="*/ 521236 h 521236"/>
                <a:gd name="connsiteX5" fmla="*/ 2825 w 2588709"/>
                <a:gd name="connsiteY5" fmla="*/ 518497 h 521236"/>
                <a:gd name="connsiteX0" fmla="*/ 2825 w 2588709"/>
                <a:gd name="connsiteY0" fmla="*/ 518497 h 518497"/>
                <a:gd name="connsiteX1" fmla="*/ 0 w 2588709"/>
                <a:gd name="connsiteY1" fmla="*/ 299396 h 518497"/>
                <a:gd name="connsiteX2" fmla="*/ 435544 w 2588709"/>
                <a:gd name="connsiteY2" fmla="*/ 0 h 518497"/>
                <a:gd name="connsiteX3" fmla="*/ 2585678 w 2588709"/>
                <a:gd name="connsiteY3" fmla="*/ 4650 h 518497"/>
                <a:gd name="connsiteX4" fmla="*/ 2588504 w 2588709"/>
                <a:gd name="connsiteY4" fmla="*/ 511934 h 518497"/>
                <a:gd name="connsiteX5" fmla="*/ 2825 w 2588709"/>
                <a:gd name="connsiteY5" fmla="*/ 518497 h 51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709" h="518497">
                  <a:moveTo>
                    <a:pt x="2825" y="518497"/>
                  </a:moveTo>
                  <a:cubicBezTo>
                    <a:pt x="1883" y="445463"/>
                    <a:pt x="942" y="372430"/>
                    <a:pt x="0" y="299396"/>
                  </a:cubicBezTo>
                  <a:cubicBezTo>
                    <a:pt x="0" y="134044"/>
                    <a:pt x="194999" y="0"/>
                    <a:pt x="435544" y="0"/>
                  </a:cubicBezTo>
                  <a:lnTo>
                    <a:pt x="2585678" y="4650"/>
                  </a:lnTo>
                  <a:cubicBezTo>
                    <a:pt x="2584364" y="172194"/>
                    <a:pt x="2589818" y="344390"/>
                    <a:pt x="2588504" y="511934"/>
                  </a:cubicBezTo>
                  <a:lnTo>
                    <a:pt x="2825" y="518497"/>
                  </a:lnTo>
                  <a:close/>
                </a:path>
              </a:pathLst>
            </a:custGeom>
            <a:solidFill>
              <a:srgbClr val="558ED5"/>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212446" tIns="283565" rIns="160020" bIns="283566" numCol="1" spcCol="1270" anchor="t" anchorCtr="0">
              <a:noAutofit/>
            </a:bodyPr>
            <a:lstStyle/>
            <a:p>
              <a:pPr lvl="0" algn="l" defTabSz="1244600">
                <a:lnSpc>
                  <a:spcPct val="90000"/>
                </a:lnSpc>
                <a:spcBef>
                  <a:spcPct val="0"/>
                </a:spcBef>
                <a:spcAft>
                  <a:spcPct val="35000"/>
                </a:spcAft>
              </a:pPr>
              <a:endParaRPr lang="zh-TW" altLang="en-US" sz="2800" kern="1200" dirty="0"/>
            </a:p>
          </p:txBody>
        </p:sp>
        <p:sp>
          <p:nvSpPr>
            <p:cNvPr id="7" name="文字方塊 6"/>
            <p:cNvSpPr txBox="1"/>
            <p:nvPr/>
          </p:nvSpPr>
          <p:spPr>
            <a:xfrm>
              <a:off x="673608" y="2620289"/>
              <a:ext cx="1246275" cy="461665"/>
            </a:xfrm>
            <a:prstGeom prst="rect">
              <a:avLst/>
            </a:prstGeom>
            <a:noFill/>
          </p:spPr>
          <p:txBody>
            <a:bodyPr wrap="square" rtlCol="0">
              <a:spAutoFit/>
            </a:bodyPr>
            <a:lstStyle/>
            <a:p>
              <a:r>
                <a:rPr lang="en-US" altLang="zh-TW" sz="2400" kern="1300" dirty="0">
                  <a:solidFill>
                    <a:schemeClr val="bg1"/>
                  </a:solidFill>
                  <a:latin typeface="微軟正黑體" panose="020B0604030504040204" pitchFamily="34" charset="-120"/>
                  <a:ea typeface="微軟正黑體" panose="020B0604030504040204" pitchFamily="34" charset="-120"/>
                </a:rPr>
                <a:t>99</a:t>
              </a:r>
              <a:r>
                <a:rPr lang="zh-TW" altLang="en-US" sz="2400" kern="1300" dirty="0">
                  <a:solidFill>
                    <a:schemeClr val="bg1"/>
                  </a:solidFill>
                  <a:latin typeface="微軟正黑體" panose="020B0604030504040204" pitchFamily="34" charset="-120"/>
                  <a:ea typeface="微軟正黑體" panose="020B0604030504040204" pitchFamily="34" charset="-120"/>
                </a:rPr>
                <a:t>課綱</a:t>
              </a:r>
              <a:endParaRPr lang="zh-TW" altLang="zh-TW" sz="2400"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6" name="標題 4"/>
          <p:cNvSpPr>
            <a:spLocks noGrp="1"/>
          </p:cNvSpPr>
          <p:nvPr>
            <p:ph type="title"/>
          </p:nvPr>
        </p:nvSpPr>
        <p:spPr>
          <a:xfrm>
            <a:off x="691569" y="211670"/>
            <a:ext cx="8229600" cy="862166"/>
          </a:xfrm>
        </p:spPr>
        <p:txBody>
          <a:bodyPr/>
          <a:lstStyle/>
          <a:p>
            <a:r>
              <a:rPr lang="zh-TW" altLang="en-US" sz="2800" dirty="0"/>
              <a:t>壹、十二年國教新課綱改了</a:t>
            </a:r>
            <a:r>
              <a:rPr lang="zh-TW" altLang="en-US" sz="2800" dirty="0" smtClean="0"/>
              <a:t>什麼</a:t>
            </a:r>
            <a:r>
              <a:rPr lang="en-US" altLang="zh-TW" sz="2800" dirty="0" smtClean="0"/>
              <a:t>-</a:t>
            </a:r>
            <a:r>
              <a:rPr lang="zh-TW" altLang="en-US" sz="2800" dirty="0" smtClean="0">
                <a:solidFill>
                  <a:schemeClr val="accent6"/>
                </a:solidFill>
              </a:rPr>
              <a:t>群</a:t>
            </a:r>
            <a:r>
              <a:rPr lang="zh-TW" altLang="en-US" sz="2800" dirty="0">
                <a:solidFill>
                  <a:schemeClr val="accent6"/>
                </a:solidFill>
              </a:rPr>
              <a:t>科課程</a:t>
            </a:r>
            <a:r>
              <a:rPr lang="zh-TW" altLang="en-US" sz="2800" dirty="0" smtClean="0">
                <a:solidFill>
                  <a:schemeClr val="accent6"/>
                </a:solidFill>
              </a:rPr>
              <a:t>架構</a:t>
            </a:r>
            <a:r>
              <a:rPr lang="en-US" altLang="zh-TW" sz="2800" dirty="0" smtClean="0">
                <a:solidFill>
                  <a:schemeClr val="accent6"/>
                </a:solidFill>
              </a:rPr>
              <a:t/>
            </a:r>
            <a:br>
              <a:rPr lang="en-US" altLang="zh-TW" sz="2800" dirty="0" smtClean="0">
                <a:solidFill>
                  <a:schemeClr val="accent6"/>
                </a:solidFill>
              </a:rPr>
            </a:br>
            <a:r>
              <a:rPr lang="en-US" altLang="zh-TW" sz="3200" dirty="0" smtClean="0">
                <a:solidFill>
                  <a:srgbClr val="002060"/>
                </a:solidFill>
              </a:rPr>
              <a:t>(</a:t>
            </a:r>
            <a:r>
              <a:rPr lang="zh-TW" altLang="en-US" sz="3200" dirty="0">
                <a:solidFill>
                  <a:srgbClr val="002060"/>
                </a:solidFill>
              </a:rPr>
              <a:t>二</a:t>
            </a:r>
            <a:r>
              <a:rPr lang="en-US" altLang="zh-TW" sz="3200" dirty="0">
                <a:solidFill>
                  <a:srgbClr val="002060"/>
                </a:solidFill>
              </a:rPr>
              <a:t>)</a:t>
            </a:r>
            <a:r>
              <a:rPr lang="zh-TW" altLang="en-US" sz="3200" dirty="0">
                <a:solidFill>
                  <a:srgbClr val="002060"/>
                </a:solidFill>
              </a:rPr>
              <a:t>新課綱與</a:t>
            </a:r>
            <a:r>
              <a:rPr lang="en-US" altLang="zh-TW" sz="3200" dirty="0">
                <a:solidFill>
                  <a:srgbClr val="002060"/>
                </a:solidFill>
              </a:rPr>
              <a:t>99</a:t>
            </a:r>
            <a:r>
              <a:rPr lang="zh-TW" altLang="en-US" sz="3200" dirty="0">
                <a:solidFill>
                  <a:srgbClr val="002060"/>
                </a:solidFill>
              </a:rPr>
              <a:t>課綱差異</a:t>
            </a:r>
            <a:r>
              <a:rPr lang="zh-TW" altLang="en-US" sz="2800" dirty="0"/>
              <a:t/>
            </a:r>
            <a:br>
              <a:rPr lang="zh-TW" altLang="en-US" sz="2800" dirty="0"/>
            </a:br>
            <a:endParaRPr lang="zh-TW" altLang="en-US" sz="2800" dirty="0"/>
          </a:p>
        </p:txBody>
      </p:sp>
    </p:spTree>
    <p:extLst>
      <p:ext uri="{BB962C8B-B14F-4D97-AF65-F5344CB8AC3E}">
        <p14:creationId xmlns:p14="http://schemas.microsoft.com/office/powerpoint/2010/main" val="205864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1" fill="hold" nodeType="withEffect">
                                  <p:stCondLst>
                                    <p:cond delay="4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750"/>
                                        <p:tgtEl>
                                          <p:spTgt spid="28"/>
                                        </p:tgtEl>
                                      </p:cBhvr>
                                    </p:animEffect>
                                  </p:childTnLst>
                                </p:cTn>
                              </p:par>
                            </p:childTnLst>
                          </p:cTn>
                        </p:par>
                        <p:par>
                          <p:cTn id="11" fill="hold">
                            <p:stCondLst>
                              <p:cond delay="1150"/>
                            </p:stCondLst>
                            <p:childTnLst>
                              <p:par>
                                <p:cTn id="12" presetID="22" presetClass="entr" presetSubtype="8"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29</a:t>
            </a:fld>
            <a:endParaRPr kumimoji="1" lang="zh-TW" altLang="en-US"/>
          </a:p>
        </p:txBody>
      </p:sp>
      <p:sp>
        <p:nvSpPr>
          <p:cNvPr id="6" name="矩形 5"/>
          <p:cNvSpPr/>
          <p:nvPr/>
        </p:nvSpPr>
        <p:spPr>
          <a:xfrm>
            <a:off x="504506" y="652449"/>
            <a:ext cx="7571303" cy="584775"/>
          </a:xfrm>
          <a:prstGeom prst="rect">
            <a:avLst/>
          </a:prstGeom>
        </p:spPr>
        <p:txBody>
          <a:bodyPr wrap="none">
            <a:spAutoFit/>
          </a:bodyPr>
          <a:lstStyle/>
          <a:p>
            <a:r>
              <a:rPr lang="zh-TW" altLang="en-US" sz="3200" b="1" dirty="0">
                <a:solidFill>
                  <a:srgbClr val="002060"/>
                </a:solidFill>
                <a:latin typeface="微軟正黑體"/>
                <a:ea typeface="微軟正黑體"/>
                <a:cs typeface="微軟正黑體"/>
              </a:rPr>
              <a:t>（三）部定專業及實習科目教材選用方式</a:t>
            </a:r>
          </a:p>
        </p:txBody>
      </p:sp>
      <p:graphicFrame>
        <p:nvGraphicFramePr>
          <p:cNvPr id="8" name="資料庫圖表 7"/>
          <p:cNvGraphicFramePr/>
          <p:nvPr>
            <p:extLst/>
          </p:nvPr>
        </p:nvGraphicFramePr>
        <p:xfrm>
          <a:off x="1312127" y="1512151"/>
          <a:ext cx="6616390" cy="475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2600" dirty="0"/>
              <a:t>壹、十二年國教新課綱改了</a:t>
            </a:r>
            <a:r>
              <a:rPr lang="zh-TW" altLang="en-US" sz="2600" dirty="0" smtClean="0"/>
              <a:t>什麼</a:t>
            </a:r>
            <a:r>
              <a:rPr lang="en-US" altLang="zh-TW" sz="2600" dirty="0" smtClean="0"/>
              <a:t>-</a:t>
            </a:r>
            <a:r>
              <a:rPr lang="zh-TW" altLang="en-US" sz="2600" dirty="0" smtClean="0">
                <a:solidFill>
                  <a:schemeClr val="accent6"/>
                </a:solidFill>
              </a:rPr>
              <a:t>部定科目教材選用</a:t>
            </a:r>
            <a:endParaRPr lang="zh-TW" altLang="en-US" sz="2600" dirty="0">
              <a:solidFill>
                <a:schemeClr val="accent6"/>
              </a:solidFill>
            </a:endParaRPr>
          </a:p>
        </p:txBody>
      </p:sp>
    </p:spTree>
    <p:extLst>
      <p:ext uri="{BB962C8B-B14F-4D97-AF65-F5344CB8AC3E}">
        <p14:creationId xmlns:p14="http://schemas.microsoft.com/office/powerpoint/2010/main" val="366757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56250"/>
            <a:ext cx="9144000" cy="1312453"/>
          </a:xfrm>
          <a:prstGeom prst="rect">
            <a:avLst/>
          </a:prstGeom>
          <a:solidFill>
            <a:srgbClr val="A3C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 name="標題 3"/>
          <p:cNvSpPr txBox="1">
            <a:spLocks/>
          </p:cNvSpPr>
          <p:nvPr/>
        </p:nvSpPr>
        <p:spPr>
          <a:xfrm>
            <a:off x="624872" y="2550695"/>
            <a:ext cx="7893691" cy="962432"/>
          </a:xfrm>
          <a:prstGeom prst="rect">
            <a:avLst/>
          </a:prstGeom>
        </p:spPr>
        <p:txBody>
          <a:bodyPr anchor="ctr">
            <a:noAutofit/>
          </a:bodyPr>
          <a:lstStyle>
            <a:lvl1pPr algn="ctr" defTabSz="457200" rtl="0" eaLnBrk="1" latinLnBrk="0" hangingPunct="1">
              <a:spcBef>
                <a:spcPct val="0"/>
              </a:spcBef>
              <a:buNone/>
              <a:defRPr sz="4400" b="1" kern="1200" cap="all" spc="300">
                <a:solidFill>
                  <a:srgbClr val="30B1B3"/>
                </a:solidFill>
                <a:latin typeface="微軟正黑體"/>
                <a:ea typeface="微軟正黑體"/>
                <a:cs typeface="微軟正黑體"/>
              </a:defRPr>
            </a:lvl1pPr>
          </a:lstStyle>
          <a:p>
            <a:r>
              <a:rPr kumimoji="1" lang="zh-TW" altLang="en-US" sz="4000" dirty="0">
                <a:solidFill>
                  <a:schemeClr val="bg1"/>
                </a:solidFill>
              </a:rPr>
              <a:t>壹</a:t>
            </a:r>
            <a:r>
              <a:rPr kumimoji="1" lang="zh-TW" altLang="en-US" sz="4000" dirty="0" smtClean="0">
                <a:solidFill>
                  <a:schemeClr val="bg1"/>
                </a:solidFill>
              </a:rPr>
              <a:t>、十二年國教新課綱改了什麼</a:t>
            </a:r>
            <a:endParaRPr kumimoji="1" lang="zh-TW" altLang="en-US" sz="4000" dirty="0">
              <a:solidFill>
                <a:schemeClr val="bg1"/>
              </a:solidFill>
            </a:endParaRPr>
          </a:p>
        </p:txBody>
      </p:sp>
    </p:spTree>
    <p:extLst>
      <p:ext uri="{BB962C8B-B14F-4D97-AF65-F5344CB8AC3E}">
        <p14:creationId xmlns:p14="http://schemas.microsoft.com/office/powerpoint/2010/main" val="1265382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2148843" y="4215111"/>
            <a:ext cx="6036732" cy="1477327"/>
          </a:xfrm>
          <a:prstGeom prst="roundRect">
            <a:avLst/>
          </a:prstGeom>
          <a:solidFill>
            <a:srgbClr val="F08C85"/>
          </a:solidFill>
          <a:ln w="28575"/>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dirty="0"/>
          </a:p>
        </p:txBody>
      </p:sp>
      <p:sp>
        <p:nvSpPr>
          <p:cNvPr id="6" name="圓角矩形 5"/>
          <p:cNvSpPr/>
          <p:nvPr/>
        </p:nvSpPr>
        <p:spPr>
          <a:xfrm>
            <a:off x="966201" y="2017077"/>
            <a:ext cx="7222066" cy="1820334"/>
          </a:xfrm>
          <a:prstGeom prst="roundRect">
            <a:avLst/>
          </a:prstGeom>
          <a:solidFill>
            <a:srgbClr val="558ED5"/>
          </a:solidFill>
          <a:ln w="28575">
            <a:solidFill>
              <a:schemeClr val="lt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dirty="0"/>
          </a:p>
        </p:txBody>
      </p:sp>
      <p:sp>
        <p:nvSpPr>
          <p:cNvPr id="2" name="標題 1"/>
          <p:cNvSpPr>
            <a:spLocks noGrp="1"/>
          </p:cNvSpPr>
          <p:nvPr>
            <p:ph type="title"/>
          </p:nvPr>
        </p:nvSpPr>
        <p:spPr>
          <a:xfrm>
            <a:off x="914400" y="160910"/>
            <a:ext cx="8229600" cy="1143000"/>
          </a:xfrm>
          <a:prstGeom prst="rect">
            <a:avLst/>
          </a:prstGeom>
        </p:spPr>
        <p:txBody>
          <a:bodyPr/>
          <a:lstStyle/>
          <a:p>
            <a:r>
              <a:rPr lang="zh-TW" altLang="zh-TW" sz="3000" dirty="0"/>
              <a:t>壹</a:t>
            </a:r>
            <a:r>
              <a:rPr lang="zh-TW" altLang="zh-TW" sz="3000" dirty="0" smtClean="0"/>
              <a:t>、</a:t>
            </a:r>
            <a:r>
              <a:rPr lang="zh-TW" altLang="en-US" sz="3000" dirty="0" smtClean="0"/>
              <a:t>十二年國教新課綱改了什麼</a:t>
            </a:r>
            <a:r>
              <a:rPr lang="en-US" altLang="zh-TW" sz="3000" dirty="0"/>
              <a:t>-</a:t>
            </a:r>
            <a:r>
              <a:rPr lang="zh-TW" altLang="en-US" sz="3000" dirty="0">
                <a:solidFill>
                  <a:schemeClr val="accent6"/>
                </a:solidFill>
              </a:rPr>
              <a:t>核心素養</a:t>
            </a:r>
            <a:br>
              <a:rPr lang="zh-TW" altLang="en-US" sz="3000" dirty="0">
                <a:solidFill>
                  <a:schemeClr val="accent6"/>
                </a:solidFill>
              </a:rPr>
            </a:br>
            <a:endParaRPr kumimoji="1" lang="zh-TW" altLang="en-US" sz="3000" dirty="0">
              <a:solidFill>
                <a:schemeClr val="accent6"/>
              </a:solidFill>
            </a:endParaRPr>
          </a:p>
        </p:txBody>
      </p:sp>
      <p:sp>
        <p:nvSpPr>
          <p:cNvPr id="3" name="內容版面配置區 2"/>
          <p:cNvSpPr>
            <a:spLocks noGrp="1"/>
          </p:cNvSpPr>
          <p:nvPr>
            <p:ph idx="1"/>
          </p:nvPr>
        </p:nvSpPr>
        <p:spPr>
          <a:xfrm>
            <a:off x="1203030" y="1244116"/>
            <a:ext cx="6748409" cy="2791445"/>
          </a:xfrm>
        </p:spPr>
        <p:txBody>
          <a:bodyPr>
            <a:normAutofit fontScale="77500" lnSpcReduction="20000"/>
          </a:bodyPr>
          <a:lstStyle/>
          <a:p>
            <a:pPr marL="0" indent="0" algn="ctr">
              <a:buNone/>
            </a:pPr>
            <a:r>
              <a:rPr lang="zh-TW" altLang="zh-TW" sz="4100" dirty="0">
                <a:solidFill>
                  <a:srgbClr val="002060"/>
                </a:solidFill>
              </a:rPr>
              <a:t>核心素養：三面九項</a:t>
            </a:r>
          </a:p>
          <a:p>
            <a:pPr marL="0" lvl="2" indent="0">
              <a:lnSpc>
                <a:spcPts val="4200"/>
              </a:lnSpc>
              <a:buClr>
                <a:srgbClr val="FF0000"/>
              </a:buClr>
              <a:buNone/>
            </a:pPr>
            <a:endParaRPr lang="en-US" altLang="zh-TW" sz="3200" b="1" dirty="0">
              <a:latin typeface="微軟正黑體" charset="0"/>
              <a:ea typeface="微軟正黑體" charset="0"/>
              <a:cs typeface="微軟正黑體" charset="0"/>
            </a:endParaRPr>
          </a:p>
          <a:p>
            <a:pPr marL="0" lvl="2" indent="0">
              <a:lnSpc>
                <a:spcPts val="4200"/>
              </a:lnSpc>
              <a:buClr>
                <a:srgbClr val="FF0000"/>
              </a:buClr>
              <a:buNone/>
            </a:pPr>
            <a:r>
              <a:rPr lang="zh-TW" altLang="en-US" sz="3200" b="1" dirty="0">
                <a:solidFill>
                  <a:schemeClr val="bg1"/>
                </a:solidFill>
                <a:latin typeface="微軟正黑體" charset="0"/>
                <a:ea typeface="微軟正黑體" charset="0"/>
                <a:cs typeface="微軟正黑體" charset="0"/>
              </a:rPr>
              <a:t>「核心素養」是指一個人為適應現在生活及面對未來挑戰，所應具備的</a:t>
            </a:r>
            <a:r>
              <a:rPr lang="zh-TW" altLang="en-US" sz="3200" b="1" dirty="0">
                <a:solidFill>
                  <a:srgbClr val="FFF152"/>
                </a:solidFill>
                <a:latin typeface="微軟正黑體" charset="0"/>
                <a:ea typeface="微軟正黑體" charset="0"/>
                <a:cs typeface="微軟正黑體" charset="0"/>
              </a:rPr>
              <a:t>知識</a:t>
            </a:r>
            <a:r>
              <a:rPr lang="zh-TW" altLang="en-US" sz="3200" b="1" dirty="0">
                <a:solidFill>
                  <a:schemeClr val="bg1"/>
                </a:solidFill>
                <a:latin typeface="微軟正黑體" charset="0"/>
                <a:ea typeface="微軟正黑體" charset="0"/>
                <a:cs typeface="微軟正黑體" charset="0"/>
              </a:rPr>
              <a:t>、</a:t>
            </a:r>
            <a:r>
              <a:rPr lang="zh-TW" altLang="en-US" sz="3200" b="1" dirty="0">
                <a:solidFill>
                  <a:srgbClr val="FFF152"/>
                </a:solidFill>
                <a:latin typeface="微軟正黑體" charset="0"/>
                <a:ea typeface="微軟正黑體" charset="0"/>
                <a:cs typeface="微軟正黑體" charset="0"/>
              </a:rPr>
              <a:t>能力</a:t>
            </a:r>
            <a:r>
              <a:rPr lang="zh-TW" altLang="en-US" sz="3200" b="1" dirty="0">
                <a:solidFill>
                  <a:schemeClr val="bg1"/>
                </a:solidFill>
                <a:latin typeface="微軟正黑體" charset="0"/>
                <a:ea typeface="微軟正黑體" charset="0"/>
                <a:cs typeface="微軟正黑體" charset="0"/>
              </a:rPr>
              <a:t>與</a:t>
            </a:r>
            <a:r>
              <a:rPr lang="zh-TW" altLang="en-US" sz="3200" b="1" dirty="0">
                <a:solidFill>
                  <a:srgbClr val="FFF152"/>
                </a:solidFill>
                <a:latin typeface="微軟正黑體" charset="0"/>
                <a:ea typeface="微軟正黑體" charset="0"/>
                <a:cs typeface="微軟正黑體" charset="0"/>
              </a:rPr>
              <a:t>態度</a:t>
            </a:r>
            <a:endParaRPr lang="en-US" altLang="zh-TW" sz="3200" b="1" dirty="0">
              <a:solidFill>
                <a:srgbClr val="0000FF"/>
              </a:solidFill>
              <a:latin typeface="微軟正黑體" charset="0"/>
              <a:ea typeface="微軟正黑體" charset="0"/>
              <a:cs typeface="微軟正黑體" charset="0"/>
            </a:endParaRPr>
          </a:p>
          <a:p>
            <a:endParaRPr kumimoji="1" lang="zh-TW" altLang="en-US" dirty="0"/>
          </a:p>
        </p:txBody>
      </p:sp>
      <p:sp>
        <p:nvSpPr>
          <p:cNvPr id="4" name="文字方塊 3"/>
          <p:cNvSpPr txBox="1"/>
          <p:nvPr/>
        </p:nvSpPr>
        <p:spPr>
          <a:xfrm>
            <a:off x="2344320" y="4367517"/>
            <a:ext cx="5719817" cy="1200329"/>
          </a:xfrm>
          <a:prstGeom prst="rect">
            <a:avLst/>
          </a:prstGeom>
          <a:noFill/>
        </p:spPr>
        <p:txBody>
          <a:bodyPr wrap="square" rtlCol="0">
            <a:spAutoFit/>
          </a:bodyPr>
          <a:lstStyle/>
          <a:p>
            <a:pPr marL="0" lvl="1"/>
            <a:r>
              <a:rPr lang="zh-TW" altLang="en-US" sz="2400" b="1" dirty="0">
                <a:solidFill>
                  <a:schemeClr val="bg1"/>
                </a:solidFill>
                <a:latin typeface="微軟正黑體" charset="0"/>
                <a:ea typeface="微軟正黑體" charset="0"/>
                <a:cs typeface="微軟正黑體" charset="0"/>
              </a:rPr>
              <a:t>學習不宜以學科知識及技能為限，應關注「學習」與「生活」的結合，透過實踐力行而彰顯學習者的全人發展</a:t>
            </a:r>
            <a:endParaRPr kumimoji="1" lang="zh-TW" altLang="en-US" dirty="0">
              <a:solidFill>
                <a:schemeClr val="bg1"/>
              </a:solidFill>
            </a:endParaRPr>
          </a:p>
        </p:txBody>
      </p:sp>
      <p:sp>
        <p:nvSpPr>
          <p:cNvPr id="8" name="投影片編號版面配置區 7"/>
          <p:cNvSpPr>
            <a:spLocks noGrp="1"/>
          </p:cNvSpPr>
          <p:nvPr>
            <p:ph type="sldNum" sz="quarter" idx="12"/>
          </p:nvPr>
        </p:nvSpPr>
        <p:spPr/>
        <p:txBody>
          <a:bodyPr/>
          <a:lstStyle/>
          <a:p>
            <a:fld id="{77FB1FFA-84B8-BF45-92CD-1DB958381E74}" type="slidenum">
              <a:rPr kumimoji="1" lang="zh-TW" altLang="en-US" smtClean="0"/>
              <a:t>30</a:t>
            </a:fld>
            <a:endParaRPr kumimoji="1" lang="zh-TW" altLang="en-US"/>
          </a:p>
        </p:txBody>
      </p:sp>
      <p:sp>
        <p:nvSpPr>
          <p:cNvPr id="9" name="橢圓 8"/>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38970117-D2FF-4438-A313-32887D85A415}"/>
              </a:ext>
            </a:extLst>
          </p:cNvPr>
          <p:cNvSpPr txBox="1"/>
          <p:nvPr/>
        </p:nvSpPr>
        <p:spPr>
          <a:xfrm>
            <a:off x="187195" y="5719556"/>
            <a:ext cx="1442071" cy="307777"/>
          </a:xfrm>
          <a:prstGeom prst="rect">
            <a:avLst/>
          </a:prstGeom>
          <a:noFill/>
        </p:spPr>
        <p:txBody>
          <a:bodyPr wrap="square" rtlCol="0">
            <a:spAutoFit/>
          </a:bodyPr>
          <a:lstStyle/>
          <a:p>
            <a:pPr marL="177800" indent="-114300">
              <a:spcAft>
                <a:spcPts val="0"/>
              </a:spcAft>
            </a:pPr>
            <a:r>
              <a:rPr lang="zh-TW" altLang="zh-TW" sz="1400" b="1" kern="1300" dirty="0">
                <a:solidFill>
                  <a:schemeClr val="bg1"/>
                </a:solidFill>
                <a:latin typeface="微軟正黑體" panose="020B0604030504040204" pitchFamily="34" charset="-120"/>
                <a:ea typeface="微軟正黑體" panose="020B0604030504040204" pitchFamily="34" charset="-120"/>
              </a:rPr>
              <a:t>保留科目名稱</a:t>
            </a:r>
            <a:endParaRPr lang="zh-TW" altLang="zh-TW" sz="1400" b="1" kern="100" dirty="0">
              <a:solidFill>
                <a:schemeClr val="bg1"/>
              </a:solidFill>
              <a:latin typeface="微軟正黑體" panose="020B0604030504040204" pitchFamily="34" charset="-120"/>
              <a:ea typeface="微軟正黑體" panose="020B0604030504040204" pitchFamily="34" charset="-120"/>
            </a:endParaRPr>
          </a:p>
        </p:txBody>
      </p:sp>
      <p:sp>
        <p:nvSpPr>
          <p:cNvPr id="23" name="箭號: 彎曲 22">
            <a:extLst>
              <a:ext uri="{FF2B5EF4-FFF2-40B4-BE49-F238E27FC236}">
                <a16:creationId xmlns:a16="http://schemas.microsoft.com/office/drawing/2014/main" id="{3D42D1E2-733C-453E-9039-DC376F36543B}"/>
              </a:ext>
            </a:extLst>
          </p:cNvPr>
          <p:cNvSpPr/>
          <p:nvPr/>
        </p:nvSpPr>
        <p:spPr>
          <a:xfrm flipV="1">
            <a:off x="1374435" y="3900085"/>
            <a:ext cx="811315" cy="788834"/>
          </a:xfrm>
          <a:prstGeom prst="bentArrow">
            <a:avLst/>
          </a:prstGeom>
          <a:gradFill flip="none" rotWithShape="1">
            <a:gsLst>
              <a:gs pos="0">
                <a:schemeClr val="tx2">
                  <a:lumMod val="60000"/>
                  <a:lumOff val="40000"/>
                </a:schemeClr>
              </a:gs>
              <a:gs pos="100000">
                <a:srgbClr val="E87D8A"/>
              </a:gs>
            </a:gsLst>
            <a:lin ang="0" scaled="0"/>
            <a:tileRect/>
          </a:gradFill>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zh-TW" altLang="en-US" dirty="0">
              <a:solidFill>
                <a:schemeClr val="tx1"/>
              </a:solidFill>
            </a:endParaRPr>
          </a:p>
        </p:txBody>
      </p:sp>
    </p:spTree>
    <p:extLst>
      <p:ext uri="{BB962C8B-B14F-4D97-AF65-F5344CB8AC3E}">
        <p14:creationId xmlns:p14="http://schemas.microsoft.com/office/powerpoint/2010/main" val="154769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1963" y="160910"/>
            <a:ext cx="8229600" cy="596472"/>
          </a:xfrm>
          <a:prstGeom prst="rect">
            <a:avLst/>
          </a:prstGeom>
        </p:spPr>
        <p:txBody>
          <a:bodyPr/>
          <a:lstStyle/>
          <a:p>
            <a:pPr algn="l"/>
            <a:r>
              <a:rPr lang="zh-TW" altLang="zh-TW" sz="2400" dirty="0"/>
              <a:t>壹、</a:t>
            </a:r>
            <a:r>
              <a:rPr lang="zh-TW" altLang="en-US" sz="2400" dirty="0"/>
              <a:t>十二年國教新課綱改了</a:t>
            </a:r>
            <a:r>
              <a:rPr lang="zh-TW" altLang="en-US" sz="2400" dirty="0" smtClean="0"/>
              <a:t>什麼</a:t>
            </a:r>
            <a:r>
              <a:rPr lang="en-US" altLang="zh-TW" sz="2400" dirty="0" smtClean="0"/>
              <a:t>-</a:t>
            </a:r>
            <a:r>
              <a:rPr lang="zh-TW" altLang="en-US" sz="2600" dirty="0" smtClean="0">
                <a:solidFill>
                  <a:schemeClr val="accent6"/>
                </a:solidFill>
              </a:rPr>
              <a:t>核心素養</a:t>
            </a:r>
            <a:endParaRPr kumimoji="1" lang="zh-TW" altLang="en-US" sz="2600" dirty="0">
              <a:solidFill>
                <a:schemeClr val="accent6"/>
              </a:solidFill>
            </a:endParaRPr>
          </a:p>
        </p:txBody>
      </p:sp>
      <p:sp>
        <p:nvSpPr>
          <p:cNvPr id="8" name="橢圓 7"/>
          <p:cNvSpPr/>
          <p:nvPr/>
        </p:nvSpPr>
        <p:spPr>
          <a:xfrm>
            <a:off x="149469" y="6646985"/>
            <a:ext cx="131885" cy="1406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pic>
        <p:nvPicPr>
          <p:cNvPr id="13"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239" y="1309844"/>
            <a:ext cx="900000" cy="9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版面配置區 1"/>
          <p:cNvSpPr txBox="1">
            <a:spLocks/>
          </p:cNvSpPr>
          <p:nvPr/>
        </p:nvSpPr>
        <p:spPr>
          <a:xfrm>
            <a:off x="-5735" y="5965348"/>
            <a:ext cx="9149735" cy="403025"/>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pPr>
            <a:r>
              <a:rPr lang="zh-TW" altLang="en-US" sz="2400" dirty="0" smtClean="0">
                <a:solidFill>
                  <a:schemeClr val="tx1"/>
                </a:solidFill>
                <a:latin typeface="Microsoft YaHei" panose="020B0503020204020204" pitchFamily="34" charset="-122"/>
                <a:ea typeface="Microsoft YaHei" panose="020B0503020204020204" pitchFamily="34" charset="-122"/>
              </a:rPr>
              <a:t>在 生活情境 中涵育、整合、活用</a:t>
            </a:r>
            <a:endParaRPr lang="en-US" altLang="zh-TW" sz="2400" dirty="0" smtClean="0">
              <a:solidFill>
                <a:schemeClr val="tx1"/>
              </a:solidFill>
              <a:latin typeface="Microsoft YaHei" panose="020B0503020204020204" pitchFamily="34" charset="-122"/>
              <a:ea typeface="Microsoft YaHei" panose="020B0503020204020204" pitchFamily="34" charset="-122"/>
            </a:endParaRPr>
          </a:p>
        </p:txBody>
      </p:sp>
      <p:pic>
        <p:nvPicPr>
          <p:cNvPr id="15" name="圖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7239" y="2856342"/>
            <a:ext cx="900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群組 15"/>
          <p:cNvGrpSpPr/>
          <p:nvPr/>
        </p:nvGrpSpPr>
        <p:grpSpPr>
          <a:xfrm>
            <a:off x="1228570" y="1272659"/>
            <a:ext cx="4549614" cy="1151952"/>
            <a:chOff x="7213600" y="4193453"/>
            <a:chExt cx="4549614" cy="1044666"/>
          </a:xfrm>
        </p:grpSpPr>
        <p:sp>
          <p:nvSpPr>
            <p:cNvPr id="17" name="矩形 16"/>
            <p:cNvSpPr/>
            <p:nvPr/>
          </p:nvSpPr>
          <p:spPr>
            <a:xfrm>
              <a:off x="7213600" y="4847362"/>
              <a:ext cx="4549614" cy="390757"/>
            </a:xfrm>
            <a:prstGeom prst="rect">
              <a:avLst/>
            </a:prstGeom>
            <a:noFill/>
          </p:spPr>
          <p:txBody>
            <a:bodyPr wrap="square" numCol="1" spcCol="360000">
              <a:spAutoFit/>
            </a:bodyPr>
            <a:lstStyle/>
            <a:p>
              <a:pPr defTabSz="914377">
                <a:spcBef>
                  <a:spcPts val="2388"/>
                </a:spcBef>
              </a:pPr>
              <a:r>
                <a:rPr lang="zh-TW" altLang="en-US" sz="2200" dirty="0" smtClean="0">
                  <a:solidFill>
                    <a:srgbClr val="000000"/>
                  </a:solidFill>
                  <a:latin typeface="Microsoft YaHei" panose="020B0503020204020204" pitchFamily="34" charset="-122"/>
                  <a:ea typeface="Microsoft YaHei" panose="020B0503020204020204" pitchFamily="34" charset="-122"/>
                </a:rPr>
                <a:t>個人為學習的主體</a:t>
              </a:r>
              <a:endParaRPr lang="en-US" altLang="zh-TW" sz="2200" dirty="0">
                <a:solidFill>
                  <a:srgbClr val="000000"/>
                </a:solidFill>
                <a:latin typeface="Microsoft YaHei" panose="020B0503020204020204" pitchFamily="34" charset="-122"/>
                <a:ea typeface="Microsoft YaHei" panose="020B0503020204020204" pitchFamily="34" charset="-122"/>
              </a:endParaRPr>
            </a:p>
          </p:txBody>
        </p:sp>
        <p:sp>
          <p:nvSpPr>
            <p:cNvPr id="18" name="矩形 17"/>
            <p:cNvSpPr/>
            <p:nvPr/>
          </p:nvSpPr>
          <p:spPr>
            <a:xfrm>
              <a:off x="7213600" y="4193453"/>
              <a:ext cx="1620957" cy="591717"/>
            </a:xfrm>
            <a:prstGeom prst="rect">
              <a:avLst/>
            </a:prstGeom>
            <a:noFill/>
          </p:spPr>
          <p:txBody>
            <a:bodyPr wrap="none">
              <a:spAutoFit/>
            </a:bodyPr>
            <a:lstStyle/>
            <a:p>
              <a:pPr defTabSz="1219170">
                <a:lnSpc>
                  <a:spcPct val="130000"/>
                </a:lnSpc>
                <a:defRPr/>
              </a:pPr>
              <a:r>
                <a:rPr lang="zh-TW" altLang="en-US" sz="2800" b="1" kern="0" dirty="0" smtClean="0">
                  <a:solidFill>
                    <a:srgbClr val="000000">
                      <a:lumMod val="75000"/>
                      <a:lumOff val="25000"/>
                    </a:srgbClr>
                  </a:solidFill>
                  <a:latin typeface="Century Gothic"/>
                  <a:ea typeface="微软雅黑" charset="0"/>
                </a:rPr>
                <a:t>自主行動</a:t>
              </a:r>
              <a:endParaRPr lang="en-US" altLang="zh-CN" sz="2800" b="1" kern="0" dirty="0">
                <a:solidFill>
                  <a:srgbClr val="000000">
                    <a:lumMod val="75000"/>
                    <a:lumOff val="25000"/>
                  </a:srgbClr>
                </a:solidFill>
                <a:latin typeface="Century Gothic"/>
                <a:ea typeface="微软雅黑" charset="0"/>
              </a:endParaRPr>
            </a:p>
          </p:txBody>
        </p:sp>
      </p:grpSp>
      <p:grpSp>
        <p:nvGrpSpPr>
          <p:cNvPr id="19" name="群組 18"/>
          <p:cNvGrpSpPr/>
          <p:nvPr/>
        </p:nvGrpSpPr>
        <p:grpSpPr>
          <a:xfrm>
            <a:off x="1228570" y="2671053"/>
            <a:ext cx="3810438" cy="1424417"/>
            <a:chOff x="7213600" y="4126893"/>
            <a:chExt cx="4549614" cy="1291756"/>
          </a:xfrm>
        </p:grpSpPr>
        <p:sp>
          <p:nvSpPr>
            <p:cNvPr id="20" name="矩形 19"/>
            <p:cNvSpPr/>
            <p:nvPr/>
          </p:nvSpPr>
          <p:spPr>
            <a:xfrm>
              <a:off x="7213600" y="4720869"/>
              <a:ext cx="4549614" cy="697780"/>
            </a:xfrm>
            <a:prstGeom prst="rect">
              <a:avLst/>
            </a:prstGeom>
            <a:noFill/>
          </p:spPr>
          <p:txBody>
            <a:bodyPr wrap="square" numCol="1" spcCol="360000">
              <a:spAutoFit/>
            </a:bodyPr>
            <a:lstStyle/>
            <a:p>
              <a:pPr defTabSz="914377"/>
              <a:r>
                <a:rPr lang="zh-TW" altLang="en-US" sz="2200" dirty="0" smtClean="0">
                  <a:solidFill>
                    <a:srgbClr val="000000"/>
                  </a:solidFill>
                  <a:latin typeface="Microsoft YaHei" panose="020B0503020204020204" pitchFamily="34" charset="-122"/>
                  <a:ea typeface="Microsoft YaHei" panose="020B0503020204020204" pitchFamily="34" charset="-122"/>
                </a:rPr>
                <a:t>廣泛運用各種工具</a:t>
              </a:r>
              <a:endParaRPr lang="en-US" altLang="zh-TW" sz="2200" dirty="0" smtClean="0">
                <a:solidFill>
                  <a:srgbClr val="000000"/>
                </a:solidFill>
                <a:latin typeface="Microsoft YaHei" panose="020B0503020204020204" pitchFamily="34" charset="-122"/>
                <a:ea typeface="Microsoft YaHei" panose="020B0503020204020204" pitchFamily="34" charset="-122"/>
              </a:endParaRPr>
            </a:p>
            <a:p>
              <a:pPr defTabSz="914377"/>
              <a:r>
                <a:rPr lang="zh-TW" altLang="en-US" sz="2200" dirty="0" smtClean="0">
                  <a:solidFill>
                    <a:srgbClr val="000000"/>
                  </a:solidFill>
                  <a:latin typeface="Microsoft YaHei" panose="020B0503020204020204" pitchFamily="34" charset="-122"/>
                  <a:ea typeface="Microsoft YaHei" panose="020B0503020204020204" pitchFamily="34" charset="-122"/>
                </a:rPr>
                <a:t>有效與他人及環境互動</a:t>
              </a:r>
              <a:endParaRPr lang="en-US" altLang="zh-TW" sz="2200" dirty="0">
                <a:solidFill>
                  <a:srgbClr val="000000"/>
                </a:solidFill>
                <a:latin typeface="Microsoft YaHei" panose="020B0503020204020204" pitchFamily="34" charset="-122"/>
                <a:ea typeface="Microsoft YaHei" panose="020B0503020204020204" pitchFamily="34" charset="-122"/>
              </a:endParaRPr>
            </a:p>
          </p:txBody>
        </p:sp>
        <p:sp>
          <p:nvSpPr>
            <p:cNvPr id="21" name="矩形 20"/>
            <p:cNvSpPr/>
            <p:nvPr/>
          </p:nvSpPr>
          <p:spPr>
            <a:xfrm>
              <a:off x="7213600" y="4126893"/>
              <a:ext cx="1935402" cy="540955"/>
            </a:xfrm>
            <a:prstGeom prst="rect">
              <a:avLst/>
            </a:prstGeom>
            <a:noFill/>
          </p:spPr>
          <p:txBody>
            <a:bodyPr wrap="none">
              <a:spAutoFit/>
            </a:bodyPr>
            <a:lstStyle/>
            <a:p>
              <a:pPr defTabSz="1219170">
                <a:lnSpc>
                  <a:spcPct val="130000"/>
                </a:lnSpc>
                <a:defRPr/>
              </a:pPr>
              <a:r>
                <a:rPr lang="zh-TW" altLang="en-US" sz="2800" b="1" kern="0" dirty="0" smtClean="0">
                  <a:solidFill>
                    <a:srgbClr val="000000">
                      <a:lumMod val="75000"/>
                      <a:lumOff val="25000"/>
                    </a:srgbClr>
                  </a:solidFill>
                  <a:latin typeface="Century Gothic"/>
                  <a:ea typeface="微软雅黑" charset="0"/>
                </a:rPr>
                <a:t>溝通互動</a:t>
              </a:r>
              <a:endParaRPr lang="en-US" altLang="zh-CN" sz="2800" b="1" kern="0" dirty="0">
                <a:solidFill>
                  <a:srgbClr val="000000">
                    <a:lumMod val="75000"/>
                    <a:lumOff val="25000"/>
                  </a:srgbClr>
                </a:solidFill>
                <a:latin typeface="Century Gothic"/>
                <a:ea typeface="微软雅黑" charset="0"/>
              </a:endParaRPr>
            </a:p>
          </p:txBody>
        </p:sp>
      </p:grpSp>
      <p:grpSp>
        <p:nvGrpSpPr>
          <p:cNvPr id="22" name="群組 21"/>
          <p:cNvGrpSpPr/>
          <p:nvPr/>
        </p:nvGrpSpPr>
        <p:grpSpPr>
          <a:xfrm>
            <a:off x="1228570" y="4353438"/>
            <a:ext cx="3810438" cy="1490501"/>
            <a:chOff x="7213600" y="4038848"/>
            <a:chExt cx="4549614" cy="1351685"/>
          </a:xfrm>
        </p:grpSpPr>
        <p:sp>
          <p:nvSpPr>
            <p:cNvPr id="23" name="矩形 22"/>
            <p:cNvSpPr/>
            <p:nvPr/>
          </p:nvSpPr>
          <p:spPr>
            <a:xfrm>
              <a:off x="7213600" y="4692753"/>
              <a:ext cx="4549614" cy="697780"/>
            </a:xfrm>
            <a:prstGeom prst="rect">
              <a:avLst/>
            </a:prstGeom>
            <a:noFill/>
          </p:spPr>
          <p:txBody>
            <a:bodyPr wrap="square" numCol="1" spcCol="360000">
              <a:spAutoFit/>
            </a:bodyPr>
            <a:lstStyle/>
            <a:p>
              <a:pPr defTabSz="914377"/>
              <a:r>
                <a:rPr lang="zh-TW" altLang="en-US" sz="2200" dirty="0" smtClean="0">
                  <a:solidFill>
                    <a:srgbClr val="000000"/>
                  </a:solidFill>
                  <a:latin typeface="Microsoft YaHei" panose="020B0503020204020204" pitchFamily="34" charset="-122"/>
                  <a:ea typeface="Microsoft YaHei" panose="020B0503020204020204" pitchFamily="34" charset="-122"/>
                </a:rPr>
                <a:t>學習處理社會的多元性</a:t>
              </a:r>
              <a:endParaRPr lang="en-US" altLang="zh-TW" sz="2200" dirty="0" smtClean="0">
                <a:solidFill>
                  <a:srgbClr val="000000"/>
                </a:solidFill>
                <a:latin typeface="Microsoft YaHei" panose="020B0503020204020204" pitchFamily="34" charset="-122"/>
                <a:ea typeface="Microsoft YaHei" panose="020B0503020204020204" pitchFamily="34" charset="-122"/>
              </a:endParaRPr>
            </a:p>
            <a:p>
              <a:pPr defTabSz="914377"/>
              <a:r>
                <a:rPr lang="zh-TW" altLang="en-US" sz="2200" dirty="0" smtClean="0">
                  <a:solidFill>
                    <a:srgbClr val="000000"/>
                  </a:solidFill>
                  <a:latin typeface="Microsoft YaHei" panose="020B0503020204020204" pitchFamily="34" charset="-122"/>
                  <a:ea typeface="Microsoft YaHei" panose="020B0503020204020204" pitchFamily="34" charset="-122"/>
                </a:rPr>
                <a:t>參與合作及人際關係</a:t>
              </a:r>
              <a:endParaRPr lang="en-US" altLang="zh-TW" sz="2200" dirty="0">
                <a:solidFill>
                  <a:srgbClr val="000000"/>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7213600" y="4038848"/>
              <a:ext cx="1935402" cy="591718"/>
            </a:xfrm>
            <a:prstGeom prst="rect">
              <a:avLst/>
            </a:prstGeom>
            <a:noFill/>
          </p:spPr>
          <p:txBody>
            <a:bodyPr wrap="none">
              <a:spAutoFit/>
            </a:bodyPr>
            <a:lstStyle/>
            <a:p>
              <a:pPr defTabSz="1219170">
                <a:lnSpc>
                  <a:spcPct val="130000"/>
                </a:lnSpc>
                <a:defRPr/>
              </a:pPr>
              <a:r>
                <a:rPr lang="zh-TW" altLang="en-US" sz="2800" b="1" kern="0" dirty="0" smtClean="0">
                  <a:solidFill>
                    <a:srgbClr val="000000">
                      <a:lumMod val="75000"/>
                      <a:lumOff val="25000"/>
                    </a:srgbClr>
                  </a:solidFill>
                  <a:latin typeface="Century Gothic"/>
                  <a:ea typeface="微软雅黑" charset="0"/>
                </a:rPr>
                <a:t>社會參與</a:t>
              </a:r>
              <a:endParaRPr lang="en-US" altLang="zh-CN" sz="2800" b="1" kern="0" dirty="0">
                <a:solidFill>
                  <a:srgbClr val="000000">
                    <a:lumMod val="75000"/>
                    <a:lumOff val="25000"/>
                  </a:srgbClr>
                </a:solidFill>
                <a:latin typeface="Century Gothic"/>
                <a:ea typeface="微软雅黑" charset="0"/>
              </a:endParaRPr>
            </a:p>
          </p:txBody>
        </p:sp>
      </p:grpSp>
      <p:grpSp>
        <p:nvGrpSpPr>
          <p:cNvPr id="25" name="群組 10"/>
          <p:cNvGrpSpPr>
            <a:grpSpLocks/>
          </p:cNvGrpSpPr>
          <p:nvPr/>
        </p:nvGrpSpPr>
        <p:grpSpPr bwMode="auto">
          <a:xfrm>
            <a:off x="230920" y="4543831"/>
            <a:ext cx="900000" cy="900000"/>
            <a:chOff x="6185511" y="1914146"/>
            <a:chExt cx="1912212" cy="1912213"/>
          </a:xfrm>
        </p:grpSpPr>
        <p:grpSp>
          <p:nvGrpSpPr>
            <p:cNvPr id="26" name="群組 6"/>
            <p:cNvGrpSpPr>
              <a:grpSpLocks/>
            </p:cNvGrpSpPr>
            <p:nvPr/>
          </p:nvGrpSpPr>
          <p:grpSpPr bwMode="auto">
            <a:xfrm>
              <a:off x="6185511" y="1914146"/>
              <a:ext cx="1912212" cy="1912213"/>
              <a:chOff x="6185511" y="1914144"/>
              <a:chExt cx="1912212" cy="1912211"/>
            </a:xfrm>
          </p:grpSpPr>
          <p:pic>
            <p:nvPicPr>
              <p:cNvPr id="28" name="圖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5511" y="1914144"/>
                <a:ext cx="1912212" cy="191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6730270" y="2285738"/>
                <a:ext cx="906869" cy="1067723"/>
              </a:xfrm>
              <a:prstGeom prst="rect">
                <a:avLst/>
              </a:prstGeom>
              <a:solidFill>
                <a:srgbClr val="4F5D73"/>
              </a:solidFill>
              <a:ln w="76200" cap="flat" cmpd="sng" algn="ctr">
                <a:solidFill>
                  <a:srgbClr val="4F5D73"/>
                </a:solidFill>
                <a:prstDash val="solid"/>
                <a:miter lim="800000"/>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entury Gothic"/>
                  <a:ea typeface="微软雅黑"/>
                  <a:cs typeface="+mn-cs"/>
                </a:endParaRPr>
              </a:p>
            </p:txBody>
          </p:sp>
          <p:sp>
            <p:nvSpPr>
              <p:cNvPr id="30" name="矩形 29"/>
              <p:cNvSpPr/>
              <p:nvPr/>
            </p:nvSpPr>
            <p:spPr>
              <a:xfrm>
                <a:off x="6576208" y="2426976"/>
                <a:ext cx="906871" cy="1004242"/>
              </a:xfrm>
              <a:prstGeom prst="rect">
                <a:avLst/>
              </a:prstGeom>
              <a:solidFill>
                <a:srgbClr val="4F5D73"/>
              </a:solidFill>
              <a:ln w="76200" cap="flat" cmpd="sng" algn="ctr">
                <a:solidFill>
                  <a:srgbClr val="4F5D73"/>
                </a:solidFill>
                <a:prstDash val="solid"/>
                <a:miter lim="800000"/>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entury Gothic"/>
                  <a:ea typeface="微软雅黑"/>
                  <a:cs typeface="+mn-cs"/>
                </a:endParaRPr>
              </a:p>
            </p:txBody>
          </p:sp>
          <p:sp>
            <p:nvSpPr>
              <p:cNvPr id="31" name="矩形 30"/>
              <p:cNvSpPr/>
              <p:nvPr/>
            </p:nvSpPr>
            <p:spPr>
              <a:xfrm>
                <a:off x="6550801" y="2285738"/>
                <a:ext cx="1182433" cy="1147452"/>
              </a:xfrm>
              <a:prstGeom prst="rect">
                <a:avLst/>
              </a:prstGeom>
              <a:solidFill>
                <a:srgbClr val="4F5D73"/>
              </a:solidFill>
              <a:ln w="76200" cap="flat" cmpd="sng" algn="ctr">
                <a:solidFill>
                  <a:srgbClr val="4F5D73"/>
                </a:solidFill>
                <a:prstDash val="solid"/>
                <a:miter lim="800000"/>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entury Gothic"/>
                  <a:ea typeface="微软雅黑"/>
                  <a:cs typeface="+mn-cs"/>
                </a:endParaRPr>
              </a:p>
            </p:txBody>
          </p:sp>
        </p:grpSp>
        <p:pic>
          <p:nvPicPr>
            <p:cNvPr id="27" name="圖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0158" y="2181199"/>
              <a:ext cx="1378104" cy="137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群組 41"/>
          <p:cNvGrpSpPr>
            <a:grpSpLocks/>
          </p:cNvGrpSpPr>
          <p:nvPr/>
        </p:nvGrpSpPr>
        <p:grpSpPr bwMode="auto">
          <a:xfrm>
            <a:off x="3481675" y="1451225"/>
            <a:ext cx="6144494" cy="4239024"/>
            <a:chOff x="545701" y="1075288"/>
            <a:chExt cx="8108323" cy="5454469"/>
          </a:xfrm>
        </p:grpSpPr>
        <p:graphicFrame>
          <p:nvGraphicFramePr>
            <p:cNvPr id="33" name="圖表 14"/>
            <p:cNvGraphicFramePr>
              <a:graphicFrameLocks/>
            </p:cNvGraphicFramePr>
            <p:nvPr/>
          </p:nvGraphicFramePr>
          <p:xfrm>
            <a:off x="545701" y="1075288"/>
            <a:ext cx="8108323" cy="5454469"/>
          </p:xfrm>
          <a:graphic>
            <a:graphicData uri="http://schemas.openxmlformats.org/presentationml/2006/ole">
              <mc:AlternateContent xmlns:mc="http://schemas.openxmlformats.org/markup-compatibility/2006">
                <mc:Choice xmlns:v="urn:schemas-microsoft-com:vml" Requires="v">
                  <p:oleObj spid="_x0000_s1734" name="圖表" r:id="rId8" imgW="8114479" imgH="5456393" progId="Excel.Chart.8">
                    <p:embed/>
                  </p:oleObj>
                </mc:Choice>
                <mc:Fallback>
                  <p:oleObj name="圖表" r:id="rId8" imgW="8114479" imgH="5456393" progId="Excel.Chart.8">
                    <p:embed/>
                    <p:pic>
                      <p:nvPicPr>
                        <p:cNvPr id="33" name="圖表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701" y="1075288"/>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文字方塊 19"/>
            <p:cNvSpPr txBox="1">
              <a:spLocks noChangeArrowheads="1"/>
            </p:cNvSpPr>
            <p:nvPr/>
          </p:nvSpPr>
          <p:spPr bwMode="auto">
            <a:xfrm>
              <a:off x="2244510" y="2419434"/>
              <a:ext cx="109211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解決問題</a:t>
              </a:r>
            </a:p>
          </p:txBody>
        </p:sp>
        <p:sp>
          <p:nvSpPr>
            <p:cNvPr id="35" name="文字方塊 20"/>
            <p:cNvSpPr txBox="1">
              <a:spLocks noChangeArrowheads="1"/>
            </p:cNvSpPr>
            <p:nvPr/>
          </p:nvSpPr>
          <p:spPr bwMode="auto">
            <a:xfrm>
              <a:off x="3336627" y="1485149"/>
              <a:ext cx="1177202"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創新應變</a:t>
              </a:r>
            </a:p>
          </p:txBody>
        </p:sp>
        <p:sp>
          <p:nvSpPr>
            <p:cNvPr id="36" name="文字方塊 21"/>
            <p:cNvSpPr txBox="1">
              <a:spLocks noChangeArrowheads="1"/>
            </p:cNvSpPr>
            <p:nvPr/>
          </p:nvSpPr>
          <p:spPr bwMode="auto">
            <a:xfrm>
              <a:off x="4670010" y="1465348"/>
              <a:ext cx="1339138"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溝通表達</a:t>
              </a:r>
            </a:p>
          </p:txBody>
        </p:sp>
        <p:sp>
          <p:nvSpPr>
            <p:cNvPr id="37" name="文字方塊 22"/>
            <p:cNvSpPr txBox="1">
              <a:spLocks noChangeArrowheads="1"/>
            </p:cNvSpPr>
            <p:nvPr/>
          </p:nvSpPr>
          <p:spPr bwMode="auto">
            <a:xfrm>
              <a:off x="5842477" y="2465432"/>
              <a:ext cx="114462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媒體素養</a:t>
              </a:r>
            </a:p>
          </p:txBody>
        </p:sp>
        <p:sp>
          <p:nvSpPr>
            <p:cNvPr id="38" name="文字方塊 23"/>
            <p:cNvSpPr txBox="1">
              <a:spLocks noChangeArrowheads="1"/>
            </p:cNvSpPr>
            <p:nvPr/>
          </p:nvSpPr>
          <p:spPr bwMode="auto">
            <a:xfrm>
              <a:off x="6115843" y="3802520"/>
              <a:ext cx="1109540"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美感素養</a:t>
              </a:r>
            </a:p>
          </p:txBody>
        </p:sp>
        <p:sp>
          <p:nvSpPr>
            <p:cNvPr id="39" name="文字方塊 24"/>
            <p:cNvSpPr txBox="1">
              <a:spLocks noChangeArrowheads="1"/>
            </p:cNvSpPr>
            <p:nvPr/>
          </p:nvSpPr>
          <p:spPr bwMode="auto">
            <a:xfrm>
              <a:off x="5334183" y="5022616"/>
              <a:ext cx="1207039"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公民意識</a:t>
              </a:r>
            </a:p>
          </p:txBody>
        </p:sp>
        <p:sp>
          <p:nvSpPr>
            <p:cNvPr id="40" name="文字方塊 25"/>
            <p:cNvSpPr txBox="1">
              <a:spLocks noChangeArrowheads="1"/>
            </p:cNvSpPr>
            <p:nvPr/>
          </p:nvSpPr>
          <p:spPr bwMode="auto">
            <a:xfrm>
              <a:off x="3944356" y="5497557"/>
              <a:ext cx="1334352"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團隊合作</a:t>
              </a:r>
            </a:p>
          </p:txBody>
        </p:sp>
        <p:sp>
          <p:nvSpPr>
            <p:cNvPr id="41" name="文字方塊 26"/>
            <p:cNvSpPr txBox="1">
              <a:spLocks noChangeArrowheads="1"/>
            </p:cNvSpPr>
            <p:nvPr/>
          </p:nvSpPr>
          <p:spPr bwMode="auto">
            <a:xfrm>
              <a:off x="2735989" y="4997506"/>
              <a:ext cx="116166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國際理解</a:t>
              </a:r>
            </a:p>
          </p:txBody>
        </p:sp>
        <p:sp>
          <p:nvSpPr>
            <p:cNvPr id="42" name="文字方塊 27"/>
            <p:cNvSpPr txBox="1">
              <a:spLocks noChangeArrowheads="1"/>
            </p:cNvSpPr>
            <p:nvPr/>
          </p:nvSpPr>
          <p:spPr bwMode="auto">
            <a:xfrm>
              <a:off x="2019357" y="3834912"/>
              <a:ext cx="1120475"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dirty="0">
                  <a:latin typeface="微軟正黑體" panose="020B0604030504040204" pitchFamily="34" charset="-120"/>
                  <a:ea typeface="微軟正黑體" panose="020B0604030504040204" pitchFamily="34" charset="-120"/>
                </a:rPr>
                <a:t>自我精進</a:t>
              </a:r>
            </a:p>
          </p:txBody>
        </p:sp>
      </p:grpSp>
      <p:grpSp>
        <p:nvGrpSpPr>
          <p:cNvPr id="43" name="群組 42"/>
          <p:cNvGrpSpPr>
            <a:grpSpLocks/>
          </p:cNvGrpSpPr>
          <p:nvPr/>
        </p:nvGrpSpPr>
        <p:grpSpPr bwMode="auto">
          <a:xfrm>
            <a:off x="4880720" y="2148933"/>
            <a:ext cx="3330767" cy="2816780"/>
            <a:chOff x="7590237" y="3457720"/>
            <a:chExt cx="4395307" cy="3624429"/>
          </a:xfrm>
        </p:grpSpPr>
        <p:graphicFrame>
          <p:nvGraphicFramePr>
            <p:cNvPr id="44" name="圖表 18"/>
            <p:cNvGraphicFramePr>
              <a:graphicFrameLocks/>
            </p:cNvGraphicFramePr>
            <p:nvPr>
              <p:extLst/>
            </p:nvPr>
          </p:nvGraphicFramePr>
          <p:xfrm>
            <a:off x="7590237" y="3457720"/>
            <a:ext cx="4395307" cy="3624429"/>
          </p:xfrm>
          <a:graphic>
            <a:graphicData uri="http://schemas.openxmlformats.org/presentationml/2006/ole">
              <mc:AlternateContent xmlns:mc="http://schemas.openxmlformats.org/markup-compatibility/2006">
                <mc:Choice xmlns:v="urn:schemas-microsoft-com:vml" Requires="v">
                  <p:oleObj spid="_x0000_s1735" name="圖表" r:id="rId10" imgW="4401693" imgH="3633531" progId="Excel.Chart.8">
                    <p:embed/>
                  </p:oleObj>
                </mc:Choice>
                <mc:Fallback>
                  <p:oleObj name="圖表" r:id="rId10" imgW="4401693" imgH="3633531" progId="Excel.Chart.8">
                    <p:embed/>
                    <p:pic>
                      <p:nvPicPr>
                        <p:cNvPr id="44" name="圖表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0237" y="3457720"/>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文字方塊 44"/>
            <p:cNvSpPr txBox="1"/>
            <p:nvPr/>
          </p:nvSpPr>
          <p:spPr>
            <a:xfrm>
              <a:off x="8342584" y="5305053"/>
              <a:ext cx="439704"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自</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8421954" y="4751740"/>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主</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8685458" y="4283436"/>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行</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9156909" y="3958003"/>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動</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9877577" y="3958003"/>
              <a:ext cx="439703"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溝</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10395062" y="4283436"/>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通</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10731585" y="4751740"/>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互</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10698251" y="5283543"/>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動</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3" name="文字方塊 52"/>
            <p:cNvSpPr txBox="1"/>
            <p:nvPr/>
          </p:nvSpPr>
          <p:spPr>
            <a:xfrm>
              <a:off x="10318868" y="6045528"/>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與</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9906151" y="6420172"/>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參</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9212467" y="6410648"/>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會</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8701333" y="6055054"/>
              <a:ext cx="438116" cy="386479"/>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社</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grpSp>
      <p:grpSp>
        <p:nvGrpSpPr>
          <p:cNvPr id="57" name="群組 45"/>
          <p:cNvGrpSpPr>
            <a:grpSpLocks/>
          </p:cNvGrpSpPr>
          <p:nvPr/>
        </p:nvGrpSpPr>
        <p:grpSpPr bwMode="auto">
          <a:xfrm>
            <a:off x="5939233" y="2947335"/>
            <a:ext cx="1213742" cy="1254701"/>
            <a:chOff x="3788714" y="3000373"/>
            <a:chExt cx="1601663" cy="1614458"/>
          </a:xfrm>
        </p:grpSpPr>
        <p:sp>
          <p:nvSpPr>
            <p:cNvPr id="58" name="橢圓 57"/>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文字方塊 58"/>
            <p:cNvSpPr txBox="1"/>
            <p:nvPr/>
          </p:nvSpPr>
          <p:spPr>
            <a:xfrm>
              <a:off x="3846935" y="3320826"/>
              <a:ext cx="1528397" cy="1069267"/>
            </a:xfrm>
            <a:prstGeom prst="rect">
              <a:avLst/>
            </a:prstGeom>
            <a:noFill/>
          </p:spPr>
          <p:txBody>
            <a:bodyPr wrap="square">
              <a:spAutoFit/>
            </a:bodyPr>
            <a:lstStyle/>
            <a:p>
              <a:pPr algn="ctr" eaLnBrk="1" fontAlgn="auto" hangingPunct="1">
                <a:spcBef>
                  <a:spcPts val="0"/>
                </a:spcBef>
                <a:spcAft>
                  <a:spcPts val="0"/>
                </a:spcAft>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終身</a:t>
              </a:r>
              <a:endParaRPr lang="en-US" altLang="zh-TW" sz="2400" b="1" dirty="0" smtClean="0">
                <a:solidFill>
                  <a:srgbClr val="00206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2400" b="1" dirty="0" smtClean="0">
                  <a:solidFill>
                    <a:srgbClr val="002060"/>
                  </a:solidFill>
                  <a:latin typeface="微軟正黑體" panose="020B0604030504040204" pitchFamily="34" charset="-120"/>
                  <a:ea typeface="微軟正黑體" panose="020B0604030504040204" pitchFamily="34" charset="-120"/>
                </a:rPr>
                <a:t>學習</a:t>
              </a: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grpSp>
      <p:grpSp>
        <p:nvGrpSpPr>
          <p:cNvPr id="60" name="群組 60"/>
          <p:cNvGrpSpPr>
            <a:grpSpLocks/>
          </p:cNvGrpSpPr>
          <p:nvPr/>
        </p:nvGrpSpPr>
        <p:grpSpPr bwMode="auto">
          <a:xfrm>
            <a:off x="5398509" y="1257709"/>
            <a:ext cx="2233224" cy="557063"/>
            <a:chOff x="3798652" y="826285"/>
            <a:chExt cx="2946980" cy="716789"/>
          </a:xfrm>
        </p:grpSpPr>
        <p:sp>
          <p:nvSpPr>
            <p:cNvPr id="61" name="文字方塊 60"/>
            <p:cNvSpPr txBox="1"/>
            <p:nvPr/>
          </p:nvSpPr>
          <p:spPr>
            <a:xfrm>
              <a:off x="3798652" y="1074268"/>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4117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1" y="826285"/>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65" name="群組 73"/>
          <p:cNvGrpSpPr>
            <a:grpSpLocks/>
          </p:cNvGrpSpPr>
          <p:nvPr/>
        </p:nvGrpSpPr>
        <p:grpSpPr bwMode="auto">
          <a:xfrm>
            <a:off x="4252746" y="3698674"/>
            <a:ext cx="1198103" cy="1798775"/>
            <a:chOff x="2306002" y="3988441"/>
            <a:chExt cx="1581026" cy="2314534"/>
          </a:xfrm>
        </p:grpSpPr>
        <p:sp>
          <p:nvSpPr>
            <p:cNvPr id="66" name="文字方塊 65"/>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7" name="文字方塊 66"/>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8" name="文字方塊 67"/>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9" name="文字方塊 68"/>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70" name="群組 72"/>
          <p:cNvGrpSpPr>
            <a:grpSpLocks/>
          </p:cNvGrpSpPr>
          <p:nvPr/>
        </p:nvGrpSpPr>
        <p:grpSpPr bwMode="auto">
          <a:xfrm>
            <a:off x="7700300" y="3524719"/>
            <a:ext cx="1168030" cy="1959159"/>
            <a:chOff x="6836113" y="3743309"/>
            <a:chExt cx="1541342" cy="2520904"/>
          </a:xfrm>
        </p:grpSpPr>
        <p:sp>
          <p:nvSpPr>
            <p:cNvPr id="71" name="文字方塊 70"/>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2" name="文字方塊 71"/>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3" name="文字方塊 72"/>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4" name="文字方塊 73"/>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sp>
        <p:nvSpPr>
          <p:cNvPr id="75" name="弧形 74"/>
          <p:cNvSpPr/>
          <p:nvPr/>
        </p:nvSpPr>
        <p:spPr>
          <a:xfrm rot="18436285">
            <a:off x="5703835" y="656656"/>
            <a:ext cx="2609794" cy="3450006"/>
          </a:xfrm>
          <a:prstGeom prst="arc">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TW" altLang="en-US"/>
          </a:p>
        </p:txBody>
      </p:sp>
      <p:sp>
        <p:nvSpPr>
          <p:cNvPr id="76" name="弧形 75"/>
          <p:cNvSpPr/>
          <p:nvPr/>
        </p:nvSpPr>
        <p:spPr>
          <a:xfrm rot="3798608">
            <a:off x="6080923" y="2954677"/>
            <a:ext cx="2609794" cy="3450006"/>
          </a:xfrm>
          <a:prstGeom prst="arc">
            <a:avLst>
              <a:gd name="adj1" fmla="val 17128109"/>
              <a:gd name="adj2" fmla="val 0"/>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TW" altLang="en-US"/>
          </a:p>
        </p:txBody>
      </p:sp>
      <p:sp>
        <p:nvSpPr>
          <p:cNvPr id="77" name="弧形 76"/>
          <p:cNvSpPr/>
          <p:nvPr/>
        </p:nvSpPr>
        <p:spPr>
          <a:xfrm rot="10277414">
            <a:off x="4317176" y="2782470"/>
            <a:ext cx="2776033" cy="3141935"/>
          </a:xfrm>
          <a:prstGeom prst="arc">
            <a:avLst>
              <a:gd name="adj1" fmla="val 16200000"/>
              <a:gd name="adj2" fmla="val 21197262"/>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zh-TW" altLang="en-US"/>
          </a:p>
        </p:txBody>
      </p:sp>
      <p:sp>
        <p:nvSpPr>
          <p:cNvPr id="78" name="文字版面配置區 1"/>
          <p:cNvSpPr txBox="1">
            <a:spLocks/>
          </p:cNvSpPr>
          <p:nvPr/>
        </p:nvSpPr>
        <p:spPr>
          <a:xfrm>
            <a:off x="-12360" y="6373670"/>
            <a:ext cx="9148617" cy="39382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pPr>
            <a:r>
              <a:rPr lang="zh-TW" altLang="en-US" sz="2400" dirty="0" smtClean="0">
                <a:solidFill>
                  <a:schemeClr val="tx1"/>
                </a:solidFill>
                <a:latin typeface="Microsoft YaHei" panose="020B0503020204020204" pitchFamily="34" charset="-122"/>
                <a:ea typeface="Microsoft YaHei" panose="020B0503020204020204" pitchFamily="34" charset="-122"/>
              </a:rPr>
              <a:t>培養</a:t>
            </a:r>
            <a:r>
              <a:rPr lang="zh-TW" altLang="en-US" sz="2400" dirty="0">
                <a:solidFill>
                  <a:schemeClr val="tx1"/>
                </a:solidFill>
                <a:latin typeface="Microsoft YaHei" panose="020B0503020204020204" pitchFamily="34" charset="-122"/>
                <a:ea typeface="Microsoft YaHei" panose="020B0503020204020204" pitchFamily="34" charset="-122"/>
              </a:rPr>
              <a:t>學生成為以人為本的終身學習</a:t>
            </a:r>
            <a:r>
              <a:rPr lang="zh-TW" altLang="en-US" sz="2400" dirty="0" smtClean="0">
                <a:solidFill>
                  <a:schemeClr val="tx1"/>
                </a:solidFill>
                <a:latin typeface="Microsoft YaHei" panose="020B0503020204020204" pitchFamily="34" charset="-122"/>
                <a:ea typeface="Microsoft YaHei" panose="020B0503020204020204" pitchFamily="34" charset="-122"/>
              </a:rPr>
              <a:t>者</a:t>
            </a:r>
            <a:endParaRPr lang="zh-TW" altLang="en-US" sz="2400" dirty="0">
              <a:solidFill>
                <a:schemeClr val="tx1"/>
              </a:solidFill>
              <a:latin typeface="Microsoft YaHei" panose="020B0503020204020204" pitchFamily="34" charset="-122"/>
              <a:ea typeface="Microsoft YaHei" panose="020B0503020204020204" pitchFamily="34" charset="-122"/>
            </a:endParaRPr>
          </a:p>
        </p:txBody>
      </p:sp>
      <p:sp>
        <p:nvSpPr>
          <p:cNvPr id="9" name="投影片編號版面配置區 8"/>
          <p:cNvSpPr>
            <a:spLocks noGrp="1"/>
          </p:cNvSpPr>
          <p:nvPr>
            <p:ph type="sldNum" sz="quarter" idx="12"/>
          </p:nvPr>
        </p:nvSpPr>
        <p:spPr/>
        <p:txBody>
          <a:bodyPr/>
          <a:lstStyle/>
          <a:p>
            <a:fld id="{77FB1FFA-84B8-BF45-92CD-1DB958381E74}" type="slidenum">
              <a:rPr kumimoji="1" lang="zh-TW" altLang="en-US" smtClean="0"/>
              <a:t>31</a:t>
            </a:fld>
            <a:endParaRPr kumimoji="1" lang="zh-TW" altLang="en-US" dirty="0"/>
          </a:p>
        </p:txBody>
      </p:sp>
    </p:spTree>
    <p:extLst>
      <p:ext uri="{BB962C8B-B14F-4D97-AF65-F5344CB8AC3E}">
        <p14:creationId xmlns:p14="http://schemas.microsoft.com/office/powerpoint/2010/main" val="276946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3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25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1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750"/>
                                  </p:stCondLst>
                                  <p:childTnLst>
                                    <p:set>
                                      <p:cBhvr>
                                        <p:cTn id="16" dur="1" fill="hold">
                                          <p:stCondLst>
                                            <p:cond delay="0"/>
                                          </p:stCondLst>
                                        </p:cTn>
                                        <p:tgtEl>
                                          <p:spTgt spid="57"/>
                                        </p:tgtEl>
                                        <p:attrNameLst>
                                          <p:attrName>style.visibility</p:attrName>
                                        </p:attrNameLst>
                                      </p:cBhvr>
                                      <p:to>
                                        <p:strVal val="visible"/>
                                      </p:to>
                                    </p:set>
                                    <p:animEffect transition="in" filter="randombar(horizontal)">
                                      <p:cBhvr>
                                        <p:cTn id="17"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5"/>
          <p:cNvGrpSpPr>
            <a:grpSpLocks/>
          </p:cNvGrpSpPr>
          <p:nvPr/>
        </p:nvGrpSpPr>
        <p:grpSpPr bwMode="auto">
          <a:xfrm>
            <a:off x="822440" y="3432645"/>
            <a:ext cx="7596187" cy="2606762"/>
            <a:chOff x="971600" y="4064935"/>
            <a:chExt cx="7272808" cy="2234534"/>
          </a:xfrm>
        </p:grpSpPr>
        <p:sp>
          <p:nvSpPr>
            <p:cNvPr id="4" name="矩形 3"/>
            <p:cNvSpPr/>
            <p:nvPr/>
          </p:nvSpPr>
          <p:spPr>
            <a:xfrm>
              <a:off x="971600" y="4064935"/>
              <a:ext cx="7272808" cy="5035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lumMod val="75000"/>
                      <a:lumOff val="25000"/>
                    </a:schemeClr>
                  </a:solidFill>
                  <a:latin typeface="微軟正黑體"/>
                  <a:ea typeface="微軟正黑體"/>
                  <a:cs typeface="微軟正黑體"/>
                </a:rPr>
                <a:t>技術型高級中等學校</a:t>
              </a:r>
            </a:p>
          </p:txBody>
        </p:sp>
        <p:sp>
          <p:nvSpPr>
            <p:cNvPr id="5" name="圓角矩形 4"/>
            <p:cNvSpPr/>
            <p:nvPr/>
          </p:nvSpPr>
          <p:spPr>
            <a:xfrm>
              <a:off x="1021629" y="4694312"/>
              <a:ext cx="2051890" cy="6477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a:ea typeface="微軟正黑體"/>
                  <a:cs typeface="微軟正黑體"/>
                </a:rPr>
                <a:t>一般科目</a:t>
              </a:r>
            </a:p>
          </p:txBody>
        </p:sp>
        <p:sp>
          <p:nvSpPr>
            <p:cNvPr id="6" name="圓角矩形 5"/>
            <p:cNvSpPr/>
            <p:nvPr/>
          </p:nvSpPr>
          <p:spPr>
            <a:xfrm>
              <a:off x="3609226" y="4694312"/>
              <a:ext cx="2082288" cy="647748"/>
            </a:xfrm>
            <a:prstGeom prst="roundRect">
              <a:avLst/>
            </a:prstGeom>
            <a:solidFill>
              <a:srgbClr val="F08C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a:ea typeface="微軟正黑體"/>
                  <a:cs typeface="微軟正黑體"/>
                </a:rPr>
                <a:t>專業及實習科目</a:t>
              </a:r>
            </a:p>
          </p:txBody>
        </p:sp>
        <p:sp>
          <p:nvSpPr>
            <p:cNvPr id="7" name="向上箭號圖說文字 6"/>
            <p:cNvSpPr/>
            <p:nvPr/>
          </p:nvSpPr>
          <p:spPr>
            <a:xfrm>
              <a:off x="1111304" y="5240171"/>
              <a:ext cx="1872539" cy="1021972"/>
            </a:xfrm>
            <a:prstGeom prst="upArrow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lumMod val="75000"/>
                      <a:lumOff val="25000"/>
                    </a:schemeClr>
                  </a:solidFill>
                  <a:latin typeface="微軟正黑體"/>
                  <a:ea typeface="微軟正黑體"/>
                  <a:cs typeface="微軟正黑體"/>
                </a:rPr>
                <a:t>核心素養</a:t>
              </a:r>
            </a:p>
          </p:txBody>
        </p:sp>
        <p:sp>
          <p:nvSpPr>
            <p:cNvPr id="8" name="向上箭號圖說文字 7"/>
            <p:cNvSpPr/>
            <p:nvPr/>
          </p:nvSpPr>
          <p:spPr>
            <a:xfrm>
              <a:off x="3714100" y="5240171"/>
              <a:ext cx="1872539" cy="1021972"/>
            </a:xfrm>
            <a:prstGeom prst="upArrowCallou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lumMod val="75000"/>
                      <a:lumOff val="25000"/>
                    </a:schemeClr>
                  </a:solidFill>
                  <a:latin typeface="微軟正黑體"/>
                  <a:ea typeface="微軟正黑體"/>
                  <a:cs typeface="微軟正黑體"/>
                </a:rPr>
                <a:t>群核心素養</a:t>
              </a:r>
              <a:endParaRPr lang="en-US" altLang="zh-TW" dirty="0">
                <a:solidFill>
                  <a:schemeClr val="tx1">
                    <a:lumMod val="75000"/>
                    <a:lumOff val="25000"/>
                  </a:schemeClr>
                </a:solidFill>
                <a:latin typeface="微軟正黑體"/>
                <a:ea typeface="微軟正黑體"/>
                <a:cs typeface="微軟正黑體"/>
              </a:endParaRPr>
            </a:p>
            <a:p>
              <a:pPr algn="ctr">
                <a:defRPr/>
              </a:pPr>
              <a:r>
                <a:rPr lang="zh-TW" altLang="en-US" dirty="0">
                  <a:solidFill>
                    <a:schemeClr val="tx1">
                      <a:lumMod val="75000"/>
                      <a:lumOff val="25000"/>
                    </a:schemeClr>
                  </a:solidFill>
                  <a:latin typeface="微軟正黑體"/>
                  <a:ea typeface="微軟正黑體"/>
                  <a:cs typeface="微軟正黑體"/>
                </a:rPr>
                <a:t>科專業能力</a:t>
              </a:r>
            </a:p>
          </p:txBody>
        </p:sp>
        <p:sp>
          <p:nvSpPr>
            <p:cNvPr id="9" name="文字方塊 8"/>
            <p:cNvSpPr txBox="1"/>
            <p:nvPr/>
          </p:nvSpPr>
          <p:spPr>
            <a:xfrm>
              <a:off x="3107738" y="4722209"/>
              <a:ext cx="402779" cy="501274"/>
            </a:xfrm>
            <a:prstGeom prst="rect">
              <a:avLst/>
            </a:prstGeom>
            <a:noFill/>
          </p:spPr>
          <p:txBody>
            <a:bodyPr>
              <a:spAutoFit/>
            </a:bodyPr>
            <a:lstStyle>
              <a:lvl1pPr>
                <a:defRPr kumimoji="1">
                  <a:solidFill>
                    <a:schemeClr val="tx1"/>
                  </a:solidFill>
                  <a:latin typeface="Gulim" charset="0"/>
                  <a:ea typeface="Gulim" charset="0"/>
                  <a:cs typeface="Gulim" charset="0"/>
                </a:defRPr>
              </a:lvl1pPr>
              <a:lvl2pPr marL="742950" indent="-285750">
                <a:defRPr kumimoji="1">
                  <a:solidFill>
                    <a:schemeClr val="tx1"/>
                  </a:solidFill>
                  <a:latin typeface="Gulim" charset="0"/>
                  <a:ea typeface="Gulim" charset="0"/>
                  <a:cs typeface="Gulim" charset="0"/>
                </a:defRPr>
              </a:lvl2pPr>
              <a:lvl3pPr marL="1143000" indent="-228600">
                <a:defRPr kumimoji="1">
                  <a:solidFill>
                    <a:schemeClr val="tx1"/>
                  </a:solidFill>
                  <a:latin typeface="Gulim" charset="0"/>
                  <a:ea typeface="Gulim" charset="0"/>
                  <a:cs typeface="Gulim" charset="0"/>
                </a:defRPr>
              </a:lvl3pPr>
              <a:lvl4pPr marL="1600200" indent="-228600">
                <a:defRPr kumimoji="1">
                  <a:solidFill>
                    <a:schemeClr val="tx1"/>
                  </a:solidFill>
                  <a:latin typeface="Gulim" charset="0"/>
                  <a:ea typeface="Gulim" charset="0"/>
                  <a:cs typeface="Gulim" charset="0"/>
                </a:defRPr>
              </a:lvl4pPr>
              <a:lvl5pPr marL="2057400" indent="-228600">
                <a:defRPr kumimoji="1">
                  <a:solidFill>
                    <a:schemeClr val="tx1"/>
                  </a:solidFill>
                  <a:latin typeface="Gulim" charset="0"/>
                  <a:ea typeface="Gulim" charset="0"/>
                  <a:cs typeface="Gulim" charset="0"/>
                </a:defRPr>
              </a:lvl5pPr>
              <a:lvl6pPr marL="2514600" indent="-228600" eaLnBrk="0" fontAlgn="base" hangingPunct="0">
                <a:spcBef>
                  <a:spcPct val="0"/>
                </a:spcBef>
                <a:spcAft>
                  <a:spcPct val="0"/>
                </a:spcAft>
                <a:defRPr kumimoji="1">
                  <a:solidFill>
                    <a:schemeClr val="tx1"/>
                  </a:solidFill>
                  <a:latin typeface="Gulim" charset="0"/>
                  <a:ea typeface="Gulim" charset="0"/>
                  <a:cs typeface="Gulim" charset="0"/>
                </a:defRPr>
              </a:lvl6pPr>
              <a:lvl7pPr marL="2971800" indent="-228600" eaLnBrk="0" fontAlgn="base" hangingPunct="0">
                <a:spcBef>
                  <a:spcPct val="0"/>
                </a:spcBef>
                <a:spcAft>
                  <a:spcPct val="0"/>
                </a:spcAft>
                <a:defRPr kumimoji="1">
                  <a:solidFill>
                    <a:schemeClr val="tx1"/>
                  </a:solidFill>
                  <a:latin typeface="Gulim" charset="0"/>
                  <a:ea typeface="Gulim" charset="0"/>
                  <a:cs typeface="Gulim" charset="0"/>
                </a:defRPr>
              </a:lvl7pPr>
              <a:lvl8pPr marL="3429000" indent="-228600" eaLnBrk="0" fontAlgn="base" hangingPunct="0">
                <a:spcBef>
                  <a:spcPct val="0"/>
                </a:spcBef>
                <a:spcAft>
                  <a:spcPct val="0"/>
                </a:spcAft>
                <a:defRPr kumimoji="1">
                  <a:solidFill>
                    <a:schemeClr val="tx1"/>
                  </a:solidFill>
                  <a:latin typeface="Gulim" charset="0"/>
                  <a:ea typeface="Gulim" charset="0"/>
                  <a:cs typeface="Gulim" charset="0"/>
                </a:defRPr>
              </a:lvl8pPr>
              <a:lvl9pPr marL="3886200" indent="-228600" eaLnBrk="0" fontAlgn="base" hangingPunct="0">
                <a:spcBef>
                  <a:spcPct val="0"/>
                </a:spcBef>
                <a:spcAft>
                  <a:spcPct val="0"/>
                </a:spcAft>
                <a:defRPr kumimoji="1">
                  <a:solidFill>
                    <a:schemeClr val="tx1"/>
                  </a:solidFill>
                  <a:latin typeface="Gulim" charset="0"/>
                  <a:ea typeface="Gulim" charset="0"/>
                  <a:cs typeface="Gulim" charset="0"/>
                </a:defRPr>
              </a:lvl9pPr>
            </a:lstStyle>
            <a:p>
              <a:r>
                <a:rPr lang="en-US" altLang="zh-TW" sz="3200" dirty="0">
                  <a:latin typeface="微軟正黑體"/>
                  <a:ea typeface="微軟正黑體"/>
                  <a:cs typeface="微軟正黑體"/>
                </a:rPr>
                <a:t>+</a:t>
              </a:r>
              <a:endParaRPr lang="zh-TW" altLang="en-US" sz="3200" dirty="0">
                <a:latin typeface="微軟正黑體"/>
                <a:ea typeface="微軟正黑體"/>
                <a:cs typeface="微軟正黑體"/>
              </a:endParaRPr>
            </a:p>
          </p:txBody>
        </p:sp>
        <p:sp>
          <p:nvSpPr>
            <p:cNvPr id="10" name="文字方塊 9"/>
            <p:cNvSpPr txBox="1"/>
            <p:nvPr/>
          </p:nvSpPr>
          <p:spPr>
            <a:xfrm>
              <a:off x="3107738" y="5663817"/>
              <a:ext cx="402779" cy="501274"/>
            </a:xfrm>
            <a:prstGeom prst="rect">
              <a:avLst/>
            </a:prstGeom>
            <a:noFill/>
          </p:spPr>
          <p:txBody>
            <a:bodyPr>
              <a:spAutoFit/>
            </a:bodyPr>
            <a:lstStyle>
              <a:lvl1pPr>
                <a:defRPr kumimoji="1">
                  <a:solidFill>
                    <a:schemeClr val="tx1"/>
                  </a:solidFill>
                  <a:latin typeface="Gulim" charset="0"/>
                  <a:ea typeface="Gulim" charset="0"/>
                  <a:cs typeface="Gulim" charset="0"/>
                </a:defRPr>
              </a:lvl1pPr>
              <a:lvl2pPr marL="742950" indent="-285750">
                <a:defRPr kumimoji="1">
                  <a:solidFill>
                    <a:schemeClr val="tx1"/>
                  </a:solidFill>
                  <a:latin typeface="Gulim" charset="0"/>
                  <a:ea typeface="Gulim" charset="0"/>
                  <a:cs typeface="Gulim" charset="0"/>
                </a:defRPr>
              </a:lvl2pPr>
              <a:lvl3pPr marL="1143000" indent="-228600">
                <a:defRPr kumimoji="1">
                  <a:solidFill>
                    <a:schemeClr val="tx1"/>
                  </a:solidFill>
                  <a:latin typeface="Gulim" charset="0"/>
                  <a:ea typeface="Gulim" charset="0"/>
                  <a:cs typeface="Gulim" charset="0"/>
                </a:defRPr>
              </a:lvl3pPr>
              <a:lvl4pPr marL="1600200" indent="-228600">
                <a:defRPr kumimoji="1">
                  <a:solidFill>
                    <a:schemeClr val="tx1"/>
                  </a:solidFill>
                  <a:latin typeface="Gulim" charset="0"/>
                  <a:ea typeface="Gulim" charset="0"/>
                  <a:cs typeface="Gulim" charset="0"/>
                </a:defRPr>
              </a:lvl4pPr>
              <a:lvl5pPr marL="2057400" indent="-228600">
                <a:defRPr kumimoji="1">
                  <a:solidFill>
                    <a:schemeClr val="tx1"/>
                  </a:solidFill>
                  <a:latin typeface="Gulim" charset="0"/>
                  <a:ea typeface="Gulim" charset="0"/>
                  <a:cs typeface="Gulim" charset="0"/>
                </a:defRPr>
              </a:lvl5pPr>
              <a:lvl6pPr marL="2514600" indent="-228600" eaLnBrk="0" fontAlgn="base" hangingPunct="0">
                <a:spcBef>
                  <a:spcPct val="0"/>
                </a:spcBef>
                <a:spcAft>
                  <a:spcPct val="0"/>
                </a:spcAft>
                <a:defRPr kumimoji="1">
                  <a:solidFill>
                    <a:schemeClr val="tx1"/>
                  </a:solidFill>
                  <a:latin typeface="Gulim" charset="0"/>
                  <a:ea typeface="Gulim" charset="0"/>
                  <a:cs typeface="Gulim" charset="0"/>
                </a:defRPr>
              </a:lvl6pPr>
              <a:lvl7pPr marL="2971800" indent="-228600" eaLnBrk="0" fontAlgn="base" hangingPunct="0">
                <a:spcBef>
                  <a:spcPct val="0"/>
                </a:spcBef>
                <a:spcAft>
                  <a:spcPct val="0"/>
                </a:spcAft>
                <a:defRPr kumimoji="1">
                  <a:solidFill>
                    <a:schemeClr val="tx1"/>
                  </a:solidFill>
                  <a:latin typeface="Gulim" charset="0"/>
                  <a:ea typeface="Gulim" charset="0"/>
                  <a:cs typeface="Gulim" charset="0"/>
                </a:defRPr>
              </a:lvl7pPr>
              <a:lvl8pPr marL="3429000" indent="-228600" eaLnBrk="0" fontAlgn="base" hangingPunct="0">
                <a:spcBef>
                  <a:spcPct val="0"/>
                </a:spcBef>
                <a:spcAft>
                  <a:spcPct val="0"/>
                </a:spcAft>
                <a:defRPr kumimoji="1">
                  <a:solidFill>
                    <a:schemeClr val="tx1"/>
                  </a:solidFill>
                  <a:latin typeface="Gulim" charset="0"/>
                  <a:ea typeface="Gulim" charset="0"/>
                  <a:cs typeface="Gulim" charset="0"/>
                </a:defRPr>
              </a:lvl8pPr>
              <a:lvl9pPr marL="3886200" indent="-228600" eaLnBrk="0" fontAlgn="base" hangingPunct="0">
                <a:spcBef>
                  <a:spcPct val="0"/>
                </a:spcBef>
                <a:spcAft>
                  <a:spcPct val="0"/>
                </a:spcAft>
                <a:defRPr kumimoji="1">
                  <a:solidFill>
                    <a:schemeClr val="tx1"/>
                  </a:solidFill>
                  <a:latin typeface="Gulim" charset="0"/>
                  <a:ea typeface="Gulim" charset="0"/>
                  <a:cs typeface="Gulim" charset="0"/>
                </a:defRPr>
              </a:lvl9pPr>
            </a:lstStyle>
            <a:p>
              <a:r>
                <a:rPr lang="en-US" altLang="zh-TW" sz="3200" dirty="0">
                  <a:latin typeface="微軟正黑體"/>
                  <a:ea typeface="微軟正黑體"/>
                  <a:cs typeface="微軟正黑體"/>
                </a:rPr>
                <a:t>+</a:t>
              </a:r>
              <a:endParaRPr lang="zh-TW" altLang="en-US" sz="3200" dirty="0">
                <a:latin typeface="微軟正黑體"/>
                <a:ea typeface="微軟正黑體"/>
                <a:cs typeface="微軟正黑體"/>
              </a:endParaRPr>
            </a:p>
          </p:txBody>
        </p:sp>
        <p:sp>
          <p:nvSpPr>
            <p:cNvPr id="11" name="文字方塊 10"/>
            <p:cNvSpPr txBox="1"/>
            <p:nvPr/>
          </p:nvSpPr>
          <p:spPr>
            <a:xfrm>
              <a:off x="5789698" y="5192081"/>
              <a:ext cx="402779" cy="501274"/>
            </a:xfrm>
            <a:prstGeom prst="rect">
              <a:avLst/>
            </a:prstGeom>
            <a:noFill/>
          </p:spPr>
          <p:txBody>
            <a:bodyPr>
              <a:spAutoFit/>
            </a:bodyPr>
            <a:lstStyle>
              <a:lvl1pPr>
                <a:defRPr kumimoji="1">
                  <a:solidFill>
                    <a:schemeClr val="tx1"/>
                  </a:solidFill>
                  <a:latin typeface="Gulim" charset="0"/>
                  <a:ea typeface="Gulim" charset="0"/>
                  <a:cs typeface="Gulim" charset="0"/>
                </a:defRPr>
              </a:lvl1pPr>
              <a:lvl2pPr marL="742950" indent="-285750">
                <a:defRPr kumimoji="1">
                  <a:solidFill>
                    <a:schemeClr val="tx1"/>
                  </a:solidFill>
                  <a:latin typeface="Gulim" charset="0"/>
                  <a:ea typeface="Gulim" charset="0"/>
                  <a:cs typeface="Gulim" charset="0"/>
                </a:defRPr>
              </a:lvl2pPr>
              <a:lvl3pPr marL="1143000" indent="-228600">
                <a:defRPr kumimoji="1">
                  <a:solidFill>
                    <a:schemeClr val="tx1"/>
                  </a:solidFill>
                  <a:latin typeface="Gulim" charset="0"/>
                  <a:ea typeface="Gulim" charset="0"/>
                  <a:cs typeface="Gulim" charset="0"/>
                </a:defRPr>
              </a:lvl3pPr>
              <a:lvl4pPr marL="1600200" indent="-228600">
                <a:defRPr kumimoji="1">
                  <a:solidFill>
                    <a:schemeClr val="tx1"/>
                  </a:solidFill>
                  <a:latin typeface="Gulim" charset="0"/>
                  <a:ea typeface="Gulim" charset="0"/>
                  <a:cs typeface="Gulim" charset="0"/>
                </a:defRPr>
              </a:lvl4pPr>
              <a:lvl5pPr marL="2057400" indent="-228600">
                <a:defRPr kumimoji="1">
                  <a:solidFill>
                    <a:schemeClr val="tx1"/>
                  </a:solidFill>
                  <a:latin typeface="Gulim" charset="0"/>
                  <a:ea typeface="Gulim" charset="0"/>
                  <a:cs typeface="Gulim" charset="0"/>
                </a:defRPr>
              </a:lvl5pPr>
              <a:lvl6pPr marL="2514600" indent="-228600" eaLnBrk="0" fontAlgn="base" hangingPunct="0">
                <a:spcBef>
                  <a:spcPct val="0"/>
                </a:spcBef>
                <a:spcAft>
                  <a:spcPct val="0"/>
                </a:spcAft>
                <a:defRPr kumimoji="1">
                  <a:solidFill>
                    <a:schemeClr val="tx1"/>
                  </a:solidFill>
                  <a:latin typeface="Gulim" charset="0"/>
                  <a:ea typeface="Gulim" charset="0"/>
                  <a:cs typeface="Gulim" charset="0"/>
                </a:defRPr>
              </a:lvl6pPr>
              <a:lvl7pPr marL="2971800" indent="-228600" eaLnBrk="0" fontAlgn="base" hangingPunct="0">
                <a:spcBef>
                  <a:spcPct val="0"/>
                </a:spcBef>
                <a:spcAft>
                  <a:spcPct val="0"/>
                </a:spcAft>
                <a:defRPr kumimoji="1">
                  <a:solidFill>
                    <a:schemeClr val="tx1"/>
                  </a:solidFill>
                  <a:latin typeface="Gulim" charset="0"/>
                  <a:ea typeface="Gulim" charset="0"/>
                  <a:cs typeface="Gulim" charset="0"/>
                </a:defRPr>
              </a:lvl7pPr>
              <a:lvl8pPr marL="3429000" indent="-228600" eaLnBrk="0" fontAlgn="base" hangingPunct="0">
                <a:spcBef>
                  <a:spcPct val="0"/>
                </a:spcBef>
                <a:spcAft>
                  <a:spcPct val="0"/>
                </a:spcAft>
                <a:defRPr kumimoji="1">
                  <a:solidFill>
                    <a:schemeClr val="tx1"/>
                  </a:solidFill>
                  <a:latin typeface="Gulim" charset="0"/>
                  <a:ea typeface="Gulim" charset="0"/>
                  <a:cs typeface="Gulim" charset="0"/>
                </a:defRPr>
              </a:lvl8pPr>
              <a:lvl9pPr marL="3886200" indent="-228600" eaLnBrk="0" fontAlgn="base" hangingPunct="0">
                <a:spcBef>
                  <a:spcPct val="0"/>
                </a:spcBef>
                <a:spcAft>
                  <a:spcPct val="0"/>
                </a:spcAft>
                <a:defRPr kumimoji="1">
                  <a:solidFill>
                    <a:schemeClr val="tx1"/>
                  </a:solidFill>
                  <a:latin typeface="Gulim" charset="0"/>
                  <a:ea typeface="Gulim" charset="0"/>
                  <a:cs typeface="Gulim" charset="0"/>
                </a:defRPr>
              </a:lvl9pPr>
            </a:lstStyle>
            <a:p>
              <a:r>
                <a:rPr lang="en-US" altLang="zh-TW" sz="3200" dirty="0">
                  <a:latin typeface="微軟正黑體"/>
                  <a:ea typeface="微軟正黑體"/>
                  <a:cs typeface="微軟正黑體"/>
                </a:rPr>
                <a:t>=</a:t>
              </a:r>
              <a:endParaRPr lang="zh-TW" altLang="en-US" sz="3200" dirty="0">
                <a:latin typeface="微軟正黑體"/>
                <a:ea typeface="微軟正黑體"/>
                <a:cs typeface="微軟正黑體"/>
              </a:endParaRPr>
            </a:p>
          </p:txBody>
        </p:sp>
        <p:sp>
          <p:nvSpPr>
            <p:cNvPr id="12" name="圓角矩形 11"/>
            <p:cNvSpPr/>
            <p:nvPr/>
          </p:nvSpPr>
          <p:spPr>
            <a:xfrm>
              <a:off x="6346854" y="4661048"/>
              <a:ext cx="1872539" cy="1638421"/>
            </a:xfrm>
            <a:prstGeom prst="roundRect">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微軟正黑體"/>
                  <a:ea typeface="微軟正黑體"/>
                  <a:cs typeface="微軟正黑體"/>
                </a:rPr>
                <a:t>專業競爭力</a:t>
              </a:r>
            </a:p>
          </p:txBody>
        </p:sp>
      </p:grpSp>
      <p:sp>
        <p:nvSpPr>
          <p:cNvPr id="13" name="文字方塊 12"/>
          <p:cNvSpPr txBox="1"/>
          <p:nvPr/>
        </p:nvSpPr>
        <p:spPr>
          <a:xfrm>
            <a:off x="822440" y="1011188"/>
            <a:ext cx="7596187" cy="2289858"/>
          </a:xfrm>
          <a:prstGeom prst="rect">
            <a:avLst/>
          </a:prstGeom>
          <a:noFill/>
        </p:spPr>
        <p:txBody>
          <a:bodyPr wrap="square" rtlCol="0">
            <a:spAutoFit/>
          </a:bodyPr>
          <a:lstStyle/>
          <a:p>
            <a:pPr algn="ctr">
              <a:lnSpc>
                <a:spcPct val="80000"/>
              </a:lnSpc>
              <a:spcBef>
                <a:spcPct val="20000"/>
              </a:spcBef>
            </a:pPr>
            <a:r>
              <a:rPr lang="zh-TW" altLang="en-US" sz="2600" b="1" dirty="0">
                <a:solidFill>
                  <a:srgbClr val="002060"/>
                </a:solidFill>
                <a:ea typeface="微軟正黑體"/>
              </a:rPr>
              <a:t>技術型高級中等學校專業課程與核心素養的關係</a:t>
            </a:r>
          </a:p>
          <a:p>
            <a:pPr algn="ctr">
              <a:lnSpc>
                <a:spcPct val="80000"/>
              </a:lnSpc>
              <a:spcBef>
                <a:spcPct val="20000"/>
              </a:spcBef>
            </a:pPr>
            <a:endParaRPr lang="en-US" altLang="zh-TW" b="1" dirty="0">
              <a:solidFill>
                <a:schemeClr val="bg1">
                  <a:lumMod val="50000"/>
                </a:schemeClr>
              </a:solidFill>
              <a:latin typeface="微軟正黑體"/>
              <a:ea typeface="微軟正黑體"/>
              <a:cs typeface="微軟正黑體"/>
            </a:endParaRPr>
          </a:p>
          <a:p>
            <a:pPr marL="342900" indent="-342900">
              <a:lnSpc>
                <a:spcPct val="130000"/>
              </a:lnSpc>
              <a:buFont typeface="+mj-lt"/>
              <a:buAutoNum type="arabicPeriod"/>
              <a:defRPr/>
            </a:pPr>
            <a:r>
              <a:rPr lang="zh-TW" altLang="en-US" sz="2000" b="1" dirty="0">
                <a:solidFill>
                  <a:schemeClr val="tx1">
                    <a:lumMod val="75000"/>
                    <a:lumOff val="25000"/>
                  </a:schemeClr>
                </a:solidFill>
                <a:latin typeface="微軟正黑體"/>
                <a:ea typeface="微軟正黑體"/>
                <a:cs typeface="微軟正黑體"/>
              </a:rPr>
              <a:t>技高專業群科主要以培養學生專業技術能力為主，</a:t>
            </a:r>
            <a:r>
              <a:rPr lang="zh-TW" altLang="en-US" sz="2000" b="1" dirty="0" smtClean="0">
                <a:solidFill>
                  <a:schemeClr val="tx1">
                    <a:lumMod val="75000"/>
                    <a:lumOff val="25000"/>
                  </a:schemeClr>
                </a:solidFill>
                <a:latin typeface="微軟正黑體"/>
                <a:ea typeface="微軟正黑體"/>
                <a:cs typeface="微軟正黑體"/>
              </a:rPr>
              <a:t>以</a:t>
            </a:r>
            <a:r>
              <a:rPr lang="zh-TW" altLang="en-US" sz="2000" b="1" dirty="0">
                <a:solidFill>
                  <a:srgbClr val="E87D8A"/>
                </a:solidFill>
                <a:latin typeface="微軟正黑體"/>
                <a:ea typeface="微軟正黑體"/>
                <a:cs typeface="微軟正黑體"/>
              </a:rPr>
              <a:t>具有核心素養及專業能力</a:t>
            </a:r>
            <a:r>
              <a:rPr lang="zh-TW" altLang="en-US" sz="2000" b="1" dirty="0" smtClean="0">
                <a:solidFill>
                  <a:schemeClr val="tx1">
                    <a:lumMod val="75000"/>
                    <a:lumOff val="25000"/>
                  </a:schemeClr>
                </a:solidFill>
                <a:latin typeface="微軟正黑體"/>
                <a:ea typeface="微軟正黑體"/>
                <a:cs typeface="微軟正黑體"/>
              </a:rPr>
              <a:t>進行</a:t>
            </a:r>
            <a:r>
              <a:rPr lang="zh-TW" altLang="en-US" sz="2000" b="1" dirty="0">
                <a:solidFill>
                  <a:schemeClr val="tx1">
                    <a:lumMod val="75000"/>
                    <a:lumOff val="25000"/>
                  </a:schemeClr>
                </a:solidFill>
                <a:latin typeface="微軟正黑體"/>
                <a:ea typeface="微軟正黑體"/>
                <a:cs typeface="微軟正黑體"/>
              </a:rPr>
              <a:t>課程發展，以對應產業職場需求。</a:t>
            </a:r>
          </a:p>
          <a:p>
            <a:pPr marL="342900" indent="-342900">
              <a:lnSpc>
                <a:spcPct val="130000"/>
              </a:lnSpc>
              <a:buFont typeface="+mj-lt"/>
              <a:buAutoNum type="arabicPeriod"/>
              <a:defRPr/>
            </a:pPr>
            <a:r>
              <a:rPr lang="zh-TW" altLang="en-US" sz="2000" b="1" dirty="0">
                <a:solidFill>
                  <a:schemeClr val="tx1">
                    <a:lumMod val="75000"/>
                    <a:lumOff val="25000"/>
                  </a:schemeClr>
                </a:solidFill>
                <a:latin typeface="微軟正黑體"/>
                <a:ea typeface="微軟正黑體"/>
                <a:cs typeface="微軟正黑體"/>
              </a:rPr>
              <a:t>技高一般科目部分仍依循十二年國教新課綱核心素養之精神來</a:t>
            </a:r>
            <a:r>
              <a:rPr lang="zh-TW" altLang="en-US" sz="2000" b="1" dirty="0" smtClean="0">
                <a:solidFill>
                  <a:schemeClr val="tx1">
                    <a:lumMod val="75000"/>
                    <a:lumOff val="25000"/>
                  </a:schemeClr>
                </a:solidFill>
                <a:latin typeface="微軟正黑體"/>
                <a:ea typeface="微軟正黑體"/>
                <a:cs typeface="微軟正黑體"/>
              </a:rPr>
              <a:t>發展，</a:t>
            </a:r>
            <a:r>
              <a:rPr lang="zh-TW" altLang="en-US" sz="2000" b="1" dirty="0">
                <a:solidFill>
                  <a:schemeClr val="tx1">
                    <a:lumMod val="75000"/>
                    <a:lumOff val="25000"/>
                  </a:schemeClr>
                </a:solidFill>
                <a:latin typeface="微軟正黑體"/>
                <a:ea typeface="微軟正黑體"/>
                <a:cs typeface="微軟正黑體"/>
              </a:rPr>
              <a:t>也是所有專業群科學生所應共同修習。</a:t>
            </a:r>
          </a:p>
        </p:txBody>
      </p:sp>
      <p:sp>
        <p:nvSpPr>
          <p:cNvPr id="16" name="標題 1"/>
          <p:cNvSpPr>
            <a:spLocks noGrp="1"/>
          </p:cNvSpPr>
          <p:nvPr>
            <p:ph type="title"/>
          </p:nvPr>
        </p:nvSpPr>
        <p:spPr>
          <a:xfrm>
            <a:off x="914399" y="178328"/>
            <a:ext cx="7326924" cy="556266"/>
          </a:xfrm>
          <a:prstGeom prst="rect">
            <a:avLst/>
          </a:prstGeom>
        </p:spPr>
        <p:txBody>
          <a:bodyPr/>
          <a:lstStyle/>
          <a:p>
            <a:r>
              <a:rPr lang="zh-TW" altLang="zh-TW" sz="3000" dirty="0"/>
              <a:t>壹</a:t>
            </a:r>
            <a:r>
              <a:rPr lang="zh-TW" altLang="zh-TW" sz="3000" dirty="0" smtClean="0"/>
              <a:t>、</a:t>
            </a:r>
            <a:r>
              <a:rPr lang="zh-TW" altLang="en-US" sz="3000" dirty="0" smtClean="0"/>
              <a:t>十二年國教新課綱改了什麼</a:t>
            </a:r>
            <a:r>
              <a:rPr lang="en-US" altLang="zh-TW" sz="3000" dirty="0"/>
              <a:t>-</a:t>
            </a:r>
            <a:r>
              <a:rPr lang="zh-TW" altLang="en-US" sz="3000" dirty="0">
                <a:solidFill>
                  <a:schemeClr val="accent6"/>
                </a:solidFill>
              </a:rPr>
              <a:t>核心素養</a:t>
            </a:r>
            <a:endParaRPr kumimoji="1" lang="zh-TW" altLang="en-US" sz="3000" dirty="0">
              <a:solidFill>
                <a:schemeClr val="accent6"/>
              </a:solidFill>
            </a:endParaRPr>
          </a:p>
        </p:txBody>
      </p:sp>
      <p:sp>
        <p:nvSpPr>
          <p:cNvPr id="2" name="投影片編號版面配置區 1"/>
          <p:cNvSpPr>
            <a:spLocks noGrp="1"/>
          </p:cNvSpPr>
          <p:nvPr>
            <p:ph type="sldNum" sz="quarter" idx="12"/>
          </p:nvPr>
        </p:nvSpPr>
        <p:spPr>
          <a:xfrm>
            <a:off x="6553200" y="6356350"/>
            <a:ext cx="2133600" cy="365125"/>
          </a:xfrm>
        </p:spPr>
        <p:txBody>
          <a:bodyPr/>
          <a:lstStyle/>
          <a:p>
            <a:fld id="{77FB1FFA-84B8-BF45-92CD-1DB958381E74}" type="slidenum">
              <a:rPr kumimoji="1" lang="zh-TW" altLang="en-US" smtClean="0"/>
              <a:t>32</a:t>
            </a:fld>
            <a:endParaRPr kumimoji="1" lang="zh-TW" altLang="en-US" dirty="0"/>
          </a:p>
        </p:txBody>
      </p:sp>
      <p:sp>
        <p:nvSpPr>
          <p:cNvPr id="17" name="橢圓 16"/>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7554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000" dirty="0"/>
              <a:t>壹</a:t>
            </a:r>
            <a:r>
              <a:rPr lang="zh-TW" altLang="zh-TW" sz="3000" dirty="0" smtClean="0"/>
              <a:t>、</a:t>
            </a:r>
            <a:r>
              <a:rPr lang="zh-TW" altLang="en-US" sz="3000" dirty="0" smtClean="0"/>
              <a:t>十二年國教新課綱改了什麼</a:t>
            </a:r>
            <a:r>
              <a:rPr lang="en-US" altLang="zh-TW" sz="3000" dirty="0"/>
              <a:t>-</a:t>
            </a:r>
            <a:r>
              <a:rPr lang="zh-TW" altLang="en-US" sz="3000" dirty="0">
                <a:solidFill>
                  <a:schemeClr val="accent6"/>
                </a:solidFill>
              </a:rPr>
              <a:t>核心素養</a:t>
            </a:r>
          </a:p>
        </p:txBody>
      </p:sp>
      <p:sp>
        <p:nvSpPr>
          <p:cNvPr id="3" name="文字方塊 2"/>
          <p:cNvSpPr txBox="1"/>
          <p:nvPr/>
        </p:nvSpPr>
        <p:spPr>
          <a:xfrm>
            <a:off x="900113" y="659974"/>
            <a:ext cx="7596187" cy="5678478"/>
          </a:xfrm>
          <a:prstGeom prst="rect">
            <a:avLst/>
          </a:prstGeom>
          <a:noFill/>
        </p:spPr>
        <p:txBody>
          <a:bodyPr wrap="square" rtlCol="0">
            <a:spAutoFit/>
          </a:bodyPr>
          <a:lstStyle/>
          <a:p>
            <a:pPr algn="ctr">
              <a:lnSpc>
                <a:spcPct val="150000"/>
              </a:lnSpc>
              <a:spcBef>
                <a:spcPct val="20000"/>
              </a:spcBef>
            </a:pPr>
            <a:r>
              <a:rPr lang="zh-TW" altLang="en-US" sz="2600" b="1" dirty="0">
                <a:solidFill>
                  <a:srgbClr val="0070C0"/>
                </a:solidFill>
                <a:ea typeface="微軟正黑體"/>
              </a:rPr>
              <a:t>技術型高級中等學校專業課程與核心素養的關係</a:t>
            </a:r>
          </a:p>
          <a:p>
            <a:pPr marL="457200" lvl="2" indent="-457200">
              <a:lnSpc>
                <a:spcPct val="150000"/>
              </a:lnSpc>
              <a:buFont typeface="+mj-lt"/>
              <a:buAutoNum type="arabicPeriod" startAt="3"/>
              <a:defRPr/>
            </a:pP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技高</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透過課程與教學養成核心素養，再經由專業群科專業及實習科目學得專業能力</a:t>
            </a:r>
            <a:r>
              <a:rPr lang="zh-TW" altLang="en-US" sz="24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2400" b="1" dirty="0" smtClean="0">
                <a:solidFill>
                  <a:srgbClr val="FF5050"/>
                </a:solidFill>
                <a:latin typeface="微軟正黑體" panose="020B0604030504040204" pitchFamily="34" charset="-120"/>
                <a:ea typeface="微軟正黑體" panose="020B0604030504040204" pitchFamily="34" charset="-120"/>
              </a:rPr>
              <a:t>技高學生的核心素養就是在生活中與專業上的實踐與運用</a:t>
            </a:r>
            <a:r>
              <a:rPr lang="zh-TW" altLang="en-US" sz="2400" b="1" dirty="0">
                <a:solidFill>
                  <a:srgbClr val="FF5050"/>
                </a:solidFill>
                <a:latin typeface="微軟正黑體" panose="020B0604030504040204" pitchFamily="34" charset="-120"/>
                <a:ea typeface="微軟正黑體" panose="020B0604030504040204" pitchFamily="34" charset="-120"/>
              </a:rPr>
              <a:t>。</a:t>
            </a:r>
            <a:endParaRPr lang="en-US" altLang="zh-TW" sz="2400" b="1" dirty="0">
              <a:solidFill>
                <a:srgbClr val="FF5050"/>
              </a:solidFill>
              <a:latin typeface="微軟正黑體" panose="020B0604030504040204" pitchFamily="34" charset="-120"/>
              <a:ea typeface="微軟正黑體" panose="020B0604030504040204" pitchFamily="34" charset="-120"/>
            </a:endParaRPr>
          </a:p>
          <a:p>
            <a:pPr marL="457200" lvl="2" indent="-457200">
              <a:lnSpc>
                <a:spcPct val="150000"/>
              </a:lnSpc>
              <a:buFont typeface="+mj-lt"/>
              <a:buAutoNum type="arabicPeriod" startAt="3"/>
              <a:defRPr/>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透過核心素養的養成，可以讓技高學生在專業領域上表現得更好，發揮技高學生的競爭力。</a:t>
            </a:r>
          </a:p>
          <a:p>
            <a:pPr marL="457200" indent="-457200">
              <a:lnSpc>
                <a:spcPct val="150000"/>
              </a:lnSpc>
              <a:buFont typeface="+mj-lt"/>
              <a:buAutoNum type="arabicPeriod" startAt="5"/>
              <a:defRPr/>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技高學生的專業能力是把事情做對，加上核心素養就是把事情做到好，</a:t>
            </a:r>
            <a:r>
              <a:rPr lang="zh-TW" altLang="en-US" sz="2400" b="1" dirty="0" smtClean="0">
                <a:solidFill>
                  <a:srgbClr val="FF5050"/>
                </a:solidFill>
                <a:latin typeface="微軟正黑體" panose="020B0604030504040204" pitchFamily="34" charset="-120"/>
                <a:ea typeface="微軟正黑體" panose="020B0604030504040204" pitchFamily="34" charset="-120"/>
              </a:rPr>
              <a:t>舉例</a:t>
            </a:r>
            <a:r>
              <a:rPr lang="zh-TW" altLang="en-US" sz="2400" b="1" dirty="0">
                <a:solidFill>
                  <a:srgbClr val="FF5050"/>
                </a:solidFill>
                <a:latin typeface="微軟正黑體" panose="020B0604030504040204" pitchFamily="34" charset="-120"/>
                <a:ea typeface="微軟正黑體" panose="020B0604030504040204" pitchFamily="34" charset="-120"/>
              </a:rPr>
              <a:t>來說，能正確完成收銀作業是門市經營專業能力的表現，誠信交易並提供令消費者滿意的服務，就是具有核心素養的專業表現。</a:t>
            </a: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t>33</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165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000" dirty="0"/>
              <a:t>壹</a:t>
            </a:r>
            <a:r>
              <a:rPr lang="zh-TW" altLang="zh-TW" sz="3000" dirty="0" smtClean="0"/>
              <a:t>、</a:t>
            </a:r>
            <a:r>
              <a:rPr lang="zh-TW" altLang="en-US" sz="3000" dirty="0" smtClean="0"/>
              <a:t>十二年國教新課綱改了什麼</a:t>
            </a:r>
            <a:r>
              <a:rPr lang="en-US" altLang="zh-TW" sz="3000" dirty="0"/>
              <a:t>-</a:t>
            </a:r>
            <a:r>
              <a:rPr lang="zh-TW" altLang="en-US" sz="3000" dirty="0">
                <a:solidFill>
                  <a:schemeClr val="accent6"/>
                </a:solidFill>
              </a:rPr>
              <a:t>群核心素養</a:t>
            </a:r>
            <a:br>
              <a:rPr lang="zh-TW" altLang="en-US" sz="3000" dirty="0">
                <a:solidFill>
                  <a:schemeClr val="accent6"/>
                </a:solidFill>
              </a:rPr>
            </a:br>
            <a:endParaRPr lang="zh-TW" altLang="en-US" sz="3000" dirty="0">
              <a:solidFill>
                <a:schemeClr val="accent6"/>
              </a:solidFill>
            </a:endParaRPr>
          </a:p>
        </p:txBody>
      </p:sp>
      <p:sp>
        <p:nvSpPr>
          <p:cNvPr id="3" name="文字方塊 2"/>
          <p:cNvSpPr txBox="1"/>
          <p:nvPr/>
        </p:nvSpPr>
        <p:spPr>
          <a:xfrm>
            <a:off x="652781" y="681478"/>
            <a:ext cx="8034019" cy="5447645"/>
          </a:xfrm>
          <a:prstGeom prst="rect">
            <a:avLst/>
          </a:prstGeom>
          <a:noFill/>
        </p:spPr>
        <p:txBody>
          <a:bodyPr wrap="square" rtlCol="0">
            <a:spAutoFit/>
          </a:bodyPr>
          <a:lstStyle/>
          <a:p>
            <a:pPr algn="ctr">
              <a:lnSpc>
                <a:spcPct val="150000"/>
              </a:lnSpc>
              <a:spcBef>
                <a:spcPct val="20000"/>
              </a:spcBef>
            </a:pPr>
            <a:r>
              <a:rPr lang="zh-TW" altLang="en-US" sz="3200" b="1" dirty="0">
                <a:solidFill>
                  <a:srgbClr val="0070C0"/>
                </a:solidFill>
                <a:ea typeface="微軟正黑體"/>
              </a:rPr>
              <a:t>商業與管理群核心素養內涵</a:t>
            </a:r>
            <a:r>
              <a:rPr lang="en-US" altLang="zh-TW" sz="3200" b="1" dirty="0" smtClean="0">
                <a:solidFill>
                  <a:srgbClr val="0070C0"/>
                </a:solidFill>
                <a:ea typeface="微軟正黑體"/>
              </a:rPr>
              <a:t>(1/2)</a:t>
            </a:r>
            <a:endParaRPr lang="zh-TW" altLang="en-US" sz="3200" b="1" dirty="0">
              <a:solidFill>
                <a:srgbClr val="0070C0"/>
              </a:solidFill>
              <a:ea typeface="微軟正黑體"/>
            </a:endParaRPr>
          </a:p>
          <a:p>
            <a:pPr marL="457200" lvl="2" indent="-457200">
              <a:lnSpc>
                <a:spcPct val="150000"/>
              </a:lnSpc>
              <a:buFont typeface="+mj-ea"/>
              <a:buAutoNum type="ea1ChtPeriod"/>
              <a:defRPr/>
            </a:pP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商業與管理相關專業領域的系統思考、科技資訊運用及符號辨識的能力，積極</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溝通</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互動與協調，以同理心解決職場上各種問題</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457200" lvl="2" indent="-457200">
              <a:lnSpc>
                <a:spcPct val="150000"/>
              </a:lnSpc>
              <a:buFont typeface="+mj-ea"/>
              <a:buAutoNum type="ea1ChtPeriod"/>
              <a:defRPr/>
            </a:pP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商業經營管理之能力，透過系統思考、分析與探索，發揮團隊合作精神，解決</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專業</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上的問題，並培養良好品德與社會責任感</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457200" lvl="2" indent="-457200">
              <a:lnSpc>
                <a:spcPct val="150000"/>
              </a:lnSpc>
              <a:buFont typeface="+mj-ea"/>
              <a:buAutoNum type="ea1ChtPeriod"/>
              <a:defRPr/>
            </a:pP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資訊科技應用之能力，將資訊、數位科技與商業加以應用及整合，透過多媒體</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與網路</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，發揮表現力及想像力，展現創新、創意及美感</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marL="457200" lvl="2" indent="-457200">
              <a:lnSpc>
                <a:spcPct val="150000"/>
              </a:lnSpc>
              <a:buFont typeface="+mj-ea"/>
              <a:buAutoNum type="ea1ChtPeriod"/>
              <a:defRPr/>
            </a:pP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商業禮儀與溝通之能力，展現自信與人溝通及表達，並尊重與關照顧客之需求</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，以</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良善的品德及團隊合作精神，在國內外商場中展現溝通協調與國際移動力</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t>34</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357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000" dirty="0"/>
              <a:t>壹</a:t>
            </a:r>
            <a:r>
              <a:rPr lang="zh-TW" altLang="zh-TW" sz="3000" dirty="0" smtClean="0"/>
              <a:t>、</a:t>
            </a:r>
            <a:r>
              <a:rPr lang="zh-TW" altLang="en-US" sz="3000" dirty="0" smtClean="0"/>
              <a:t>十二年國教新課綱改了什麼</a:t>
            </a:r>
            <a:r>
              <a:rPr lang="en-US" altLang="zh-TW" sz="3000" dirty="0"/>
              <a:t>-</a:t>
            </a:r>
            <a:r>
              <a:rPr lang="zh-TW" altLang="en-US" sz="3000" dirty="0">
                <a:solidFill>
                  <a:schemeClr val="accent6"/>
                </a:solidFill>
              </a:rPr>
              <a:t>群核心素養</a:t>
            </a:r>
            <a:r>
              <a:rPr lang="zh-TW" altLang="en-US" sz="3000" dirty="0"/>
              <a:t/>
            </a:r>
            <a:br>
              <a:rPr lang="zh-TW" altLang="en-US" sz="3000" dirty="0"/>
            </a:br>
            <a:endParaRPr lang="zh-TW" altLang="en-US" sz="3000" dirty="0"/>
          </a:p>
        </p:txBody>
      </p:sp>
      <p:sp>
        <p:nvSpPr>
          <p:cNvPr id="3" name="文字方塊 2"/>
          <p:cNvSpPr txBox="1"/>
          <p:nvPr/>
        </p:nvSpPr>
        <p:spPr>
          <a:xfrm>
            <a:off x="937259" y="764815"/>
            <a:ext cx="7532371" cy="4385816"/>
          </a:xfrm>
          <a:prstGeom prst="rect">
            <a:avLst/>
          </a:prstGeom>
          <a:noFill/>
        </p:spPr>
        <p:txBody>
          <a:bodyPr wrap="square" rtlCol="0">
            <a:spAutoFit/>
          </a:bodyPr>
          <a:lstStyle/>
          <a:p>
            <a:pPr algn="ctr">
              <a:lnSpc>
                <a:spcPct val="150000"/>
              </a:lnSpc>
              <a:spcBef>
                <a:spcPct val="20000"/>
              </a:spcBef>
            </a:pPr>
            <a:r>
              <a:rPr lang="zh-TW" altLang="en-US" sz="3200" b="1" dirty="0" smtClean="0">
                <a:solidFill>
                  <a:srgbClr val="0070C0"/>
                </a:solidFill>
                <a:ea typeface="微軟正黑體"/>
              </a:rPr>
              <a:t>商業與管理群核心素養內涵</a:t>
            </a:r>
            <a:r>
              <a:rPr lang="en-US" altLang="zh-TW" sz="3200" b="1" dirty="0" smtClean="0">
                <a:solidFill>
                  <a:srgbClr val="0070C0"/>
                </a:solidFill>
                <a:ea typeface="微軟正黑體"/>
              </a:rPr>
              <a:t>(2/2)</a:t>
            </a:r>
          </a:p>
          <a:p>
            <a:pPr marL="457200" lvl="2" indent="-457200">
              <a:lnSpc>
                <a:spcPct val="150000"/>
              </a:lnSpc>
              <a:buFont typeface="+mj-ea"/>
              <a:buAutoNum type="ea1ChtPeriod" startAt="5"/>
              <a:defRPr/>
            </a:pPr>
            <a:r>
              <a:rPr lang="zh-TW" altLang="en-US" sz="2200" b="1" dirty="0" smtClean="0">
                <a:solidFill>
                  <a:prstClr val="black">
                    <a:lumMod val="75000"/>
                    <a:lumOff val="25000"/>
                  </a:prstClr>
                </a:solidFill>
                <a:latin typeface="微軟正黑體" panose="020B0604030504040204" pitchFamily="34" charset="-120"/>
                <a:ea typeface="微軟正黑體" panose="020B0604030504040204" pitchFamily="34" charset="-120"/>
              </a:rPr>
              <a:t>具備</a:t>
            </a:r>
            <a:r>
              <a:rPr lang="zh-TW" altLang="en-US" sz="2200" b="1" dirty="0">
                <a:solidFill>
                  <a:prstClr val="black">
                    <a:lumMod val="75000"/>
                    <a:lumOff val="25000"/>
                  </a:prstClr>
                </a:solidFill>
                <a:latin typeface="微軟正黑體" panose="020B0604030504040204" pitchFamily="34" charset="-120"/>
                <a:ea typeface="微軟正黑體" panose="020B0604030504040204" pitchFamily="34" charset="-120"/>
              </a:rPr>
              <a:t>商業創新之能力，透過自我精進與超越，啟發創新商業活動與行銷思維與方法，展現跨文化及國際視野。</a:t>
            </a:r>
          </a:p>
          <a:p>
            <a:pPr marL="457200" lvl="2" indent="-457200">
              <a:lnSpc>
                <a:spcPct val="150000"/>
              </a:lnSpc>
              <a:buFont typeface="+mj-ea"/>
              <a:buAutoNum type="ea1ChtPeriod" startAt="5"/>
              <a:defRPr/>
            </a:pPr>
            <a:r>
              <a:rPr lang="zh-TW" altLang="en-US" sz="2200" b="1" dirty="0">
                <a:solidFill>
                  <a:prstClr val="black">
                    <a:lumMod val="75000"/>
                    <a:lumOff val="25000"/>
                  </a:prstClr>
                </a:solidFill>
                <a:latin typeface="微軟正黑體" panose="020B0604030504040204" pitchFamily="34" charset="-120"/>
                <a:ea typeface="微軟正黑體" panose="020B0604030504040204" pitchFamily="34" charset="-120"/>
              </a:rPr>
              <a:t>具備對工作職業安全及衛生知識的理解與實踐，探究職業倫理與環保的基礎素養，發展個人潛能，從而肯定自我價值，有效規劃生涯。</a:t>
            </a:r>
          </a:p>
          <a:p>
            <a:pPr marL="457200" lvl="2" indent="-457200">
              <a:lnSpc>
                <a:spcPct val="150000"/>
              </a:lnSpc>
              <a:buFont typeface="+mj-ea"/>
              <a:buAutoNum type="ea1ChtPeriod" startAt="5"/>
              <a:defRPr/>
            </a:pPr>
            <a:r>
              <a:rPr lang="zh-TW" altLang="en-US" sz="2200" b="1" dirty="0">
                <a:solidFill>
                  <a:prstClr val="black">
                    <a:lumMod val="75000"/>
                    <a:lumOff val="25000"/>
                  </a:prstClr>
                </a:solidFill>
                <a:latin typeface="微軟正黑體" panose="020B0604030504040204" pitchFamily="34" charset="-120"/>
                <a:ea typeface="微軟正黑體" panose="020B0604030504040204" pitchFamily="34" charset="-120"/>
              </a:rPr>
              <a:t>具備對專業、勞動法令規章與相關議題的思辨與對話素養，培養公民意識與社會責任</a:t>
            </a:r>
            <a:r>
              <a:rPr lang="zh-TW" altLang="en-US" sz="2200" b="1" dirty="0" smtClean="0">
                <a:solidFill>
                  <a:prstClr val="black">
                    <a:lumMod val="75000"/>
                    <a:lumOff val="25000"/>
                  </a:prstClr>
                </a:solidFill>
                <a:latin typeface="微軟正黑體" panose="020B0604030504040204" pitchFamily="34" charset="-120"/>
                <a:ea typeface="微軟正黑體" panose="020B0604030504040204" pitchFamily="34" charset="-120"/>
              </a:rPr>
              <a:t>。</a:t>
            </a:r>
            <a:endPar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t>35</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6865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000" dirty="0"/>
              <a:t>壹</a:t>
            </a:r>
            <a:r>
              <a:rPr lang="zh-TW" altLang="zh-TW" sz="3000" dirty="0" smtClean="0"/>
              <a:t>、</a:t>
            </a:r>
            <a:r>
              <a:rPr lang="zh-TW" altLang="en-US" sz="3000" dirty="0" smtClean="0"/>
              <a:t>十二年國教新課綱改了什麼</a:t>
            </a:r>
            <a:endParaRPr lang="zh-TW" altLang="en-US" sz="3000" dirty="0"/>
          </a:p>
        </p:txBody>
      </p:sp>
      <p:sp>
        <p:nvSpPr>
          <p:cNvPr id="3" name="文字方塊 2"/>
          <p:cNvSpPr txBox="1"/>
          <p:nvPr/>
        </p:nvSpPr>
        <p:spPr>
          <a:xfrm>
            <a:off x="346885" y="1033677"/>
            <a:ext cx="8470900" cy="4430828"/>
          </a:xfrm>
          <a:prstGeom prst="rect">
            <a:avLst/>
          </a:prstGeom>
          <a:noFill/>
        </p:spPr>
        <p:txBody>
          <a:bodyPr wrap="square" rtlCol="0">
            <a:spAutoFit/>
          </a:bodyPr>
          <a:lstStyle/>
          <a:p>
            <a:pPr algn="ctr">
              <a:lnSpc>
                <a:spcPct val="80000"/>
              </a:lnSpc>
              <a:spcBef>
                <a:spcPct val="20000"/>
              </a:spcBef>
            </a:pPr>
            <a:r>
              <a:rPr lang="zh-TW" altLang="en-US" sz="3200" b="1" dirty="0" smtClean="0">
                <a:solidFill>
                  <a:srgbClr val="0070C0"/>
                </a:solidFill>
                <a:ea typeface="微軟正黑體"/>
              </a:rPr>
              <a:t>學習表現</a:t>
            </a:r>
            <a:r>
              <a:rPr lang="en-US" altLang="zh-TW" sz="3200" b="1" dirty="0" smtClean="0">
                <a:solidFill>
                  <a:srgbClr val="0070C0"/>
                </a:solidFill>
                <a:ea typeface="微軟正黑體"/>
              </a:rPr>
              <a:t>-</a:t>
            </a:r>
            <a:r>
              <a:rPr lang="zh-TW" altLang="en-US" sz="3200" b="1" dirty="0" smtClean="0">
                <a:solidFill>
                  <a:srgbClr val="0070C0"/>
                </a:solidFill>
                <a:ea typeface="微軟正黑體"/>
              </a:rPr>
              <a:t>以商業概論為例</a:t>
            </a:r>
            <a:r>
              <a:rPr lang="en-US" altLang="zh-TW" sz="3200" b="1" dirty="0">
                <a:solidFill>
                  <a:srgbClr val="0070C0"/>
                </a:solidFill>
                <a:ea typeface="微軟正黑體"/>
              </a:rPr>
              <a:t>(1/2</a:t>
            </a:r>
            <a:r>
              <a:rPr lang="en-US" altLang="zh-TW" sz="3200" b="1" dirty="0" smtClean="0">
                <a:solidFill>
                  <a:srgbClr val="0070C0"/>
                </a:solidFill>
                <a:ea typeface="微軟正黑體"/>
              </a:rPr>
              <a:t>)</a:t>
            </a:r>
            <a:endParaRPr lang="zh-TW" altLang="en-US" sz="3200" b="1" dirty="0" smtClean="0">
              <a:solidFill>
                <a:srgbClr val="0070C0"/>
              </a:solidFill>
              <a:ea typeface="微軟正黑體"/>
            </a:endParaRPr>
          </a:p>
          <a:p>
            <a:pPr marL="0" lvl="2">
              <a:lnSpc>
                <a:spcPct val="250000"/>
              </a:lnSpc>
              <a:defRPr/>
            </a:pPr>
            <a:r>
              <a:rPr lang="zh-TW" altLang="en-US" sz="2000" b="1" dirty="0" smtClean="0">
                <a:solidFill>
                  <a:srgbClr val="FF5050"/>
                </a:solidFill>
                <a:latin typeface="微軟正黑體" panose="020B0604030504040204" pitchFamily="34" charset="-120"/>
                <a:ea typeface="微軟正黑體" panose="020B0604030504040204" pitchFamily="34" charset="-120"/>
              </a:rPr>
              <a:t>商管</a:t>
            </a:r>
            <a:r>
              <a:rPr lang="en-US" altLang="zh-TW" sz="2000" b="1" dirty="0" smtClean="0">
                <a:solidFill>
                  <a:srgbClr val="FF5050"/>
                </a:solidFill>
                <a:latin typeface="微軟正黑體" panose="020B0604030504040204" pitchFamily="34" charset="-120"/>
                <a:ea typeface="微軟正黑體" panose="020B0604030504040204" pitchFamily="34" charset="-120"/>
              </a:rPr>
              <a:t>-</a:t>
            </a:r>
            <a:r>
              <a:rPr lang="zh-TW" altLang="en-US" sz="2000" b="1" dirty="0" smtClean="0">
                <a:solidFill>
                  <a:srgbClr val="FF5050"/>
                </a:solidFill>
                <a:latin typeface="微軟正黑體" panose="020B0604030504040204" pitchFamily="34" charset="-120"/>
                <a:ea typeface="微軟正黑體" panose="020B0604030504040204" pitchFamily="34" charset="-120"/>
              </a:rPr>
              <a:t>專</a:t>
            </a:r>
            <a:r>
              <a:rPr lang="en-US" altLang="zh-TW" sz="2000" b="1" dirty="0" smtClean="0">
                <a:solidFill>
                  <a:srgbClr val="FF5050"/>
                </a:solidFill>
                <a:latin typeface="微軟正黑體" panose="020B0604030504040204" pitchFamily="34" charset="-120"/>
                <a:ea typeface="微軟正黑體" panose="020B0604030504040204" pitchFamily="34" charset="-120"/>
              </a:rPr>
              <a:t>-</a:t>
            </a:r>
            <a:r>
              <a:rPr lang="zh-TW" altLang="en-US" sz="2000" b="1" dirty="0" smtClean="0">
                <a:solidFill>
                  <a:srgbClr val="FF5050"/>
                </a:solidFill>
                <a:latin typeface="微軟正黑體" panose="020B0604030504040204" pitchFamily="34" charset="-120"/>
                <a:ea typeface="微軟正黑體" panose="020B0604030504040204" pitchFamily="34" charset="-120"/>
              </a:rPr>
              <a:t>商概</a:t>
            </a:r>
            <a:r>
              <a:rPr lang="en-US" altLang="zh-TW" sz="2000" b="1" dirty="0" smtClean="0">
                <a:solidFill>
                  <a:srgbClr val="FF5050"/>
                </a:solidFill>
                <a:latin typeface="微軟正黑體" panose="020B0604030504040204" pitchFamily="34" charset="-120"/>
                <a:ea typeface="微軟正黑體" panose="020B0604030504040204" pitchFamily="34" charset="-120"/>
              </a:rPr>
              <a:t>-1</a:t>
            </a:r>
            <a:r>
              <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具備商業與管理基本知識，能進行系統思考以解決問題。</a:t>
            </a:r>
          </a:p>
          <a:p>
            <a:pPr marL="0" lvl="2">
              <a:lnSpc>
                <a:spcPct val="150000"/>
              </a:lnSpc>
              <a:defRPr/>
            </a:pPr>
            <a:r>
              <a:rPr lang="zh-TW" altLang="en-US" sz="2000" b="1" dirty="0" smtClean="0">
                <a:solidFill>
                  <a:srgbClr val="FF5050"/>
                </a:solidFill>
                <a:latin typeface="微軟正黑體" panose="020B0604030504040204" pitchFamily="34" charset="-120"/>
                <a:ea typeface="微軟正黑體" panose="020B0604030504040204" pitchFamily="34" charset="-120"/>
              </a:rPr>
              <a:t>商</a:t>
            </a:r>
            <a:r>
              <a:rPr lang="zh-TW" altLang="en-US" sz="2000" b="1" dirty="0">
                <a:solidFill>
                  <a:srgbClr val="FF5050"/>
                </a:solidFill>
                <a:latin typeface="微軟正黑體" panose="020B0604030504040204" pitchFamily="34" charset="-120"/>
                <a:ea typeface="微軟正黑體" panose="020B0604030504040204" pitchFamily="34" charset="-120"/>
              </a:rPr>
              <a:t>管</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專</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商概</a:t>
            </a:r>
            <a:r>
              <a:rPr lang="en-US" altLang="zh-TW" sz="2000" b="1" dirty="0">
                <a:solidFill>
                  <a:srgbClr val="FF5050"/>
                </a:solidFill>
                <a:latin typeface="微軟正黑體" panose="020B0604030504040204" pitchFamily="34" charset="-120"/>
                <a:ea typeface="微軟正黑體" panose="020B0604030504040204" pitchFamily="34" charset="-120"/>
              </a:rPr>
              <a:t>-2 </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了解</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商業經營管理環境與發展趨勢，運用科技資訊</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　　　　　　　 規劃與執行</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任務。</a:t>
            </a:r>
          </a:p>
          <a:p>
            <a:pPr marL="0" lvl="2">
              <a:lnSpc>
                <a:spcPct val="150000"/>
              </a:lnSpc>
              <a:defRPr/>
            </a:pPr>
            <a:r>
              <a:rPr lang="zh-TW" altLang="en-US" sz="2000" b="1" dirty="0">
                <a:solidFill>
                  <a:srgbClr val="FF5050"/>
                </a:solidFill>
                <a:latin typeface="微軟正黑體" panose="020B0604030504040204" pitchFamily="34" charset="-120"/>
                <a:ea typeface="微軟正黑體" panose="020B0604030504040204" pitchFamily="34" charset="-120"/>
              </a:rPr>
              <a:t>商管</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專</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商概</a:t>
            </a:r>
            <a:r>
              <a:rPr lang="en-US" altLang="zh-TW" sz="2000" b="1" dirty="0">
                <a:solidFill>
                  <a:srgbClr val="FF5050"/>
                </a:solidFill>
                <a:latin typeface="微軟正黑體" panose="020B0604030504040204" pitchFamily="34" charset="-120"/>
                <a:ea typeface="微軟正黑體" panose="020B0604030504040204" pitchFamily="34" charset="-120"/>
              </a:rPr>
              <a:t>-3</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創新商業活動與行銷思維</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，展現</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自我精進、</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團隊</a:t>
            </a:r>
            <a:r>
              <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　　　　　　　 合作、創新</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之素養。</a:t>
            </a:r>
          </a:p>
          <a:p>
            <a:pPr marL="0" lvl="2">
              <a:lnSpc>
                <a:spcPct val="150000"/>
              </a:lnSpc>
              <a:defRPr/>
            </a:pPr>
            <a:r>
              <a:rPr lang="zh-TW" altLang="en-US" sz="2000" b="1" dirty="0">
                <a:solidFill>
                  <a:srgbClr val="FF5050"/>
                </a:solidFill>
                <a:latin typeface="微軟正黑體" panose="020B0604030504040204" pitchFamily="34" charset="-120"/>
                <a:ea typeface="微軟正黑體" panose="020B0604030504040204" pitchFamily="34" charset="-120"/>
              </a:rPr>
              <a:t>商管</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專</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商概</a:t>
            </a:r>
            <a:r>
              <a:rPr lang="en-US" altLang="zh-TW" sz="2000" b="1" dirty="0">
                <a:solidFill>
                  <a:srgbClr val="FF5050"/>
                </a:solidFill>
                <a:latin typeface="微軟正黑體" panose="020B0604030504040204" pitchFamily="34" charset="-120"/>
                <a:ea typeface="微軟正黑體" panose="020B0604030504040204" pitchFamily="34" charset="-120"/>
              </a:rPr>
              <a:t>-4 </a:t>
            </a:r>
            <a:r>
              <a:rPr lang="zh-TW" altLang="en-US" sz="2000" b="1" dirty="0" smtClean="0">
                <a:solidFill>
                  <a:schemeClr val="tx1">
                    <a:lumMod val="75000"/>
                    <a:lumOff val="25000"/>
                  </a:schemeClr>
                </a:solidFill>
                <a:latin typeface="微軟正黑體" panose="020B0604030504040204" pitchFamily="34" charset="-120"/>
                <a:ea typeface="微軟正黑體" panose="020B0604030504040204" pitchFamily="34" charset="-120"/>
              </a:rPr>
              <a:t>了解</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商業與管理相關專業法規，建立職業倫理及法律知識。</a:t>
            </a:r>
          </a:p>
          <a:p>
            <a:pPr marL="0" lvl="2">
              <a:lnSpc>
                <a:spcPct val="150000"/>
              </a:lnSpc>
              <a:defRPr/>
            </a:pPr>
            <a:r>
              <a:rPr lang="zh-TW" altLang="en-US" sz="2000" b="1" dirty="0">
                <a:solidFill>
                  <a:srgbClr val="FF5050"/>
                </a:solidFill>
                <a:latin typeface="微軟正黑體" panose="020B0604030504040204" pitchFamily="34" charset="-120"/>
                <a:ea typeface="微軟正黑體" panose="020B0604030504040204" pitchFamily="34" charset="-120"/>
              </a:rPr>
              <a:t>商管</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專</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商概</a:t>
            </a:r>
            <a:r>
              <a:rPr lang="en-US" altLang="zh-TW" sz="2000" b="1" dirty="0">
                <a:solidFill>
                  <a:srgbClr val="FF5050"/>
                </a:solidFill>
                <a:latin typeface="微軟正黑體" panose="020B0604030504040204" pitchFamily="34" charset="-120"/>
                <a:ea typeface="微軟正黑體" panose="020B0604030504040204" pitchFamily="34" charset="-120"/>
              </a:rPr>
              <a:t>-5</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應用日常生活與商業相關的經驗，解決實務問題。</a:t>
            </a:r>
          </a:p>
          <a:p>
            <a:pPr marL="0" lvl="2">
              <a:lnSpc>
                <a:spcPct val="150000"/>
              </a:lnSpc>
              <a:defRPr/>
            </a:pPr>
            <a:r>
              <a:rPr lang="zh-TW" altLang="en-US" sz="2000" b="1" dirty="0">
                <a:solidFill>
                  <a:srgbClr val="FF5050"/>
                </a:solidFill>
                <a:latin typeface="微軟正黑體" panose="020B0604030504040204" pitchFamily="34" charset="-120"/>
                <a:ea typeface="微軟正黑體" panose="020B0604030504040204" pitchFamily="34" charset="-120"/>
              </a:rPr>
              <a:t>商管</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專</a:t>
            </a:r>
            <a:r>
              <a:rPr lang="en-US" altLang="zh-TW" sz="2000" b="1" dirty="0">
                <a:solidFill>
                  <a:srgbClr val="FF5050"/>
                </a:solidFill>
                <a:latin typeface="微軟正黑體" panose="020B0604030504040204" pitchFamily="34" charset="-120"/>
                <a:ea typeface="微軟正黑體" panose="020B0604030504040204" pitchFamily="34" charset="-120"/>
              </a:rPr>
              <a:t>-</a:t>
            </a:r>
            <a:r>
              <a:rPr lang="zh-TW" altLang="en-US" sz="2000" b="1" dirty="0">
                <a:solidFill>
                  <a:srgbClr val="FF5050"/>
                </a:solidFill>
                <a:latin typeface="微軟正黑體" panose="020B0604030504040204" pitchFamily="34" charset="-120"/>
                <a:ea typeface="微軟正黑體" panose="020B0604030504040204" pitchFamily="34" charset="-120"/>
              </a:rPr>
              <a:t>商概</a:t>
            </a:r>
            <a:r>
              <a:rPr lang="en-US" altLang="zh-TW" sz="2000" b="1" dirty="0">
                <a:solidFill>
                  <a:srgbClr val="FF5050"/>
                </a:solidFill>
                <a:latin typeface="微軟正黑體" panose="020B0604030504040204" pitchFamily="34" charset="-120"/>
                <a:ea typeface="微軟正黑體" panose="020B0604030504040204" pitchFamily="34" charset="-120"/>
              </a:rPr>
              <a:t>-6 </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能思辨勞動法令規章與相關議題，省思自我的社會責任。</a:t>
            </a:r>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t>36</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7380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83776" y="209524"/>
            <a:ext cx="8229600" cy="630281"/>
          </a:xfrm>
        </p:spPr>
        <p:txBody>
          <a:bodyPr/>
          <a:lstStyle/>
          <a:p>
            <a:r>
              <a:rPr lang="zh-TW" altLang="zh-TW" sz="3000" dirty="0"/>
              <a:t>壹</a:t>
            </a:r>
            <a:r>
              <a:rPr lang="zh-TW" altLang="zh-TW" sz="3000" dirty="0" smtClean="0"/>
              <a:t>、</a:t>
            </a:r>
            <a:r>
              <a:rPr lang="zh-TW" altLang="en-US" sz="3000" dirty="0" smtClean="0"/>
              <a:t>十二年國教新課綱改了什麼</a:t>
            </a:r>
            <a:endParaRPr lang="zh-TW" altLang="en-US" sz="3000" dirty="0">
              <a:solidFill>
                <a:schemeClr val="accent6"/>
              </a:solidFill>
            </a:endParaRPr>
          </a:p>
        </p:txBody>
      </p:sp>
      <p:sp>
        <p:nvSpPr>
          <p:cNvPr id="4" name="文字方塊 3"/>
          <p:cNvSpPr txBox="1"/>
          <p:nvPr/>
        </p:nvSpPr>
        <p:spPr>
          <a:xfrm>
            <a:off x="520511" y="821870"/>
            <a:ext cx="8059525" cy="876522"/>
          </a:xfrm>
          <a:prstGeom prst="rect">
            <a:avLst/>
          </a:prstGeom>
          <a:noFill/>
        </p:spPr>
        <p:txBody>
          <a:bodyPr wrap="square" rtlCol="0">
            <a:spAutoFit/>
          </a:bodyPr>
          <a:lstStyle/>
          <a:p>
            <a:pPr algn="ctr">
              <a:lnSpc>
                <a:spcPct val="80000"/>
              </a:lnSpc>
              <a:spcBef>
                <a:spcPct val="20000"/>
              </a:spcBef>
            </a:pPr>
            <a:r>
              <a:rPr lang="zh-TW" altLang="en-US" sz="2800" b="1" dirty="0">
                <a:solidFill>
                  <a:srgbClr val="0070C0"/>
                </a:solidFill>
                <a:ea typeface="微軟正黑體"/>
              </a:rPr>
              <a:t>學習內容</a:t>
            </a:r>
            <a:r>
              <a:rPr lang="en-US" altLang="zh-TW" sz="2800" b="1" dirty="0">
                <a:solidFill>
                  <a:srgbClr val="0070C0"/>
                </a:solidFill>
                <a:ea typeface="微軟正黑體"/>
              </a:rPr>
              <a:t>-</a:t>
            </a:r>
            <a:r>
              <a:rPr lang="zh-TW" altLang="en-US" sz="2800" b="1" dirty="0">
                <a:solidFill>
                  <a:srgbClr val="0070C0"/>
                </a:solidFill>
                <a:ea typeface="微軟正黑體"/>
              </a:rPr>
              <a:t>以商業概論為</a:t>
            </a:r>
            <a:r>
              <a:rPr lang="zh-TW" altLang="en-US" sz="2800" b="1" dirty="0" smtClean="0">
                <a:solidFill>
                  <a:srgbClr val="0070C0"/>
                </a:solidFill>
                <a:ea typeface="微軟正黑體"/>
              </a:rPr>
              <a:t>例</a:t>
            </a:r>
            <a:r>
              <a:rPr lang="en-US" altLang="zh-TW" sz="2800" b="1" dirty="0" smtClean="0">
                <a:solidFill>
                  <a:srgbClr val="0070C0"/>
                </a:solidFill>
                <a:ea typeface="微軟正黑體"/>
              </a:rPr>
              <a:t>(2/2</a:t>
            </a:r>
            <a:r>
              <a:rPr lang="en-US" altLang="zh-TW" sz="2800" b="1" dirty="0">
                <a:solidFill>
                  <a:srgbClr val="0070C0"/>
                </a:solidFill>
                <a:ea typeface="微軟正黑體"/>
              </a:rPr>
              <a:t>)</a:t>
            </a:r>
            <a:endParaRPr lang="zh-TW" altLang="en-US" sz="2800" b="1" dirty="0">
              <a:solidFill>
                <a:srgbClr val="0070C0"/>
              </a:solidFill>
              <a:ea typeface="微軟正黑體"/>
            </a:endParaRPr>
          </a:p>
          <a:p>
            <a:pPr algn="ctr">
              <a:lnSpc>
                <a:spcPct val="80000"/>
              </a:lnSpc>
              <a:spcBef>
                <a:spcPct val="20000"/>
              </a:spcBef>
            </a:pPr>
            <a:endParaRPr lang="zh-TW" altLang="en-US" sz="2800" b="1" dirty="0">
              <a:solidFill>
                <a:srgbClr val="0070C0"/>
              </a:solidFill>
              <a:ea typeface="微軟正黑體"/>
            </a:endParaRPr>
          </a:p>
        </p:txBody>
      </p:sp>
      <p:sp>
        <p:nvSpPr>
          <p:cNvPr id="2" name="投影片編號版面配置區 1"/>
          <p:cNvSpPr>
            <a:spLocks noGrp="1"/>
          </p:cNvSpPr>
          <p:nvPr>
            <p:ph type="sldNum" sz="quarter" idx="12"/>
          </p:nvPr>
        </p:nvSpPr>
        <p:spPr>
          <a:xfrm>
            <a:off x="8397072" y="6356350"/>
            <a:ext cx="365928" cy="365125"/>
          </a:xfrm>
        </p:spPr>
        <p:txBody>
          <a:bodyPr/>
          <a:lstStyle/>
          <a:p>
            <a:fld id="{77FB1FFA-84B8-BF45-92CD-1DB958381E74}" type="slidenum">
              <a:rPr kumimoji="1" lang="zh-TW" altLang="en-US" smtClean="0"/>
              <a:t>37</a:t>
            </a:fld>
            <a:endParaRPr kumimoji="1" lang="zh-TW" altLang="en-US" dirty="0"/>
          </a:p>
        </p:txBody>
      </p:sp>
      <p:grpSp>
        <p:nvGrpSpPr>
          <p:cNvPr id="10" name="群組 9"/>
          <p:cNvGrpSpPr/>
          <p:nvPr/>
        </p:nvGrpSpPr>
        <p:grpSpPr>
          <a:xfrm>
            <a:off x="55235" y="1370301"/>
            <a:ext cx="8958141" cy="4793629"/>
            <a:chOff x="55235" y="1142901"/>
            <a:chExt cx="8958141" cy="4793629"/>
          </a:xfrm>
        </p:grpSpPr>
        <p:grpSp>
          <p:nvGrpSpPr>
            <p:cNvPr id="7" name="群組 6"/>
            <p:cNvGrpSpPr/>
            <p:nvPr/>
          </p:nvGrpSpPr>
          <p:grpSpPr>
            <a:xfrm>
              <a:off x="55235" y="1142901"/>
              <a:ext cx="2331705" cy="4770116"/>
              <a:chOff x="55235" y="1142901"/>
              <a:chExt cx="2785653" cy="4770116"/>
            </a:xfrm>
          </p:grpSpPr>
          <p:cxnSp>
            <p:nvCxnSpPr>
              <p:cNvPr id="8" name="直線接點 7"/>
              <p:cNvCxnSpPr>
                <a:cxnSpLocks/>
              </p:cNvCxnSpPr>
              <p:nvPr/>
            </p:nvCxnSpPr>
            <p:spPr>
              <a:xfrm>
                <a:off x="55235" y="1161297"/>
                <a:ext cx="2569309" cy="17425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2" name="群組 151">
                <a:extLst>
                  <a:ext uri="{FF2B5EF4-FFF2-40B4-BE49-F238E27FC236}">
                    <a16:creationId xmlns:a16="http://schemas.microsoft.com/office/drawing/2014/main" id="{359B42F6-DDD7-4394-97F8-33610B37DC15}"/>
                  </a:ext>
                </a:extLst>
              </p:cNvPr>
              <p:cNvGrpSpPr/>
              <p:nvPr/>
            </p:nvGrpSpPr>
            <p:grpSpPr>
              <a:xfrm>
                <a:off x="109346" y="1142901"/>
                <a:ext cx="2729458" cy="549044"/>
                <a:chOff x="311848" y="1028894"/>
                <a:chExt cx="2233396" cy="560461"/>
              </a:xfrm>
              <a:solidFill>
                <a:schemeClr val="accent1"/>
              </a:solidFill>
            </p:grpSpPr>
            <p:sp>
              <p:nvSpPr>
                <p:cNvPr id="153" name="圓角矩形 85">
                  <a:extLst>
                    <a:ext uri="{FF2B5EF4-FFF2-40B4-BE49-F238E27FC236}">
                      <a16:creationId xmlns:a16="http://schemas.microsoft.com/office/drawing/2014/main" id="{F1AC374F-A20C-4F1D-8BA4-0F0BEBB41957}"/>
                    </a:ext>
                  </a:extLst>
                </p:cNvPr>
                <p:cNvSpPr/>
                <p:nvPr/>
              </p:nvSpPr>
              <p:spPr>
                <a:xfrm>
                  <a:off x="311848" y="1028894"/>
                  <a:ext cx="2233396" cy="495348"/>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sz="1600" dirty="0"/>
                </a:p>
              </p:txBody>
            </p:sp>
            <p:sp>
              <p:nvSpPr>
                <p:cNvPr id="154" name="圓角矩形 4">
                  <a:extLst>
                    <a:ext uri="{FF2B5EF4-FFF2-40B4-BE49-F238E27FC236}">
                      <a16:creationId xmlns:a16="http://schemas.microsoft.com/office/drawing/2014/main" id="{BBB56CB3-2F71-4170-AF71-315FBFC4C440}"/>
                    </a:ext>
                  </a:extLst>
                </p:cNvPr>
                <p:cNvSpPr txBox="1"/>
                <p:nvPr/>
              </p:nvSpPr>
              <p:spPr>
                <a:xfrm>
                  <a:off x="387497" y="1148879"/>
                  <a:ext cx="2098969" cy="4404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0"/>
                    </a:lnSpc>
                    <a:spcAft>
                      <a:spcPts val="1400"/>
                    </a:spcAft>
                  </a:pPr>
                  <a:r>
                    <a:rPr lang="zh-TW" altLang="en-US" sz="1400" b="1" dirty="0" smtClean="0">
                      <a:solidFill>
                        <a:schemeClr val="bg1"/>
                      </a:solidFill>
                      <a:latin typeface="微軟正黑體" panose="020B0604030504040204" pitchFamily="34" charset="-120"/>
                      <a:ea typeface="微軟正黑體" panose="020B0604030504040204" pitchFamily="34" charset="-120"/>
                    </a:rPr>
                    <a:t>主題</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grpSp>
          <p:grpSp>
            <p:nvGrpSpPr>
              <p:cNvPr id="196" name="群組 195">
                <a:extLst>
                  <a:ext uri="{FF2B5EF4-FFF2-40B4-BE49-F238E27FC236}">
                    <a16:creationId xmlns:a16="http://schemas.microsoft.com/office/drawing/2014/main" id="{C391C7D5-0A34-4E3D-B43B-583DAE9869B6}"/>
                  </a:ext>
                </a:extLst>
              </p:cNvPr>
              <p:cNvGrpSpPr/>
              <p:nvPr/>
            </p:nvGrpSpPr>
            <p:grpSpPr>
              <a:xfrm>
                <a:off x="112966" y="1670925"/>
                <a:ext cx="2727922" cy="1026845"/>
                <a:chOff x="-1115895" y="1011114"/>
                <a:chExt cx="3661139" cy="495347"/>
              </a:xfrm>
              <a:solidFill>
                <a:schemeClr val="accent1">
                  <a:lumMod val="20000"/>
                  <a:lumOff val="80000"/>
                </a:schemeClr>
              </a:solidFill>
            </p:grpSpPr>
            <p:sp>
              <p:nvSpPr>
                <p:cNvPr id="197" name="圓角矩形 85">
                  <a:extLst>
                    <a:ext uri="{FF2B5EF4-FFF2-40B4-BE49-F238E27FC236}">
                      <a16:creationId xmlns:a16="http://schemas.microsoft.com/office/drawing/2014/main" id="{57176005-0B32-4F28-8EB8-66DE25373622}"/>
                    </a:ext>
                  </a:extLst>
                </p:cNvPr>
                <p:cNvSpPr/>
                <p:nvPr/>
              </p:nvSpPr>
              <p:spPr>
                <a:xfrm>
                  <a:off x="-1115895" y="1011114"/>
                  <a:ext cx="3661139"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8" name="圓角矩形 4">
                  <a:extLst>
                    <a:ext uri="{FF2B5EF4-FFF2-40B4-BE49-F238E27FC236}">
                      <a16:creationId xmlns:a16="http://schemas.microsoft.com/office/drawing/2014/main" id="{F242E47F-4082-4CDA-BCDF-74BF3859B2D6}"/>
                    </a:ext>
                  </a:extLst>
                </p:cNvPr>
                <p:cNvSpPr txBox="1"/>
                <p:nvPr/>
              </p:nvSpPr>
              <p:spPr>
                <a:xfrm>
                  <a:off x="-1104702" y="1039396"/>
                  <a:ext cx="3591167"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rPr>
                    <a:t>A.</a:t>
                  </a:r>
                  <a:r>
                    <a:rPr lang="zh-TW" altLang="en-US" sz="1200" dirty="0">
                      <a:solidFill>
                        <a:schemeClr val="tx1">
                          <a:lumMod val="65000"/>
                          <a:lumOff val="35000"/>
                        </a:schemeClr>
                      </a:solidFill>
                      <a:latin typeface="微軟正黑體" panose="020B0604030504040204" pitchFamily="34" charset="-120"/>
                      <a:ea typeface="微軟正黑體" panose="020B0604030504040204" pitchFamily="34" charset="-120"/>
                    </a:rPr>
                    <a:t>商業基本概念 </a:t>
                  </a:r>
                  <a:endPar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87" name="群組 86">
                <a:extLst>
                  <a:ext uri="{FF2B5EF4-FFF2-40B4-BE49-F238E27FC236}">
                    <a16:creationId xmlns:a16="http://schemas.microsoft.com/office/drawing/2014/main" id="{C391C7D5-0A34-4E3D-B43B-583DAE9869B6}"/>
                  </a:ext>
                </a:extLst>
              </p:cNvPr>
              <p:cNvGrpSpPr/>
              <p:nvPr/>
            </p:nvGrpSpPr>
            <p:grpSpPr>
              <a:xfrm>
                <a:off x="95238" y="2763338"/>
                <a:ext cx="2727922" cy="1371610"/>
                <a:chOff x="-1115895" y="1011114"/>
                <a:chExt cx="3661139" cy="495347"/>
              </a:xfrm>
              <a:solidFill>
                <a:schemeClr val="accent1">
                  <a:lumMod val="20000"/>
                  <a:lumOff val="80000"/>
                </a:schemeClr>
              </a:solidFill>
            </p:grpSpPr>
            <p:sp>
              <p:nvSpPr>
                <p:cNvPr id="88" name="圓角矩形 85">
                  <a:extLst>
                    <a:ext uri="{FF2B5EF4-FFF2-40B4-BE49-F238E27FC236}">
                      <a16:creationId xmlns:a16="http://schemas.microsoft.com/office/drawing/2014/main" id="{57176005-0B32-4F28-8EB8-66DE25373622}"/>
                    </a:ext>
                  </a:extLst>
                </p:cNvPr>
                <p:cNvSpPr/>
                <p:nvPr/>
              </p:nvSpPr>
              <p:spPr>
                <a:xfrm>
                  <a:off x="-1115895" y="1011114"/>
                  <a:ext cx="3661139"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圓角矩形 4">
                  <a:extLst>
                    <a:ext uri="{FF2B5EF4-FFF2-40B4-BE49-F238E27FC236}">
                      <a16:creationId xmlns:a16="http://schemas.microsoft.com/office/drawing/2014/main" id="{F242E47F-4082-4CDA-BCDF-74BF3859B2D6}"/>
                    </a:ext>
                  </a:extLst>
                </p:cNvPr>
                <p:cNvSpPr txBox="1"/>
                <p:nvPr/>
              </p:nvSpPr>
              <p:spPr>
                <a:xfrm>
                  <a:off x="-1104702" y="1039396"/>
                  <a:ext cx="3591167"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rPr>
                    <a:t>B.</a:t>
                  </a:r>
                  <a:r>
                    <a:rPr lang="zh-TW" altLang="en-US" sz="1200" dirty="0">
                      <a:solidFill>
                        <a:schemeClr val="tx1">
                          <a:lumMod val="65000"/>
                          <a:lumOff val="35000"/>
                        </a:schemeClr>
                      </a:solidFill>
                      <a:latin typeface="微軟正黑體" panose="020B0604030504040204" pitchFamily="34" charset="-120"/>
                      <a:ea typeface="微軟正黑體" panose="020B0604030504040204" pitchFamily="34" charset="-120"/>
                    </a:rPr>
                    <a:t>企業家精神與創業 </a:t>
                  </a:r>
                  <a:endPar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30" name="群組 129">
                <a:extLst>
                  <a:ext uri="{FF2B5EF4-FFF2-40B4-BE49-F238E27FC236}">
                    <a16:creationId xmlns:a16="http://schemas.microsoft.com/office/drawing/2014/main" id="{C391C7D5-0A34-4E3D-B43B-583DAE9869B6}"/>
                  </a:ext>
                </a:extLst>
              </p:cNvPr>
              <p:cNvGrpSpPr/>
              <p:nvPr/>
            </p:nvGrpSpPr>
            <p:grpSpPr>
              <a:xfrm>
                <a:off x="95238" y="4213261"/>
                <a:ext cx="2727922" cy="647868"/>
                <a:chOff x="-1115895" y="1011114"/>
                <a:chExt cx="3661139" cy="495347"/>
              </a:xfrm>
              <a:solidFill>
                <a:schemeClr val="accent1">
                  <a:lumMod val="20000"/>
                  <a:lumOff val="80000"/>
                </a:schemeClr>
              </a:solidFill>
            </p:grpSpPr>
            <p:sp>
              <p:nvSpPr>
                <p:cNvPr id="131" name="圓角矩形 85">
                  <a:extLst>
                    <a:ext uri="{FF2B5EF4-FFF2-40B4-BE49-F238E27FC236}">
                      <a16:creationId xmlns:a16="http://schemas.microsoft.com/office/drawing/2014/main" id="{57176005-0B32-4F28-8EB8-66DE25373622}"/>
                    </a:ext>
                  </a:extLst>
                </p:cNvPr>
                <p:cNvSpPr/>
                <p:nvPr/>
              </p:nvSpPr>
              <p:spPr>
                <a:xfrm>
                  <a:off x="-1115895" y="1011114"/>
                  <a:ext cx="3661139"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圓角矩形 4">
                  <a:extLst>
                    <a:ext uri="{FF2B5EF4-FFF2-40B4-BE49-F238E27FC236}">
                      <a16:creationId xmlns:a16="http://schemas.microsoft.com/office/drawing/2014/main" id="{F242E47F-4082-4CDA-BCDF-74BF3859B2D6}"/>
                    </a:ext>
                  </a:extLst>
                </p:cNvPr>
                <p:cNvSpPr txBox="1"/>
                <p:nvPr/>
              </p:nvSpPr>
              <p:spPr>
                <a:xfrm>
                  <a:off x="-1104702" y="1039396"/>
                  <a:ext cx="3591168"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rPr>
                    <a:t>C.</a:t>
                  </a:r>
                  <a:r>
                    <a:rPr lang="zh-TW" altLang="en-US" sz="1200" dirty="0">
                      <a:solidFill>
                        <a:schemeClr val="tx1">
                          <a:lumMod val="65000"/>
                          <a:lumOff val="35000"/>
                        </a:schemeClr>
                      </a:solidFill>
                      <a:latin typeface="微軟正黑體" panose="020B0604030504040204" pitchFamily="34" charset="-120"/>
                      <a:ea typeface="微軟正黑體" panose="020B0604030504040204" pitchFamily="34" charset="-120"/>
                    </a:rPr>
                    <a:t>商業現代化機能</a:t>
                  </a:r>
                  <a:endPar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47" name="群組 146">
                <a:extLst>
                  <a:ext uri="{FF2B5EF4-FFF2-40B4-BE49-F238E27FC236}">
                    <a16:creationId xmlns:a16="http://schemas.microsoft.com/office/drawing/2014/main" id="{C391C7D5-0A34-4E3D-B43B-583DAE9869B6}"/>
                  </a:ext>
                </a:extLst>
              </p:cNvPr>
              <p:cNvGrpSpPr/>
              <p:nvPr/>
            </p:nvGrpSpPr>
            <p:grpSpPr>
              <a:xfrm>
                <a:off x="95238" y="4909741"/>
                <a:ext cx="2727922" cy="1003276"/>
                <a:chOff x="-1115895" y="1011114"/>
                <a:chExt cx="3661139" cy="495347"/>
              </a:xfrm>
              <a:solidFill>
                <a:schemeClr val="accent1">
                  <a:lumMod val="20000"/>
                  <a:lumOff val="80000"/>
                </a:schemeClr>
              </a:solidFill>
            </p:grpSpPr>
            <p:sp>
              <p:nvSpPr>
                <p:cNvPr id="148" name="圓角矩形 85">
                  <a:extLst>
                    <a:ext uri="{FF2B5EF4-FFF2-40B4-BE49-F238E27FC236}">
                      <a16:creationId xmlns:a16="http://schemas.microsoft.com/office/drawing/2014/main" id="{57176005-0B32-4F28-8EB8-66DE25373622}"/>
                    </a:ext>
                  </a:extLst>
                </p:cNvPr>
                <p:cNvSpPr/>
                <p:nvPr/>
              </p:nvSpPr>
              <p:spPr>
                <a:xfrm>
                  <a:off x="-1115895" y="1011114"/>
                  <a:ext cx="3661139"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9" name="圓角矩形 4">
                  <a:extLst>
                    <a:ext uri="{FF2B5EF4-FFF2-40B4-BE49-F238E27FC236}">
                      <a16:creationId xmlns:a16="http://schemas.microsoft.com/office/drawing/2014/main" id="{F242E47F-4082-4CDA-BCDF-74BF3859B2D6}"/>
                    </a:ext>
                  </a:extLst>
                </p:cNvPr>
                <p:cNvSpPr txBox="1"/>
                <p:nvPr/>
              </p:nvSpPr>
              <p:spPr>
                <a:xfrm>
                  <a:off x="-1104702" y="1039396"/>
                  <a:ext cx="3591168"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rPr>
                    <a:t>D.</a:t>
                  </a:r>
                  <a:r>
                    <a:rPr lang="zh-TW" altLang="en-US" sz="1200" dirty="0">
                      <a:solidFill>
                        <a:schemeClr val="tx1">
                          <a:lumMod val="65000"/>
                          <a:lumOff val="35000"/>
                        </a:schemeClr>
                      </a:solidFill>
                      <a:latin typeface="微軟正黑體" panose="020B0604030504040204" pitchFamily="34" charset="-120"/>
                      <a:ea typeface="微軟正黑體" panose="020B0604030504040204" pitchFamily="34" charset="-120"/>
                    </a:rPr>
                    <a:t>商業的經營型態</a:t>
                  </a:r>
                  <a:endParaRPr lang="en-US" altLang="zh-TW" sz="12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grpSp>
          <p:nvGrpSpPr>
            <p:cNvPr id="9" name="群組 8"/>
            <p:cNvGrpSpPr/>
            <p:nvPr/>
          </p:nvGrpSpPr>
          <p:grpSpPr>
            <a:xfrm>
              <a:off x="2458121" y="1143459"/>
              <a:ext cx="6555255" cy="4793071"/>
              <a:chOff x="2881386" y="1143459"/>
              <a:chExt cx="6131990" cy="4793071"/>
            </a:xfrm>
          </p:grpSpPr>
          <p:grpSp>
            <p:nvGrpSpPr>
              <p:cNvPr id="97" name="群組 96">
                <a:extLst>
                  <a:ext uri="{FF2B5EF4-FFF2-40B4-BE49-F238E27FC236}">
                    <a16:creationId xmlns:a16="http://schemas.microsoft.com/office/drawing/2014/main" id="{07D79A04-590B-4E21-A170-14FC9E5C7070}"/>
                  </a:ext>
                </a:extLst>
              </p:cNvPr>
              <p:cNvGrpSpPr/>
              <p:nvPr/>
            </p:nvGrpSpPr>
            <p:grpSpPr>
              <a:xfrm>
                <a:off x="2886297" y="1143459"/>
                <a:ext cx="6127079" cy="475810"/>
                <a:chOff x="311848" y="1011114"/>
                <a:chExt cx="2233396" cy="495347"/>
              </a:xfrm>
              <a:solidFill>
                <a:srgbClr val="EF857D"/>
              </a:solidFill>
            </p:grpSpPr>
            <p:sp>
              <p:nvSpPr>
                <p:cNvPr id="98" name="圓角矩形 85">
                  <a:extLst>
                    <a:ext uri="{FF2B5EF4-FFF2-40B4-BE49-F238E27FC236}">
                      <a16:creationId xmlns:a16="http://schemas.microsoft.com/office/drawing/2014/main" id="{EC55D236-8684-4A40-8953-74BF0DEF5E57}"/>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圓角矩形 4">
                  <a:extLst>
                    <a:ext uri="{FF2B5EF4-FFF2-40B4-BE49-F238E27FC236}">
                      <a16:creationId xmlns:a16="http://schemas.microsoft.com/office/drawing/2014/main" id="{06940C44-BFA2-40BD-8345-7272921EB015}"/>
                    </a:ext>
                  </a:extLst>
                </p:cNvPr>
                <p:cNvSpPr txBox="1"/>
                <p:nvPr/>
              </p:nvSpPr>
              <p:spPr>
                <a:xfrm>
                  <a:off x="387498"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400" b="1" dirty="0" smtClean="0">
                      <a:solidFill>
                        <a:schemeClr val="bg1"/>
                      </a:solidFill>
                      <a:latin typeface="微軟正黑體" panose="020B0604030504040204" pitchFamily="34" charset="-120"/>
                      <a:ea typeface="微軟正黑體" panose="020B0604030504040204" pitchFamily="34" charset="-120"/>
                    </a:rPr>
                    <a:t>學習內容</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grpSp>
          <p:grpSp>
            <p:nvGrpSpPr>
              <p:cNvPr id="119" name="群組 118">
                <a:extLst>
                  <a:ext uri="{FF2B5EF4-FFF2-40B4-BE49-F238E27FC236}">
                    <a16:creationId xmlns:a16="http://schemas.microsoft.com/office/drawing/2014/main" id="{FBAA3D3D-6CE1-4F0A-8653-1DF458C5102C}"/>
                  </a:ext>
                </a:extLst>
              </p:cNvPr>
              <p:cNvGrpSpPr/>
              <p:nvPr/>
            </p:nvGrpSpPr>
            <p:grpSpPr>
              <a:xfrm>
                <a:off x="2890532" y="1691946"/>
                <a:ext cx="1774424" cy="241721"/>
                <a:chOff x="311848" y="1011114"/>
                <a:chExt cx="2233396" cy="492975"/>
              </a:xfrm>
              <a:solidFill>
                <a:schemeClr val="accent3">
                  <a:lumMod val="40000"/>
                  <a:lumOff val="60000"/>
                </a:schemeClr>
              </a:solidFill>
            </p:grpSpPr>
            <p:sp>
              <p:nvSpPr>
                <p:cNvPr id="120"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-A-a</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90" name="群組 89">
                <a:extLst>
                  <a:ext uri="{FF2B5EF4-FFF2-40B4-BE49-F238E27FC236}">
                    <a16:creationId xmlns:a16="http://schemas.microsoft.com/office/drawing/2014/main" id="{FBAA3D3D-6CE1-4F0A-8653-1DF458C5102C}"/>
                  </a:ext>
                </a:extLst>
              </p:cNvPr>
              <p:cNvGrpSpPr/>
              <p:nvPr/>
            </p:nvGrpSpPr>
            <p:grpSpPr>
              <a:xfrm>
                <a:off x="2890532" y="2015777"/>
                <a:ext cx="1774424" cy="307643"/>
                <a:chOff x="311848" y="1011114"/>
                <a:chExt cx="2233396" cy="492975"/>
              </a:xfrm>
              <a:solidFill>
                <a:schemeClr val="accent3">
                  <a:lumMod val="40000"/>
                  <a:lumOff val="60000"/>
                </a:schemeClr>
              </a:solidFill>
            </p:grpSpPr>
            <p:sp>
              <p:nvSpPr>
                <p:cNvPr id="91"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A-b</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95" name="群組 94">
                <a:extLst>
                  <a:ext uri="{FF2B5EF4-FFF2-40B4-BE49-F238E27FC236}">
                    <a16:creationId xmlns:a16="http://schemas.microsoft.com/office/drawing/2014/main" id="{FBAA3D3D-6CE1-4F0A-8653-1DF458C5102C}"/>
                  </a:ext>
                </a:extLst>
              </p:cNvPr>
              <p:cNvGrpSpPr/>
              <p:nvPr/>
            </p:nvGrpSpPr>
            <p:grpSpPr>
              <a:xfrm>
                <a:off x="2890532" y="2393088"/>
                <a:ext cx="1774424" cy="288834"/>
                <a:chOff x="311848" y="1011114"/>
                <a:chExt cx="2233396" cy="492975"/>
              </a:xfrm>
              <a:solidFill>
                <a:schemeClr val="accent3">
                  <a:lumMod val="40000"/>
                  <a:lumOff val="60000"/>
                </a:schemeClr>
              </a:solidFill>
            </p:grpSpPr>
            <p:sp>
              <p:nvSpPr>
                <p:cNvPr id="96"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0"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A-c</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03" name="群組 102">
                <a:extLst>
                  <a:ext uri="{FF2B5EF4-FFF2-40B4-BE49-F238E27FC236}">
                    <a16:creationId xmlns:a16="http://schemas.microsoft.com/office/drawing/2014/main" id="{FBAA3D3D-6CE1-4F0A-8653-1DF458C5102C}"/>
                  </a:ext>
                </a:extLst>
              </p:cNvPr>
              <p:cNvGrpSpPr/>
              <p:nvPr/>
            </p:nvGrpSpPr>
            <p:grpSpPr>
              <a:xfrm>
                <a:off x="2881386" y="2763338"/>
                <a:ext cx="1774424" cy="241721"/>
                <a:chOff x="311848" y="1011114"/>
                <a:chExt cx="2233396" cy="492975"/>
              </a:xfrm>
              <a:solidFill>
                <a:schemeClr val="accent3">
                  <a:lumMod val="40000"/>
                  <a:lumOff val="60000"/>
                </a:schemeClr>
              </a:solidFill>
            </p:grpSpPr>
            <p:sp>
              <p:nvSpPr>
                <p:cNvPr id="104"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-B-a</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06" name="群組 105">
                <a:extLst>
                  <a:ext uri="{FF2B5EF4-FFF2-40B4-BE49-F238E27FC236}">
                    <a16:creationId xmlns:a16="http://schemas.microsoft.com/office/drawing/2014/main" id="{FBAA3D3D-6CE1-4F0A-8653-1DF458C5102C}"/>
                  </a:ext>
                </a:extLst>
              </p:cNvPr>
              <p:cNvGrpSpPr/>
              <p:nvPr/>
            </p:nvGrpSpPr>
            <p:grpSpPr>
              <a:xfrm>
                <a:off x="2881386" y="3087169"/>
                <a:ext cx="1774424" cy="307643"/>
                <a:chOff x="311848" y="1011114"/>
                <a:chExt cx="2233396" cy="492975"/>
              </a:xfrm>
              <a:solidFill>
                <a:schemeClr val="accent3">
                  <a:lumMod val="40000"/>
                  <a:lumOff val="60000"/>
                </a:schemeClr>
              </a:solidFill>
            </p:grpSpPr>
            <p:sp>
              <p:nvSpPr>
                <p:cNvPr id="107"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-B-b</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09" name="群組 108">
                <a:extLst>
                  <a:ext uri="{FF2B5EF4-FFF2-40B4-BE49-F238E27FC236}">
                    <a16:creationId xmlns:a16="http://schemas.microsoft.com/office/drawing/2014/main" id="{FBAA3D3D-6CE1-4F0A-8653-1DF458C5102C}"/>
                  </a:ext>
                </a:extLst>
              </p:cNvPr>
              <p:cNvGrpSpPr/>
              <p:nvPr/>
            </p:nvGrpSpPr>
            <p:grpSpPr>
              <a:xfrm>
                <a:off x="2881386" y="3464480"/>
                <a:ext cx="1774424" cy="288834"/>
                <a:chOff x="311848" y="1011114"/>
                <a:chExt cx="2233396" cy="492975"/>
              </a:xfrm>
              <a:solidFill>
                <a:schemeClr val="accent3">
                  <a:lumMod val="40000"/>
                  <a:lumOff val="60000"/>
                </a:schemeClr>
              </a:solidFill>
            </p:grpSpPr>
            <p:sp>
              <p:nvSpPr>
                <p:cNvPr id="110"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-B-c</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12" name="群組 111">
                <a:extLst>
                  <a:ext uri="{FF2B5EF4-FFF2-40B4-BE49-F238E27FC236}">
                    <a16:creationId xmlns:a16="http://schemas.microsoft.com/office/drawing/2014/main" id="{FBAA3D3D-6CE1-4F0A-8653-1DF458C5102C}"/>
                  </a:ext>
                </a:extLst>
              </p:cNvPr>
              <p:cNvGrpSpPr/>
              <p:nvPr/>
            </p:nvGrpSpPr>
            <p:grpSpPr>
              <a:xfrm>
                <a:off x="2895231" y="3840744"/>
                <a:ext cx="1774424" cy="288834"/>
                <a:chOff x="311848" y="1011114"/>
                <a:chExt cx="2233396" cy="492975"/>
              </a:xfrm>
              <a:solidFill>
                <a:schemeClr val="accent3">
                  <a:lumMod val="40000"/>
                  <a:lumOff val="60000"/>
                </a:schemeClr>
              </a:solidFill>
            </p:grpSpPr>
            <p:sp>
              <p:nvSpPr>
                <p:cNvPr id="116"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-B-d</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33" name="群組 132">
                <a:extLst>
                  <a:ext uri="{FF2B5EF4-FFF2-40B4-BE49-F238E27FC236}">
                    <a16:creationId xmlns:a16="http://schemas.microsoft.com/office/drawing/2014/main" id="{FBAA3D3D-6CE1-4F0A-8653-1DF458C5102C}"/>
                  </a:ext>
                </a:extLst>
              </p:cNvPr>
              <p:cNvGrpSpPr/>
              <p:nvPr/>
            </p:nvGrpSpPr>
            <p:grpSpPr>
              <a:xfrm>
                <a:off x="2881386" y="4219234"/>
                <a:ext cx="1774424" cy="241721"/>
                <a:chOff x="311848" y="1011114"/>
                <a:chExt cx="2233396" cy="492975"/>
              </a:xfrm>
              <a:solidFill>
                <a:schemeClr val="accent3">
                  <a:lumMod val="40000"/>
                  <a:lumOff val="60000"/>
                </a:schemeClr>
              </a:solidFill>
            </p:grpSpPr>
            <p:sp>
              <p:nvSpPr>
                <p:cNvPr id="134"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-C-a</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36" name="群組 135">
                <a:extLst>
                  <a:ext uri="{FF2B5EF4-FFF2-40B4-BE49-F238E27FC236}">
                    <a16:creationId xmlns:a16="http://schemas.microsoft.com/office/drawing/2014/main" id="{FBAA3D3D-6CE1-4F0A-8653-1DF458C5102C}"/>
                  </a:ext>
                </a:extLst>
              </p:cNvPr>
              <p:cNvGrpSpPr/>
              <p:nvPr/>
            </p:nvGrpSpPr>
            <p:grpSpPr>
              <a:xfrm>
                <a:off x="2881386" y="4543065"/>
                <a:ext cx="1774424" cy="307643"/>
                <a:chOff x="311848" y="1011114"/>
                <a:chExt cx="2233396" cy="492975"/>
              </a:xfrm>
              <a:solidFill>
                <a:schemeClr val="accent3">
                  <a:lumMod val="40000"/>
                  <a:lumOff val="60000"/>
                </a:schemeClr>
              </a:solidFill>
            </p:grpSpPr>
            <p:sp>
              <p:nvSpPr>
                <p:cNvPr id="137"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-C-b</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50" name="群組 149">
                <a:extLst>
                  <a:ext uri="{FF2B5EF4-FFF2-40B4-BE49-F238E27FC236}">
                    <a16:creationId xmlns:a16="http://schemas.microsoft.com/office/drawing/2014/main" id="{FBAA3D3D-6CE1-4F0A-8653-1DF458C5102C}"/>
                  </a:ext>
                </a:extLst>
              </p:cNvPr>
              <p:cNvGrpSpPr/>
              <p:nvPr/>
            </p:nvGrpSpPr>
            <p:grpSpPr>
              <a:xfrm>
                <a:off x="2890532" y="4923041"/>
                <a:ext cx="1774424" cy="241721"/>
                <a:chOff x="311848" y="1011114"/>
                <a:chExt cx="2233396" cy="492975"/>
              </a:xfrm>
              <a:solidFill>
                <a:schemeClr val="accent3">
                  <a:lumMod val="40000"/>
                  <a:lumOff val="60000"/>
                </a:schemeClr>
              </a:solidFill>
            </p:grpSpPr>
            <p:sp>
              <p:nvSpPr>
                <p:cNvPr id="151"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1"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-D-a</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62" name="群組 161">
                <a:extLst>
                  <a:ext uri="{FF2B5EF4-FFF2-40B4-BE49-F238E27FC236}">
                    <a16:creationId xmlns:a16="http://schemas.microsoft.com/office/drawing/2014/main" id="{FBAA3D3D-6CE1-4F0A-8653-1DF458C5102C}"/>
                  </a:ext>
                </a:extLst>
              </p:cNvPr>
              <p:cNvGrpSpPr/>
              <p:nvPr/>
            </p:nvGrpSpPr>
            <p:grpSpPr>
              <a:xfrm>
                <a:off x="2890532" y="5246872"/>
                <a:ext cx="1774424" cy="307643"/>
                <a:chOff x="311848" y="1011114"/>
                <a:chExt cx="2233396" cy="492975"/>
              </a:xfrm>
              <a:solidFill>
                <a:schemeClr val="accent3">
                  <a:lumMod val="40000"/>
                  <a:lumOff val="60000"/>
                </a:schemeClr>
              </a:solidFill>
            </p:grpSpPr>
            <p:sp>
              <p:nvSpPr>
                <p:cNvPr id="163"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4"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-D-b</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165" name="群組 164">
                <a:extLst>
                  <a:ext uri="{FF2B5EF4-FFF2-40B4-BE49-F238E27FC236}">
                    <a16:creationId xmlns:a16="http://schemas.microsoft.com/office/drawing/2014/main" id="{FBAA3D3D-6CE1-4F0A-8653-1DF458C5102C}"/>
                  </a:ext>
                </a:extLst>
              </p:cNvPr>
              <p:cNvGrpSpPr/>
              <p:nvPr/>
            </p:nvGrpSpPr>
            <p:grpSpPr>
              <a:xfrm>
                <a:off x="2890532" y="5624183"/>
                <a:ext cx="1774424" cy="288834"/>
                <a:chOff x="311848" y="1011114"/>
                <a:chExt cx="2233396" cy="492975"/>
              </a:xfrm>
              <a:solidFill>
                <a:schemeClr val="accent3">
                  <a:lumMod val="40000"/>
                  <a:lumOff val="60000"/>
                </a:schemeClr>
              </a:solidFill>
            </p:grpSpPr>
            <p:sp>
              <p:nvSpPr>
                <p:cNvPr id="166" name="圓角矩形 105">
                  <a:extLst>
                    <a:ext uri="{FF2B5EF4-FFF2-40B4-BE49-F238E27FC236}">
                      <a16:creationId xmlns:a16="http://schemas.microsoft.com/office/drawing/2014/main" id="{CA0ADC4A-4899-437C-866C-09C08129ABA0}"/>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7" name="圓角矩形 4">
                  <a:extLst>
                    <a:ext uri="{FF2B5EF4-FFF2-40B4-BE49-F238E27FC236}">
                      <a16:creationId xmlns:a16="http://schemas.microsoft.com/office/drawing/2014/main" id="{0120BB41-17C7-4EE2-9770-1B78CD262A5F}"/>
                    </a:ext>
                  </a:extLst>
                </p:cNvPr>
                <p:cNvSpPr txBox="1"/>
                <p:nvPr/>
              </p:nvSpPr>
              <p:spPr>
                <a:xfrm>
                  <a:off x="393439" y="1040101"/>
                  <a:ext cx="1948473"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商管</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專</a:t>
                  </a:r>
                  <a:r>
                    <a:rPr lang="en-US"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100" kern="100" dirty="0">
                      <a:solidFill>
                        <a:schemeClr val="tx1">
                          <a:lumMod val="65000"/>
                          <a:lumOff val="35000"/>
                        </a:schemeClr>
                      </a:solidFill>
                      <a:latin typeface="微軟正黑體" panose="020B0604030504040204" pitchFamily="34" charset="-120"/>
                      <a:ea typeface="微軟正黑體" panose="020B0604030504040204" pitchFamily="34" charset="-120"/>
                    </a:rPr>
                    <a:t>商概</a:t>
                  </a:r>
                  <a:r>
                    <a:rPr lang="en-US" altLang="zh-TW" sz="1100" kern="100" dirty="0" smtClean="0">
                      <a:solidFill>
                        <a:schemeClr val="tx1">
                          <a:lumMod val="65000"/>
                          <a:lumOff val="35000"/>
                        </a:schemeClr>
                      </a:solidFill>
                      <a:latin typeface="微軟正黑體" panose="020B0604030504040204" pitchFamily="34" charset="-120"/>
                      <a:ea typeface="微軟正黑體" panose="020B0604030504040204" pitchFamily="34" charset="-120"/>
                    </a:rPr>
                    <a:t>-D-c</a:t>
                  </a:r>
                  <a:endParaRPr lang="zh-TW" altLang="zh-TW" sz="1100" kern="1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4705455" y="1696020"/>
                <a:ext cx="4300352" cy="4240510"/>
                <a:chOff x="4806675" y="1696020"/>
                <a:chExt cx="4199131" cy="4240510"/>
              </a:xfrm>
            </p:grpSpPr>
            <p:sp>
              <p:nvSpPr>
                <p:cNvPr id="188" name="圓角矩形 73">
                  <a:extLst>
                    <a:ext uri="{FF2B5EF4-FFF2-40B4-BE49-F238E27FC236}">
                      <a16:creationId xmlns:a16="http://schemas.microsoft.com/office/drawing/2014/main" id="{CB6A7074-C06D-4730-9C3B-EA5D6F3C9C23}"/>
                    </a:ext>
                  </a:extLst>
                </p:cNvPr>
                <p:cNvSpPr/>
                <p:nvPr/>
              </p:nvSpPr>
              <p:spPr>
                <a:xfrm>
                  <a:off x="4806675" y="1697860"/>
                  <a:ext cx="4199131" cy="250034"/>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85" name="圓角矩形 4">
                  <a:extLst>
                    <a:ext uri="{FF2B5EF4-FFF2-40B4-BE49-F238E27FC236}">
                      <a16:creationId xmlns:a16="http://schemas.microsoft.com/office/drawing/2014/main" id="{17EBCE72-CB17-4529-A394-7DA3232771EE}"/>
                    </a:ext>
                  </a:extLst>
                </p:cNvPr>
                <p:cNvSpPr txBox="1"/>
                <p:nvPr/>
              </p:nvSpPr>
              <p:spPr>
                <a:xfrm>
                  <a:off x="4871450" y="1696020"/>
                  <a:ext cx="3980678" cy="24708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商業的意義</a:t>
                  </a:r>
                </a:p>
              </p:txBody>
            </p:sp>
            <p:sp>
              <p:nvSpPr>
                <p:cNvPr id="93" name="圓角矩形 73">
                  <a:extLst>
                    <a:ext uri="{FF2B5EF4-FFF2-40B4-BE49-F238E27FC236}">
                      <a16:creationId xmlns:a16="http://schemas.microsoft.com/office/drawing/2014/main" id="{CB6A7074-C06D-4730-9C3B-EA5D6F3C9C23}"/>
                    </a:ext>
                  </a:extLst>
                </p:cNvPr>
                <p:cNvSpPr/>
                <p:nvPr/>
              </p:nvSpPr>
              <p:spPr>
                <a:xfrm>
                  <a:off x="4806675" y="2021691"/>
                  <a:ext cx="4199131" cy="318224"/>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94" name="圓角矩形 4">
                  <a:extLst>
                    <a:ext uri="{FF2B5EF4-FFF2-40B4-BE49-F238E27FC236}">
                      <a16:creationId xmlns:a16="http://schemas.microsoft.com/office/drawing/2014/main" id="{17EBCE72-CB17-4529-A394-7DA3232771EE}"/>
                    </a:ext>
                  </a:extLst>
                </p:cNvPr>
                <p:cNvSpPr txBox="1"/>
                <p:nvPr/>
              </p:nvSpPr>
              <p:spPr>
                <a:xfrm>
                  <a:off x="4871450" y="2019852"/>
                  <a:ext cx="3980678" cy="314464"/>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商業的社會角色與社會責任</a:t>
                  </a:r>
                </a:p>
              </p:txBody>
            </p:sp>
            <p:sp>
              <p:nvSpPr>
                <p:cNvPr id="101" name="圓角矩形 73">
                  <a:extLst>
                    <a:ext uri="{FF2B5EF4-FFF2-40B4-BE49-F238E27FC236}">
                      <a16:creationId xmlns:a16="http://schemas.microsoft.com/office/drawing/2014/main" id="{CB6A7074-C06D-4730-9C3B-EA5D6F3C9C23}"/>
                    </a:ext>
                  </a:extLst>
                </p:cNvPr>
                <p:cNvSpPr/>
                <p:nvPr/>
              </p:nvSpPr>
              <p:spPr>
                <a:xfrm>
                  <a:off x="4806675" y="2399002"/>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02" name="圓角矩形 4">
                  <a:extLst>
                    <a:ext uri="{FF2B5EF4-FFF2-40B4-BE49-F238E27FC236}">
                      <a16:creationId xmlns:a16="http://schemas.microsoft.com/office/drawing/2014/main" id="{17EBCE72-CB17-4529-A394-7DA3232771EE}"/>
                    </a:ext>
                  </a:extLst>
                </p:cNvPr>
                <p:cNvSpPr txBox="1"/>
                <p:nvPr/>
              </p:nvSpPr>
              <p:spPr>
                <a:xfrm>
                  <a:off x="4871450" y="2397162"/>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smtClean="0">
                      <a:solidFill>
                        <a:schemeClr val="tx1">
                          <a:lumMod val="65000"/>
                          <a:lumOff val="35000"/>
                        </a:schemeClr>
                      </a:solidFill>
                    </a:rPr>
                    <a:t>企業與環境的關係</a:t>
                  </a:r>
                  <a:r>
                    <a:rPr lang="en-US" altLang="zh-TW" sz="1100" b="0" kern="100" dirty="0" smtClean="0">
                      <a:solidFill>
                        <a:schemeClr val="tx1">
                          <a:lumMod val="65000"/>
                          <a:lumOff val="35000"/>
                        </a:schemeClr>
                      </a:solidFill>
                    </a:rPr>
                    <a:t>(</a:t>
                  </a:r>
                  <a:r>
                    <a:rPr lang="zh-TW" altLang="en-US" sz="1100" b="0" kern="100" dirty="0" smtClean="0">
                      <a:solidFill>
                        <a:schemeClr val="tx1">
                          <a:lumMod val="65000"/>
                          <a:lumOff val="35000"/>
                        </a:schemeClr>
                      </a:solidFill>
                    </a:rPr>
                    <a:t>含社會企業的基本認識</a:t>
                  </a:r>
                  <a:r>
                    <a:rPr lang="en-US" altLang="zh-TW" sz="1100" b="0" kern="100" dirty="0" smtClean="0">
                      <a:solidFill>
                        <a:schemeClr val="tx1">
                          <a:lumMod val="65000"/>
                          <a:lumOff val="35000"/>
                        </a:schemeClr>
                      </a:solidFill>
                    </a:rPr>
                    <a:t>)</a:t>
                  </a:r>
                  <a:endParaRPr lang="zh-TW" altLang="en-US" sz="1100" b="0" kern="100" dirty="0">
                    <a:solidFill>
                      <a:schemeClr val="tx1">
                        <a:lumMod val="65000"/>
                        <a:lumOff val="35000"/>
                      </a:schemeClr>
                    </a:solidFill>
                  </a:endParaRPr>
                </a:p>
              </p:txBody>
            </p:sp>
            <p:sp>
              <p:nvSpPr>
                <p:cNvPr id="118" name="圓角矩形 73">
                  <a:extLst>
                    <a:ext uri="{FF2B5EF4-FFF2-40B4-BE49-F238E27FC236}">
                      <a16:creationId xmlns:a16="http://schemas.microsoft.com/office/drawing/2014/main" id="{CB6A7074-C06D-4730-9C3B-EA5D6F3C9C23}"/>
                    </a:ext>
                  </a:extLst>
                </p:cNvPr>
                <p:cNvSpPr/>
                <p:nvPr/>
              </p:nvSpPr>
              <p:spPr>
                <a:xfrm>
                  <a:off x="4806675" y="2765178"/>
                  <a:ext cx="4199131" cy="250034"/>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22" name="圓角矩形 4">
                  <a:extLst>
                    <a:ext uri="{FF2B5EF4-FFF2-40B4-BE49-F238E27FC236}">
                      <a16:creationId xmlns:a16="http://schemas.microsoft.com/office/drawing/2014/main" id="{17EBCE72-CB17-4529-A394-7DA3232771EE}"/>
                    </a:ext>
                  </a:extLst>
                </p:cNvPr>
                <p:cNvSpPr txBox="1"/>
                <p:nvPr/>
              </p:nvSpPr>
              <p:spPr>
                <a:xfrm>
                  <a:off x="4871450" y="2763338"/>
                  <a:ext cx="3980678" cy="24708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企業家精神與特質、企業家在商業</a:t>
                  </a:r>
                  <a:r>
                    <a:rPr lang="zh-TW" altLang="en-US" sz="1100" b="0" kern="100" dirty="0" smtClean="0">
                      <a:solidFill>
                        <a:schemeClr val="tx1">
                          <a:lumMod val="65000"/>
                          <a:lumOff val="35000"/>
                        </a:schemeClr>
                      </a:solidFill>
                    </a:rPr>
                    <a:t>上的</a:t>
                  </a:r>
                  <a:r>
                    <a:rPr lang="zh-TW" altLang="en-US" sz="1100" b="0" kern="100" dirty="0">
                      <a:solidFill>
                        <a:schemeClr val="tx1">
                          <a:lumMod val="65000"/>
                          <a:lumOff val="35000"/>
                        </a:schemeClr>
                      </a:solidFill>
                    </a:rPr>
                    <a:t>角色與貢獻</a:t>
                  </a:r>
                </a:p>
              </p:txBody>
            </p:sp>
            <p:sp>
              <p:nvSpPr>
                <p:cNvPr id="123" name="圓角矩形 73">
                  <a:extLst>
                    <a:ext uri="{FF2B5EF4-FFF2-40B4-BE49-F238E27FC236}">
                      <a16:creationId xmlns:a16="http://schemas.microsoft.com/office/drawing/2014/main" id="{CB6A7074-C06D-4730-9C3B-EA5D6F3C9C23}"/>
                    </a:ext>
                  </a:extLst>
                </p:cNvPr>
                <p:cNvSpPr/>
                <p:nvPr/>
              </p:nvSpPr>
              <p:spPr>
                <a:xfrm>
                  <a:off x="4806675" y="3089009"/>
                  <a:ext cx="4199131" cy="318224"/>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24" name="圓角矩形 4">
                  <a:extLst>
                    <a:ext uri="{FF2B5EF4-FFF2-40B4-BE49-F238E27FC236}">
                      <a16:creationId xmlns:a16="http://schemas.microsoft.com/office/drawing/2014/main" id="{17EBCE72-CB17-4529-A394-7DA3232771EE}"/>
                    </a:ext>
                  </a:extLst>
                </p:cNvPr>
                <p:cNvSpPr txBox="1"/>
                <p:nvPr/>
              </p:nvSpPr>
              <p:spPr>
                <a:xfrm>
                  <a:off x="4871450" y="3087170"/>
                  <a:ext cx="3980678" cy="314464"/>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創業方式與風險</a:t>
                  </a:r>
                </a:p>
              </p:txBody>
            </p:sp>
            <p:sp>
              <p:nvSpPr>
                <p:cNvPr id="125" name="圓角矩形 73">
                  <a:extLst>
                    <a:ext uri="{FF2B5EF4-FFF2-40B4-BE49-F238E27FC236}">
                      <a16:creationId xmlns:a16="http://schemas.microsoft.com/office/drawing/2014/main" id="{CB6A7074-C06D-4730-9C3B-EA5D6F3C9C23}"/>
                    </a:ext>
                  </a:extLst>
                </p:cNvPr>
                <p:cNvSpPr/>
                <p:nvPr/>
              </p:nvSpPr>
              <p:spPr>
                <a:xfrm>
                  <a:off x="4806675" y="3466320"/>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26" name="圓角矩形 4">
                  <a:extLst>
                    <a:ext uri="{FF2B5EF4-FFF2-40B4-BE49-F238E27FC236}">
                      <a16:creationId xmlns:a16="http://schemas.microsoft.com/office/drawing/2014/main" id="{17EBCE72-CB17-4529-A394-7DA3232771EE}"/>
                    </a:ext>
                  </a:extLst>
                </p:cNvPr>
                <p:cNvSpPr txBox="1"/>
                <p:nvPr/>
              </p:nvSpPr>
              <p:spPr>
                <a:xfrm>
                  <a:off x="4871450" y="3464480"/>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企業問題分析與解決</a:t>
                  </a:r>
                  <a:r>
                    <a:rPr lang="en-US" altLang="zh-TW" sz="1100" b="0" kern="100" dirty="0">
                      <a:solidFill>
                        <a:schemeClr val="tx1">
                          <a:lumMod val="65000"/>
                          <a:lumOff val="35000"/>
                        </a:schemeClr>
                      </a:solidFill>
                    </a:rPr>
                    <a:t>(</a:t>
                  </a:r>
                  <a:r>
                    <a:rPr lang="zh-TW" altLang="en-US" sz="1100" b="0" kern="100" dirty="0">
                      <a:solidFill>
                        <a:schemeClr val="tx1">
                          <a:lumMod val="65000"/>
                          <a:lumOff val="35000"/>
                        </a:schemeClr>
                      </a:solidFill>
                    </a:rPr>
                    <a:t>含企業保險的</a:t>
                  </a:r>
                  <a:r>
                    <a:rPr lang="zh-TW" altLang="en-US" sz="1100" b="0" kern="100" dirty="0" smtClean="0">
                      <a:solidFill>
                        <a:schemeClr val="tx1">
                          <a:lumMod val="65000"/>
                          <a:lumOff val="35000"/>
                        </a:schemeClr>
                      </a:solidFill>
                    </a:rPr>
                    <a:t>人身保險</a:t>
                  </a:r>
                  <a:r>
                    <a:rPr lang="zh-TW" altLang="en-US" sz="1100" b="0" kern="100" dirty="0">
                      <a:solidFill>
                        <a:schemeClr val="tx1">
                          <a:lumMod val="65000"/>
                          <a:lumOff val="35000"/>
                        </a:schemeClr>
                      </a:solidFill>
                    </a:rPr>
                    <a:t>與財產保險</a:t>
                  </a:r>
                  <a:r>
                    <a:rPr lang="en-US" altLang="zh-TW" sz="1100" b="0" kern="100" dirty="0" smtClean="0">
                      <a:solidFill>
                        <a:schemeClr val="tx1">
                          <a:lumMod val="65000"/>
                          <a:lumOff val="35000"/>
                        </a:schemeClr>
                      </a:solidFill>
                    </a:rPr>
                    <a:t>)</a:t>
                  </a:r>
                  <a:endParaRPr lang="zh-TW" altLang="en-US" sz="1100" b="0" kern="100" dirty="0">
                    <a:solidFill>
                      <a:schemeClr val="tx1">
                        <a:lumMod val="65000"/>
                        <a:lumOff val="35000"/>
                      </a:schemeClr>
                    </a:solidFill>
                  </a:endParaRPr>
                </a:p>
              </p:txBody>
            </p:sp>
            <p:sp>
              <p:nvSpPr>
                <p:cNvPr id="128" name="圓角矩形 73">
                  <a:extLst>
                    <a:ext uri="{FF2B5EF4-FFF2-40B4-BE49-F238E27FC236}">
                      <a16:creationId xmlns:a16="http://schemas.microsoft.com/office/drawing/2014/main" id="{CB6A7074-C06D-4730-9C3B-EA5D6F3C9C23}"/>
                    </a:ext>
                  </a:extLst>
                </p:cNvPr>
                <p:cNvSpPr/>
                <p:nvPr/>
              </p:nvSpPr>
              <p:spPr>
                <a:xfrm>
                  <a:off x="4806675" y="3836180"/>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29" name="圓角矩形 4">
                  <a:extLst>
                    <a:ext uri="{FF2B5EF4-FFF2-40B4-BE49-F238E27FC236}">
                      <a16:creationId xmlns:a16="http://schemas.microsoft.com/office/drawing/2014/main" id="{17EBCE72-CB17-4529-A394-7DA3232771EE}"/>
                    </a:ext>
                  </a:extLst>
                </p:cNvPr>
                <p:cNvSpPr txBox="1"/>
                <p:nvPr/>
              </p:nvSpPr>
              <p:spPr>
                <a:xfrm>
                  <a:off x="4871450" y="3834340"/>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企業願景的意義、特性及策略</a:t>
                  </a:r>
                  <a:r>
                    <a:rPr lang="en-US" altLang="zh-TW" sz="1100" b="0" kern="100" dirty="0">
                      <a:solidFill>
                        <a:schemeClr val="tx1">
                          <a:lumMod val="65000"/>
                          <a:lumOff val="35000"/>
                        </a:schemeClr>
                      </a:solidFill>
                    </a:rPr>
                    <a:t>(</a:t>
                  </a:r>
                  <a:r>
                    <a:rPr lang="zh-TW" altLang="en-US" sz="1100" b="0" kern="100" dirty="0">
                      <a:solidFill>
                        <a:schemeClr val="tx1">
                          <a:lumMod val="65000"/>
                          <a:lumOff val="35000"/>
                        </a:schemeClr>
                      </a:solidFill>
                    </a:rPr>
                    <a:t>含 </a:t>
                  </a:r>
                  <a:r>
                    <a:rPr lang="en-US" altLang="zh-TW" sz="1100" b="0" kern="100" dirty="0" smtClean="0">
                      <a:solidFill>
                        <a:schemeClr val="tx1">
                          <a:lumMod val="65000"/>
                          <a:lumOff val="35000"/>
                        </a:schemeClr>
                      </a:solidFill>
                    </a:rPr>
                    <a:t>SWOT</a:t>
                  </a:r>
                  <a:r>
                    <a:rPr lang="zh-TW" altLang="en-US" sz="1100" b="0" kern="100" dirty="0" smtClean="0">
                      <a:solidFill>
                        <a:schemeClr val="tx1">
                          <a:lumMod val="65000"/>
                          <a:lumOff val="35000"/>
                        </a:schemeClr>
                      </a:solidFill>
                    </a:rPr>
                    <a:t>分析</a:t>
                  </a:r>
                  <a:r>
                    <a:rPr lang="en-US" altLang="zh-TW" sz="1100" b="0" kern="100" dirty="0">
                      <a:solidFill>
                        <a:schemeClr val="tx1">
                          <a:lumMod val="65000"/>
                          <a:lumOff val="35000"/>
                        </a:schemeClr>
                      </a:solidFill>
                    </a:rPr>
                    <a:t>)</a:t>
                  </a:r>
                </a:p>
              </p:txBody>
            </p:sp>
            <p:sp>
              <p:nvSpPr>
                <p:cNvPr id="143" name="圓角矩形 73">
                  <a:extLst>
                    <a:ext uri="{FF2B5EF4-FFF2-40B4-BE49-F238E27FC236}">
                      <a16:creationId xmlns:a16="http://schemas.microsoft.com/office/drawing/2014/main" id="{CB6A7074-C06D-4730-9C3B-EA5D6F3C9C23}"/>
                    </a:ext>
                  </a:extLst>
                </p:cNvPr>
                <p:cNvSpPr/>
                <p:nvPr/>
              </p:nvSpPr>
              <p:spPr>
                <a:xfrm>
                  <a:off x="4806675" y="4192501"/>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44" name="圓角矩形 4">
                  <a:extLst>
                    <a:ext uri="{FF2B5EF4-FFF2-40B4-BE49-F238E27FC236}">
                      <a16:creationId xmlns:a16="http://schemas.microsoft.com/office/drawing/2014/main" id="{17EBCE72-CB17-4529-A394-7DA3232771EE}"/>
                    </a:ext>
                  </a:extLst>
                </p:cNvPr>
                <p:cNvSpPr txBox="1"/>
                <p:nvPr/>
              </p:nvSpPr>
              <p:spPr>
                <a:xfrm>
                  <a:off x="4871450" y="4190661"/>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商業現代化</a:t>
                  </a:r>
                </a:p>
              </p:txBody>
            </p:sp>
            <p:sp>
              <p:nvSpPr>
                <p:cNvPr id="145" name="圓角矩形 73">
                  <a:extLst>
                    <a:ext uri="{FF2B5EF4-FFF2-40B4-BE49-F238E27FC236}">
                      <a16:creationId xmlns:a16="http://schemas.microsoft.com/office/drawing/2014/main" id="{CB6A7074-C06D-4730-9C3B-EA5D6F3C9C23}"/>
                    </a:ext>
                  </a:extLst>
                </p:cNvPr>
                <p:cNvSpPr/>
                <p:nvPr/>
              </p:nvSpPr>
              <p:spPr>
                <a:xfrm>
                  <a:off x="4806675" y="4562361"/>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46" name="圓角矩形 4">
                  <a:extLst>
                    <a:ext uri="{FF2B5EF4-FFF2-40B4-BE49-F238E27FC236}">
                      <a16:creationId xmlns:a16="http://schemas.microsoft.com/office/drawing/2014/main" id="{17EBCE72-CB17-4529-A394-7DA3232771EE}"/>
                    </a:ext>
                  </a:extLst>
                </p:cNvPr>
                <p:cNvSpPr txBox="1"/>
                <p:nvPr/>
              </p:nvSpPr>
              <p:spPr>
                <a:xfrm>
                  <a:off x="4871450" y="4560521"/>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現代化的商業機能</a:t>
                  </a:r>
                  <a:r>
                    <a:rPr lang="en-US" altLang="zh-TW" sz="1100" b="0" kern="100" dirty="0">
                      <a:solidFill>
                        <a:schemeClr val="tx1">
                          <a:lumMod val="65000"/>
                          <a:lumOff val="35000"/>
                        </a:schemeClr>
                      </a:solidFill>
                    </a:rPr>
                    <a:t>(</a:t>
                  </a:r>
                  <a:r>
                    <a:rPr lang="zh-TW" altLang="en-US" sz="1100" b="0" kern="100" dirty="0">
                      <a:solidFill>
                        <a:schemeClr val="tx1">
                          <a:lumMod val="65000"/>
                          <a:lumOff val="35000"/>
                        </a:schemeClr>
                      </a:solidFill>
                    </a:rPr>
                    <a:t>含商流、物流、</a:t>
                  </a:r>
                  <a:r>
                    <a:rPr lang="zh-TW" altLang="en-US" sz="1100" b="0" kern="100" dirty="0" smtClean="0">
                      <a:solidFill>
                        <a:schemeClr val="tx1">
                          <a:lumMod val="65000"/>
                          <a:lumOff val="35000"/>
                        </a:schemeClr>
                      </a:solidFill>
                    </a:rPr>
                    <a:t>金流</a:t>
                  </a:r>
                  <a:r>
                    <a:rPr lang="zh-TW" altLang="en-US" sz="1100" b="0" kern="100" dirty="0">
                      <a:solidFill>
                        <a:schemeClr val="tx1">
                          <a:lumMod val="65000"/>
                          <a:lumOff val="35000"/>
                        </a:schemeClr>
                      </a:solidFill>
                    </a:rPr>
                    <a:t>、資訊流及服務流</a:t>
                  </a:r>
                  <a:r>
                    <a:rPr lang="en-US" altLang="zh-TW" sz="1100" b="0" kern="100" dirty="0">
                      <a:solidFill>
                        <a:schemeClr val="tx1">
                          <a:lumMod val="65000"/>
                          <a:lumOff val="35000"/>
                        </a:schemeClr>
                      </a:solidFill>
                    </a:rPr>
                    <a:t>)</a:t>
                  </a:r>
                </a:p>
              </p:txBody>
            </p:sp>
            <p:sp>
              <p:nvSpPr>
                <p:cNvPr id="174" name="圓角矩形 73">
                  <a:extLst>
                    <a:ext uri="{FF2B5EF4-FFF2-40B4-BE49-F238E27FC236}">
                      <a16:creationId xmlns:a16="http://schemas.microsoft.com/office/drawing/2014/main" id="{CB6A7074-C06D-4730-9C3B-EA5D6F3C9C23}"/>
                    </a:ext>
                  </a:extLst>
                </p:cNvPr>
                <p:cNvSpPr/>
                <p:nvPr/>
              </p:nvSpPr>
              <p:spPr>
                <a:xfrm>
                  <a:off x="4806675" y="4911581"/>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75" name="圓角矩形 4">
                  <a:extLst>
                    <a:ext uri="{FF2B5EF4-FFF2-40B4-BE49-F238E27FC236}">
                      <a16:creationId xmlns:a16="http://schemas.microsoft.com/office/drawing/2014/main" id="{17EBCE72-CB17-4529-A394-7DA3232771EE}"/>
                    </a:ext>
                  </a:extLst>
                </p:cNvPr>
                <p:cNvSpPr txBox="1"/>
                <p:nvPr/>
              </p:nvSpPr>
              <p:spPr>
                <a:xfrm>
                  <a:off x="4871450" y="4909741"/>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業種與業態</a:t>
                  </a:r>
                  <a:endParaRPr lang="en-US" altLang="zh-TW" sz="1100" b="0" kern="100" dirty="0">
                    <a:solidFill>
                      <a:schemeClr val="tx1">
                        <a:lumMod val="65000"/>
                        <a:lumOff val="35000"/>
                      </a:schemeClr>
                    </a:solidFill>
                  </a:endParaRPr>
                </a:p>
              </p:txBody>
            </p:sp>
            <p:sp>
              <p:nvSpPr>
                <p:cNvPr id="176" name="圓角矩形 73">
                  <a:extLst>
                    <a:ext uri="{FF2B5EF4-FFF2-40B4-BE49-F238E27FC236}">
                      <a16:creationId xmlns:a16="http://schemas.microsoft.com/office/drawing/2014/main" id="{CB6A7074-C06D-4730-9C3B-EA5D6F3C9C23}"/>
                    </a:ext>
                  </a:extLst>
                </p:cNvPr>
                <p:cNvSpPr/>
                <p:nvPr/>
              </p:nvSpPr>
              <p:spPr>
                <a:xfrm>
                  <a:off x="4806675" y="5267902"/>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77" name="圓角矩形 4">
                  <a:extLst>
                    <a:ext uri="{FF2B5EF4-FFF2-40B4-BE49-F238E27FC236}">
                      <a16:creationId xmlns:a16="http://schemas.microsoft.com/office/drawing/2014/main" id="{17EBCE72-CB17-4529-A394-7DA3232771EE}"/>
                    </a:ext>
                  </a:extLst>
                </p:cNvPr>
                <p:cNvSpPr txBox="1"/>
                <p:nvPr/>
              </p:nvSpPr>
              <p:spPr>
                <a:xfrm>
                  <a:off x="4871450" y="5266062"/>
                  <a:ext cx="3980678"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零售業</a:t>
                  </a:r>
                  <a:r>
                    <a:rPr lang="en-US" altLang="zh-TW" sz="1100" b="0" kern="100" dirty="0">
                      <a:solidFill>
                        <a:schemeClr val="tx1">
                          <a:lumMod val="65000"/>
                          <a:lumOff val="35000"/>
                        </a:schemeClr>
                      </a:solidFill>
                    </a:rPr>
                    <a:t>(</a:t>
                  </a:r>
                  <a:r>
                    <a:rPr lang="zh-TW" altLang="en-US" sz="1100" b="0" kern="100" dirty="0">
                      <a:solidFill>
                        <a:schemeClr val="tx1">
                          <a:lumMod val="65000"/>
                          <a:lumOff val="35000"/>
                        </a:schemeClr>
                      </a:solidFill>
                    </a:rPr>
                    <a:t>含有店舖與無店舖的定義與</a:t>
                  </a:r>
                  <a:r>
                    <a:rPr lang="zh-TW" altLang="en-US" sz="1100" b="0" kern="100" dirty="0" smtClean="0">
                      <a:solidFill>
                        <a:schemeClr val="tx1">
                          <a:lumMod val="65000"/>
                          <a:lumOff val="35000"/>
                        </a:schemeClr>
                      </a:solidFill>
                    </a:rPr>
                    <a:t>特性</a:t>
                  </a:r>
                  <a:r>
                    <a:rPr lang="en-US" altLang="zh-TW" sz="1100" b="0" kern="100" dirty="0">
                      <a:solidFill>
                        <a:schemeClr val="tx1">
                          <a:lumMod val="65000"/>
                          <a:lumOff val="35000"/>
                        </a:schemeClr>
                      </a:solidFill>
                    </a:rPr>
                    <a:t>)</a:t>
                  </a:r>
                  <a:endParaRPr lang="zh-TW" altLang="en-US" sz="1100" b="0" kern="100" dirty="0">
                    <a:solidFill>
                      <a:schemeClr val="tx1">
                        <a:lumMod val="65000"/>
                        <a:lumOff val="35000"/>
                      </a:schemeClr>
                    </a:solidFill>
                  </a:endParaRPr>
                </a:p>
              </p:txBody>
            </p:sp>
            <p:sp>
              <p:nvSpPr>
                <p:cNvPr id="178" name="圓角矩形 73">
                  <a:extLst>
                    <a:ext uri="{FF2B5EF4-FFF2-40B4-BE49-F238E27FC236}">
                      <a16:creationId xmlns:a16="http://schemas.microsoft.com/office/drawing/2014/main" id="{CB6A7074-C06D-4730-9C3B-EA5D6F3C9C23}"/>
                    </a:ext>
                  </a:extLst>
                </p:cNvPr>
                <p:cNvSpPr/>
                <p:nvPr/>
              </p:nvSpPr>
              <p:spPr>
                <a:xfrm>
                  <a:off x="4806675" y="5637762"/>
                  <a:ext cx="4199131" cy="298768"/>
                </a:xfrm>
                <a:prstGeom prst="roundRect">
                  <a:avLst>
                    <a:gd name="adj" fmla="val 10000"/>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sp>
            <p:sp>
              <p:nvSpPr>
                <p:cNvPr id="179" name="圓角矩形 4">
                  <a:extLst>
                    <a:ext uri="{FF2B5EF4-FFF2-40B4-BE49-F238E27FC236}">
                      <a16:creationId xmlns:a16="http://schemas.microsoft.com/office/drawing/2014/main" id="{17EBCE72-CB17-4529-A394-7DA3232771EE}"/>
                    </a:ext>
                  </a:extLst>
                </p:cNvPr>
                <p:cNvSpPr txBox="1"/>
                <p:nvPr/>
              </p:nvSpPr>
              <p:spPr>
                <a:xfrm>
                  <a:off x="4871450" y="5635922"/>
                  <a:ext cx="4134356" cy="295238"/>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lgn="just">
                    <a:lnSpc>
                      <a:spcPct val="100000"/>
                    </a:lnSpc>
                    <a:spcAft>
                      <a:spcPts val="0"/>
                    </a:spcAft>
                  </a:pPr>
                  <a:r>
                    <a:rPr lang="zh-TW" altLang="en-US" sz="1100" b="0" kern="100" dirty="0">
                      <a:solidFill>
                        <a:schemeClr val="tx1">
                          <a:lumMod val="65000"/>
                          <a:lumOff val="35000"/>
                        </a:schemeClr>
                      </a:solidFill>
                    </a:rPr>
                    <a:t>批發業</a:t>
                  </a:r>
                  <a:r>
                    <a:rPr lang="en-US" altLang="zh-TW" sz="1100" b="0" kern="100" dirty="0">
                      <a:solidFill>
                        <a:schemeClr val="tx1">
                          <a:lumMod val="65000"/>
                          <a:lumOff val="35000"/>
                        </a:schemeClr>
                      </a:solidFill>
                    </a:rPr>
                    <a:t>(</a:t>
                  </a:r>
                  <a:r>
                    <a:rPr lang="zh-TW" altLang="en-US" sz="1100" b="0" kern="100" dirty="0">
                      <a:solidFill>
                        <a:schemeClr val="tx1">
                          <a:lumMod val="65000"/>
                          <a:lumOff val="35000"/>
                        </a:schemeClr>
                      </a:solidFill>
                    </a:rPr>
                    <a:t>含生鮮處理中心、物流中心</a:t>
                  </a:r>
                  <a:r>
                    <a:rPr lang="zh-TW" altLang="en-US" sz="1100" b="0" kern="100" dirty="0" smtClean="0">
                      <a:solidFill>
                        <a:schemeClr val="tx1">
                          <a:lumMod val="65000"/>
                          <a:lumOff val="35000"/>
                        </a:schemeClr>
                      </a:solidFill>
                    </a:rPr>
                    <a:t>、大中</a:t>
                  </a:r>
                  <a:r>
                    <a:rPr lang="zh-TW" altLang="en-US" sz="1100" b="0" kern="100" dirty="0">
                      <a:solidFill>
                        <a:schemeClr val="tx1">
                          <a:lumMod val="65000"/>
                          <a:lumOff val="35000"/>
                        </a:schemeClr>
                      </a:solidFill>
                    </a:rPr>
                    <a:t>盤商及經銷權的基本認識</a:t>
                  </a:r>
                  <a:r>
                    <a:rPr lang="en-US" altLang="zh-TW" sz="1100" b="0" kern="100" dirty="0">
                      <a:solidFill>
                        <a:schemeClr val="tx1">
                          <a:lumMod val="65000"/>
                          <a:lumOff val="35000"/>
                        </a:schemeClr>
                      </a:solidFill>
                    </a:rPr>
                    <a:t>)</a:t>
                  </a:r>
                </a:p>
              </p:txBody>
            </p:sp>
          </p:grpSp>
        </p:grpSp>
      </p:grpSp>
    </p:spTree>
    <p:extLst>
      <p:ext uri="{BB962C8B-B14F-4D97-AF65-F5344CB8AC3E}">
        <p14:creationId xmlns:p14="http://schemas.microsoft.com/office/powerpoint/2010/main" val="115063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37848"/>
            <a:ext cx="9144000" cy="131245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 name="標題 3"/>
          <p:cNvSpPr txBox="1">
            <a:spLocks/>
          </p:cNvSpPr>
          <p:nvPr/>
        </p:nvSpPr>
        <p:spPr>
          <a:xfrm>
            <a:off x="841235" y="2512859"/>
            <a:ext cx="7461531" cy="962432"/>
          </a:xfrm>
          <a:prstGeom prst="rect">
            <a:avLst/>
          </a:prstGeom>
        </p:spPr>
        <p:txBody>
          <a:bodyPr anchor="ctr">
            <a:noAutofit/>
          </a:bodyPr>
          <a:lstStyle>
            <a:lvl1pPr algn="ctr" defTabSz="457200" rtl="0" eaLnBrk="1" latinLnBrk="0" hangingPunct="1">
              <a:spcBef>
                <a:spcPct val="0"/>
              </a:spcBef>
              <a:buNone/>
              <a:defRPr sz="4400" b="1" kern="1200" cap="all" spc="300">
                <a:solidFill>
                  <a:srgbClr val="30B1B3"/>
                </a:solidFill>
                <a:latin typeface="微軟正黑體"/>
                <a:ea typeface="微軟正黑體"/>
                <a:cs typeface="微軟正黑體"/>
              </a:defRPr>
            </a:lvl1pPr>
          </a:lstStyle>
          <a:p>
            <a:r>
              <a:rPr kumimoji="1" lang="zh-TW" altLang="en-US" sz="4000" dirty="0">
                <a:solidFill>
                  <a:schemeClr val="bg1"/>
                </a:solidFill>
              </a:rPr>
              <a:t>貳、校訂課程怎麼做</a:t>
            </a:r>
          </a:p>
        </p:txBody>
      </p:sp>
    </p:spTree>
    <p:extLst>
      <p:ext uri="{BB962C8B-B14F-4D97-AF65-F5344CB8AC3E}">
        <p14:creationId xmlns:p14="http://schemas.microsoft.com/office/powerpoint/2010/main" val="673190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000" dirty="0"/>
              <a:t>貳、校訂課程怎麼做</a:t>
            </a:r>
          </a:p>
        </p:txBody>
      </p:sp>
      <p:sp>
        <p:nvSpPr>
          <p:cNvPr id="4" name="文字方塊 3"/>
          <p:cNvSpPr txBox="1"/>
          <p:nvPr/>
        </p:nvSpPr>
        <p:spPr>
          <a:xfrm>
            <a:off x="900112" y="841468"/>
            <a:ext cx="7596187" cy="1961050"/>
          </a:xfrm>
          <a:prstGeom prst="rect">
            <a:avLst/>
          </a:prstGeom>
          <a:noFill/>
        </p:spPr>
        <p:txBody>
          <a:bodyPr wrap="square" rtlCol="0">
            <a:spAutoFit/>
          </a:bodyPr>
          <a:lstStyle/>
          <a:p>
            <a:pPr>
              <a:lnSpc>
                <a:spcPct val="80000"/>
              </a:lnSpc>
              <a:spcBef>
                <a:spcPct val="20000"/>
              </a:spcBef>
            </a:pPr>
            <a:r>
              <a:rPr lang="en-US" altLang="zh-TW" sz="3200" b="1" dirty="0" smtClean="0">
                <a:solidFill>
                  <a:srgbClr val="002060"/>
                </a:solidFill>
                <a:latin typeface="微軟正黑體" panose="020B0604030504040204" pitchFamily="34" charset="-120"/>
                <a:ea typeface="微軟正黑體" panose="020B0604030504040204" pitchFamily="34" charset="-120"/>
              </a:rPr>
              <a:t>(</a:t>
            </a:r>
            <a:r>
              <a:rPr lang="zh-TW" altLang="en-US" sz="3200" b="1" dirty="0" smtClean="0">
                <a:solidFill>
                  <a:srgbClr val="002060"/>
                </a:solidFill>
                <a:latin typeface="微軟正黑體" panose="020B0604030504040204" pitchFamily="34" charset="-120"/>
                <a:ea typeface="微軟正黑體" panose="020B0604030504040204" pitchFamily="34" charset="-120"/>
              </a:rPr>
              <a:t>一</a:t>
            </a:r>
            <a:r>
              <a:rPr lang="en-US" altLang="zh-TW" sz="3200" b="1" dirty="0" smtClean="0">
                <a:solidFill>
                  <a:srgbClr val="002060"/>
                </a:solidFill>
                <a:latin typeface="微軟正黑體" panose="020B0604030504040204" pitchFamily="34" charset="-120"/>
                <a:ea typeface="微軟正黑體" panose="020B0604030504040204" pitchFamily="34" charset="-120"/>
              </a:rPr>
              <a:t>)</a:t>
            </a:r>
            <a:r>
              <a:rPr lang="zh-TW" altLang="en-US" sz="3200" b="1" dirty="0" smtClean="0">
                <a:solidFill>
                  <a:srgbClr val="002060"/>
                </a:solidFill>
                <a:latin typeface="微軟正黑體" panose="020B0604030504040204" pitchFamily="34" charset="-120"/>
                <a:ea typeface="微軟正黑體" panose="020B0604030504040204" pitchFamily="34" charset="-120"/>
              </a:rPr>
              <a:t>校訂課程</a:t>
            </a:r>
            <a:endParaRPr lang="zh-TW" altLang="en-US" b="1" dirty="0" smtClean="0">
              <a:solidFill>
                <a:srgbClr val="002060"/>
              </a:solidFill>
              <a:latin typeface="微軟正黑體" panose="020B0604030504040204" pitchFamily="34" charset="-120"/>
              <a:ea typeface="微軟正黑體" panose="020B0604030504040204" pitchFamily="34" charset="-120"/>
            </a:endParaRPr>
          </a:p>
          <a:p>
            <a:pPr marL="342900" indent="-342900">
              <a:lnSpc>
                <a:spcPts val="2300"/>
              </a:lnSpc>
              <a:buFont typeface="+mj-lt"/>
              <a:buAutoNum type="arabicPeriod"/>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商業與管理群各科可依據學校特色、職場需求及學生生涯發展等，依其專業屬性及職場發展趨勢研訂各科的專業能力，於校訂科目</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(70</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至</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80</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學分</a:t>
            </a:r>
            <a:r>
              <a:rPr lang="en-US" altLang="zh-TW"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a:t>
            </a: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內發展以學生跨班自由選修之校訂課程，並形塑各校科之差異特色。</a:t>
            </a:r>
          </a:p>
          <a:p>
            <a:pPr marL="342900" indent="-342900">
              <a:lnSpc>
                <a:spcPts val="2300"/>
              </a:lnSpc>
              <a:buFont typeface="+mj-lt"/>
              <a:buAutoNum type="arabicPeriod"/>
              <a:defRPr/>
            </a:pPr>
            <a:r>
              <a:rPr lang="zh-TW" altLang="en-US" sz="2000" b="1" dirty="0" smtClean="0">
                <a:solidFill>
                  <a:schemeClr val="tx1">
                    <a:lumMod val="65000"/>
                    <a:lumOff val="35000"/>
                  </a:schemeClr>
                </a:solidFill>
                <a:latin typeface="微軟正黑體" panose="020B0604030504040204" pitchFamily="34" charset="-120"/>
                <a:ea typeface="微軟正黑體" panose="020B0604030504040204" pitchFamily="34" charset="-120"/>
                <a:cs typeface="微軟正黑體"/>
              </a:rPr>
              <a:t>商業與管理群課程架構簡述如下表：</a:t>
            </a:r>
            <a:endParaRPr lang="zh-TW" altLang="en-US" sz="2000" b="1" dirty="0">
              <a:solidFill>
                <a:schemeClr val="tx1">
                  <a:lumMod val="65000"/>
                  <a:lumOff val="35000"/>
                </a:schemeClr>
              </a:solidFill>
              <a:latin typeface="微軟正黑體" panose="020B0604030504040204" pitchFamily="34" charset="-120"/>
              <a:ea typeface="微軟正黑體" panose="020B0604030504040204" pitchFamily="34" charset="-120"/>
              <a:cs typeface="微軟正黑體"/>
            </a:endParaRPr>
          </a:p>
        </p:txBody>
      </p:sp>
      <p:sp>
        <p:nvSpPr>
          <p:cNvPr id="3" name="投影片編號版面配置區 2"/>
          <p:cNvSpPr>
            <a:spLocks noGrp="1"/>
          </p:cNvSpPr>
          <p:nvPr>
            <p:ph type="sldNum" sz="quarter" idx="12"/>
          </p:nvPr>
        </p:nvSpPr>
        <p:spPr>
          <a:xfrm>
            <a:off x="8333360" y="6356350"/>
            <a:ext cx="353440" cy="365125"/>
          </a:xfrm>
        </p:spPr>
        <p:txBody>
          <a:bodyPr/>
          <a:lstStyle/>
          <a:p>
            <a:fld id="{77FB1FFA-84B8-BF45-92CD-1DB958381E74}" type="slidenum">
              <a:rPr kumimoji="1" lang="zh-TW" altLang="en-US" smtClean="0"/>
              <a:t>39</a:t>
            </a:fld>
            <a:endParaRPr kumimoji="1" lang="zh-TW" altLang="en-US" dirty="0"/>
          </a:p>
        </p:txBody>
      </p:sp>
      <p:sp>
        <p:nvSpPr>
          <p:cNvPr id="6" name="橢圓 5"/>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FA133A60-32C9-4A9A-8237-6385AE440720}"/>
              </a:ext>
            </a:extLst>
          </p:cNvPr>
          <p:cNvGrpSpPr/>
          <p:nvPr/>
        </p:nvGrpSpPr>
        <p:grpSpPr>
          <a:xfrm>
            <a:off x="921192" y="2817844"/>
            <a:ext cx="7286244" cy="3635084"/>
            <a:chOff x="921192" y="2817844"/>
            <a:chExt cx="7286244" cy="3635084"/>
          </a:xfrm>
        </p:grpSpPr>
        <p:grpSp>
          <p:nvGrpSpPr>
            <p:cNvPr id="8" name="群組 7">
              <a:extLst>
                <a:ext uri="{FF2B5EF4-FFF2-40B4-BE49-F238E27FC236}">
                  <a16:creationId xmlns:a16="http://schemas.microsoft.com/office/drawing/2014/main" id="{B6BB3E82-9BD9-4BDC-8266-C4D8B315466C}"/>
                </a:ext>
              </a:extLst>
            </p:cNvPr>
            <p:cNvGrpSpPr/>
            <p:nvPr/>
          </p:nvGrpSpPr>
          <p:grpSpPr>
            <a:xfrm>
              <a:off x="2313279" y="2817844"/>
              <a:ext cx="2062899" cy="361406"/>
              <a:chOff x="311848" y="1011114"/>
              <a:chExt cx="2233396" cy="495347"/>
            </a:xfrm>
            <a:solidFill>
              <a:schemeClr val="accent1"/>
            </a:solidFill>
          </p:grpSpPr>
          <p:sp>
            <p:nvSpPr>
              <p:cNvPr id="91" name="圓角矩形 85">
                <a:extLst>
                  <a:ext uri="{FF2B5EF4-FFF2-40B4-BE49-F238E27FC236}">
                    <a16:creationId xmlns:a16="http://schemas.microsoft.com/office/drawing/2014/main" id="{29A3F1AF-45FB-4600-AC70-D14A21CB119E}"/>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圓角矩形 4">
                <a:extLst>
                  <a:ext uri="{FF2B5EF4-FFF2-40B4-BE49-F238E27FC236}">
                    <a16:creationId xmlns:a16="http://schemas.microsoft.com/office/drawing/2014/main" id="{10A5BE1E-387C-4545-9C8C-C616F7866409}"/>
                  </a:ext>
                </a:extLst>
              </p:cNvPr>
              <p:cNvSpPr txBox="1"/>
              <p:nvPr/>
            </p:nvSpPr>
            <p:spPr>
              <a:xfrm>
                <a:off x="387498" y="1039397"/>
                <a:ext cx="2098969"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科目屬性</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10" name="群組 9">
              <a:extLst>
                <a:ext uri="{FF2B5EF4-FFF2-40B4-BE49-F238E27FC236}">
                  <a16:creationId xmlns:a16="http://schemas.microsoft.com/office/drawing/2014/main" id="{1E639CEB-9239-4F49-B081-4F150E5EA536}"/>
                </a:ext>
              </a:extLst>
            </p:cNvPr>
            <p:cNvGrpSpPr/>
            <p:nvPr/>
          </p:nvGrpSpPr>
          <p:grpSpPr>
            <a:xfrm>
              <a:off x="2321437" y="3234003"/>
              <a:ext cx="2056949" cy="312945"/>
              <a:chOff x="311848" y="1011114"/>
              <a:chExt cx="2233396" cy="492975"/>
            </a:xfrm>
            <a:solidFill>
              <a:schemeClr val="accent3">
                <a:lumMod val="40000"/>
                <a:lumOff val="60000"/>
              </a:schemeClr>
            </a:solidFill>
          </p:grpSpPr>
          <p:sp>
            <p:nvSpPr>
              <p:cNvPr id="87" name="圓角矩形 105">
                <a:extLst>
                  <a:ext uri="{FF2B5EF4-FFF2-40B4-BE49-F238E27FC236}">
                    <a16:creationId xmlns:a16="http://schemas.microsoft.com/office/drawing/2014/main" id="{AE9D8BCB-6CC0-479E-BA8C-2E07D74FE72F}"/>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8" name="圓角矩形 4">
                <a:extLst>
                  <a:ext uri="{FF2B5EF4-FFF2-40B4-BE49-F238E27FC236}">
                    <a16:creationId xmlns:a16="http://schemas.microsoft.com/office/drawing/2014/main" id="{29601537-E5F2-4196-92D8-A7A14D78657C}"/>
                  </a:ext>
                </a:extLst>
              </p:cNvPr>
              <p:cNvSpPr txBox="1"/>
              <p:nvPr/>
            </p:nvSpPr>
            <p:spPr>
              <a:xfrm>
                <a:off x="393432" y="1040102"/>
                <a:ext cx="2121576" cy="441667"/>
              </a:xfrm>
              <a:prstGeom prst="rect">
                <a:avLst/>
              </a:prstGeom>
              <a:solidFill>
                <a:srgbClr val="D7E4BD"/>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一般科目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1" name="群組 10">
              <a:extLst>
                <a:ext uri="{FF2B5EF4-FFF2-40B4-BE49-F238E27FC236}">
                  <a16:creationId xmlns:a16="http://schemas.microsoft.com/office/drawing/2014/main" id="{AAAF5BA5-E967-4F7F-8AC8-599A08F18DD7}"/>
                </a:ext>
              </a:extLst>
            </p:cNvPr>
            <p:cNvGrpSpPr/>
            <p:nvPr/>
          </p:nvGrpSpPr>
          <p:grpSpPr>
            <a:xfrm>
              <a:off x="921193" y="2817844"/>
              <a:ext cx="1362890" cy="361406"/>
              <a:chOff x="311848" y="1011114"/>
              <a:chExt cx="2233396" cy="495347"/>
            </a:xfrm>
            <a:solidFill>
              <a:schemeClr val="accent1"/>
            </a:solidFill>
          </p:grpSpPr>
          <p:sp>
            <p:nvSpPr>
              <p:cNvPr id="85" name="圓角矩形 85">
                <a:extLst>
                  <a:ext uri="{FF2B5EF4-FFF2-40B4-BE49-F238E27FC236}">
                    <a16:creationId xmlns:a16="http://schemas.microsoft.com/office/drawing/2014/main" id="{7DF644B9-AEF8-4E7D-85D2-8B069D823773}"/>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sz="1600" dirty="0"/>
              </a:p>
            </p:txBody>
          </p:sp>
          <p:sp>
            <p:nvSpPr>
              <p:cNvPr id="86" name="圓角矩形 4">
                <a:extLst>
                  <a:ext uri="{FF2B5EF4-FFF2-40B4-BE49-F238E27FC236}">
                    <a16:creationId xmlns:a16="http://schemas.microsoft.com/office/drawing/2014/main" id="{75BC454E-3A51-4176-96A7-BCA786F29D3F}"/>
                  </a:ext>
                </a:extLst>
              </p:cNvPr>
              <p:cNvSpPr txBox="1"/>
              <p:nvPr/>
            </p:nvSpPr>
            <p:spPr>
              <a:xfrm>
                <a:off x="387498" y="1039397"/>
                <a:ext cx="2098970"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課程類別</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13" name="群組 12">
              <a:extLst>
                <a:ext uri="{FF2B5EF4-FFF2-40B4-BE49-F238E27FC236}">
                  <a16:creationId xmlns:a16="http://schemas.microsoft.com/office/drawing/2014/main" id="{0C811511-6F78-4FE3-AF63-D9F3C6551A95}"/>
                </a:ext>
              </a:extLst>
            </p:cNvPr>
            <p:cNvGrpSpPr/>
            <p:nvPr/>
          </p:nvGrpSpPr>
          <p:grpSpPr>
            <a:xfrm>
              <a:off x="921192" y="3218670"/>
              <a:ext cx="1362889" cy="1863631"/>
              <a:chOff x="311848" y="1011114"/>
              <a:chExt cx="2233396" cy="495347"/>
            </a:xfrm>
            <a:solidFill>
              <a:schemeClr val="accent3"/>
            </a:solidFill>
          </p:grpSpPr>
          <p:sp>
            <p:nvSpPr>
              <p:cNvPr id="81" name="圓角矩形 85">
                <a:extLst>
                  <a:ext uri="{FF2B5EF4-FFF2-40B4-BE49-F238E27FC236}">
                    <a16:creationId xmlns:a16="http://schemas.microsoft.com/office/drawing/2014/main" id="{4074373E-40DF-47F6-BB5A-E39CC541128D}"/>
                  </a:ext>
                </a:extLst>
              </p:cNvPr>
              <p:cNvSpPr/>
              <p:nvPr/>
            </p:nvSpPr>
            <p:spPr>
              <a:xfrm>
                <a:off x="311848" y="1011114"/>
                <a:ext cx="2233396" cy="495347"/>
              </a:xfrm>
              <a:prstGeom prst="roundRect">
                <a:avLst>
                  <a:gd name="adj" fmla="val 10000"/>
                </a:avLst>
              </a:prstGeom>
              <a:solidFill>
                <a:srgbClr val="9BBB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圓角矩形 4">
                <a:extLst>
                  <a:ext uri="{FF2B5EF4-FFF2-40B4-BE49-F238E27FC236}">
                    <a16:creationId xmlns:a16="http://schemas.microsoft.com/office/drawing/2014/main" id="{C36C60FF-77B2-40B6-9FF5-E5A6CC64730E}"/>
                  </a:ext>
                </a:extLst>
              </p:cNvPr>
              <p:cNvSpPr txBox="1"/>
              <p:nvPr/>
            </p:nvSpPr>
            <p:spPr>
              <a:xfrm>
                <a:off x="387497"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部定</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必修科目</a:t>
                </a:r>
              </a:p>
            </p:txBody>
          </p:sp>
        </p:grpSp>
        <p:grpSp>
          <p:nvGrpSpPr>
            <p:cNvPr id="14" name="群組 13">
              <a:extLst>
                <a:ext uri="{FF2B5EF4-FFF2-40B4-BE49-F238E27FC236}">
                  <a16:creationId xmlns:a16="http://schemas.microsoft.com/office/drawing/2014/main" id="{39AF0F38-EEFD-43BF-A0C0-C3DBD2CFF033}"/>
                </a:ext>
              </a:extLst>
            </p:cNvPr>
            <p:cNvGrpSpPr/>
            <p:nvPr/>
          </p:nvGrpSpPr>
          <p:grpSpPr>
            <a:xfrm>
              <a:off x="939340" y="6087802"/>
              <a:ext cx="3439045" cy="365126"/>
              <a:chOff x="311848" y="1011113"/>
              <a:chExt cx="2233396" cy="492975"/>
            </a:xfrm>
            <a:solidFill>
              <a:schemeClr val="accent4">
                <a:lumMod val="60000"/>
                <a:lumOff val="40000"/>
              </a:schemeClr>
            </a:solidFill>
          </p:grpSpPr>
          <p:sp>
            <p:nvSpPr>
              <p:cNvPr id="79" name="圓角矩形 105">
                <a:extLst>
                  <a:ext uri="{FF2B5EF4-FFF2-40B4-BE49-F238E27FC236}">
                    <a16:creationId xmlns:a16="http://schemas.microsoft.com/office/drawing/2014/main" id="{35033E9C-65FA-47F3-8956-22EB4CF72E38}"/>
                  </a:ext>
                </a:extLst>
              </p:cNvPr>
              <p:cNvSpPr/>
              <p:nvPr/>
            </p:nvSpPr>
            <p:spPr>
              <a:xfrm>
                <a:off x="311848" y="1011113"/>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圓角矩形 4">
                <a:extLst>
                  <a:ext uri="{FF2B5EF4-FFF2-40B4-BE49-F238E27FC236}">
                    <a16:creationId xmlns:a16="http://schemas.microsoft.com/office/drawing/2014/main" id="{DF67216D-0385-4D02-BC04-3AD73EF25F46}"/>
                  </a:ext>
                </a:extLst>
              </p:cNvPr>
              <p:cNvSpPr txBox="1"/>
              <p:nvPr/>
            </p:nvSpPr>
            <p:spPr>
              <a:xfrm>
                <a:off x="365937" y="1040101"/>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學分數總計</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19" name="群組 18">
              <a:extLst>
                <a:ext uri="{FF2B5EF4-FFF2-40B4-BE49-F238E27FC236}">
                  <a16:creationId xmlns:a16="http://schemas.microsoft.com/office/drawing/2014/main" id="{D17CC2B2-CA49-4AB0-A525-AFD9FFF22D4B}"/>
                </a:ext>
              </a:extLst>
            </p:cNvPr>
            <p:cNvGrpSpPr/>
            <p:nvPr/>
          </p:nvGrpSpPr>
          <p:grpSpPr>
            <a:xfrm>
              <a:off x="4430641" y="2817844"/>
              <a:ext cx="926770" cy="361406"/>
              <a:chOff x="311848" y="1011114"/>
              <a:chExt cx="2233396" cy="495347"/>
            </a:xfrm>
            <a:solidFill>
              <a:schemeClr val="accent1"/>
            </a:solidFill>
          </p:grpSpPr>
          <p:sp>
            <p:nvSpPr>
              <p:cNvPr id="69" name="圓角矩形 85">
                <a:extLst>
                  <a:ext uri="{FF2B5EF4-FFF2-40B4-BE49-F238E27FC236}">
                    <a16:creationId xmlns:a16="http://schemas.microsoft.com/office/drawing/2014/main" id="{16DF3E26-D868-4F42-9399-88964CB9C9B3}"/>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圓角矩形 4">
                <a:extLst>
                  <a:ext uri="{FF2B5EF4-FFF2-40B4-BE49-F238E27FC236}">
                    <a16:creationId xmlns:a16="http://schemas.microsoft.com/office/drawing/2014/main" id="{2B913463-33B6-4E11-A617-E46FF5292131}"/>
                  </a:ext>
                </a:extLst>
              </p:cNvPr>
              <p:cNvSpPr txBox="1"/>
              <p:nvPr/>
            </p:nvSpPr>
            <p:spPr>
              <a:xfrm>
                <a:off x="387498" y="1039397"/>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學分數</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99" name="群組 98">
              <a:extLst>
                <a:ext uri="{FF2B5EF4-FFF2-40B4-BE49-F238E27FC236}">
                  <a16:creationId xmlns:a16="http://schemas.microsoft.com/office/drawing/2014/main" id="{B40A5812-D7B4-424E-B5F4-65DA7D21B7C5}"/>
                </a:ext>
              </a:extLst>
            </p:cNvPr>
            <p:cNvGrpSpPr/>
            <p:nvPr/>
          </p:nvGrpSpPr>
          <p:grpSpPr>
            <a:xfrm>
              <a:off x="5405410" y="2817844"/>
              <a:ext cx="1280160" cy="361406"/>
              <a:chOff x="311848" y="1011114"/>
              <a:chExt cx="2233396" cy="495347"/>
            </a:xfrm>
            <a:solidFill>
              <a:schemeClr val="accent1"/>
            </a:solidFill>
          </p:grpSpPr>
          <p:sp>
            <p:nvSpPr>
              <p:cNvPr id="100" name="圓角矩形 85">
                <a:extLst>
                  <a:ext uri="{FF2B5EF4-FFF2-40B4-BE49-F238E27FC236}">
                    <a16:creationId xmlns:a16="http://schemas.microsoft.com/office/drawing/2014/main" id="{5AEDD24D-A3C1-4821-B63D-C76F9C9BE5FC}"/>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1" name="圓角矩形 4">
                <a:extLst>
                  <a:ext uri="{FF2B5EF4-FFF2-40B4-BE49-F238E27FC236}">
                    <a16:creationId xmlns:a16="http://schemas.microsoft.com/office/drawing/2014/main" id="{F1253D05-BE95-43B7-A402-B90C20B2318E}"/>
                  </a:ext>
                </a:extLst>
              </p:cNvPr>
              <p:cNvSpPr txBox="1"/>
              <p:nvPr/>
            </p:nvSpPr>
            <p:spPr>
              <a:xfrm>
                <a:off x="379543" y="1039397"/>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學分數小計</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grpSp>
        <p:grpSp>
          <p:nvGrpSpPr>
            <p:cNvPr id="102" name="群組 101">
              <a:extLst>
                <a:ext uri="{FF2B5EF4-FFF2-40B4-BE49-F238E27FC236}">
                  <a16:creationId xmlns:a16="http://schemas.microsoft.com/office/drawing/2014/main" id="{B97ECCB0-BFFC-43F7-9857-B686D7E2E32F}"/>
                </a:ext>
              </a:extLst>
            </p:cNvPr>
            <p:cNvGrpSpPr/>
            <p:nvPr/>
          </p:nvGrpSpPr>
          <p:grpSpPr>
            <a:xfrm>
              <a:off x="2964750" y="3987589"/>
              <a:ext cx="1411428" cy="327786"/>
              <a:chOff x="311848" y="1011114"/>
              <a:chExt cx="2233396" cy="492975"/>
            </a:xfrm>
            <a:solidFill>
              <a:schemeClr val="accent3">
                <a:lumMod val="20000"/>
                <a:lumOff val="80000"/>
              </a:schemeClr>
            </a:solidFill>
          </p:grpSpPr>
          <p:sp>
            <p:nvSpPr>
              <p:cNvPr id="103" name="圓角矩形 105">
                <a:extLst>
                  <a:ext uri="{FF2B5EF4-FFF2-40B4-BE49-F238E27FC236}">
                    <a16:creationId xmlns:a16="http://schemas.microsoft.com/office/drawing/2014/main" id="{AE4A1A6A-2DC3-48DE-8151-39E8516EFD7F}"/>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圓角矩形 4">
                <a:extLst>
                  <a:ext uri="{FF2B5EF4-FFF2-40B4-BE49-F238E27FC236}">
                    <a16:creationId xmlns:a16="http://schemas.microsoft.com/office/drawing/2014/main" id="{60B2904C-FF46-41A2-89C3-E209657B64D0}"/>
                  </a:ext>
                </a:extLst>
              </p:cNvPr>
              <p:cNvSpPr txBox="1"/>
              <p:nvPr/>
            </p:nvSpPr>
            <p:spPr>
              <a:xfrm>
                <a:off x="393432" y="1040102"/>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群共同實習科目</a:t>
                </a:r>
                <a:endPar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05" name="群組 104">
              <a:extLst>
                <a:ext uri="{FF2B5EF4-FFF2-40B4-BE49-F238E27FC236}">
                  <a16:creationId xmlns:a16="http://schemas.microsoft.com/office/drawing/2014/main" id="{F3038B8A-E40E-4AD4-912B-3D5F801127C3}"/>
                </a:ext>
              </a:extLst>
            </p:cNvPr>
            <p:cNvGrpSpPr/>
            <p:nvPr/>
          </p:nvGrpSpPr>
          <p:grpSpPr>
            <a:xfrm>
              <a:off x="2321438" y="4754515"/>
              <a:ext cx="2056948" cy="327786"/>
              <a:chOff x="311848" y="1011114"/>
              <a:chExt cx="2233396" cy="492975"/>
            </a:xfrm>
            <a:solidFill>
              <a:schemeClr val="accent3"/>
            </a:solidFill>
          </p:grpSpPr>
          <p:sp>
            <p:nvSpPr>
              <p:cNvPr id="106" name="圓角矩形 105">
                <a:extLst>
                  <a:ext uri="{FF2B5EF4-FFF2-40B4-BE49-F238E27FC236}">
                    <a16:creationId xmlns:a16="http://schemas.microsoft.com/office/drawing/2014/main" id="{352660F9-4209-4E9A-AA01-BC9AC0D838BB}"/>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圓角矩形 4">
                <a:extLst>
                  <a:ext uri="{FF2B5EF4-FFF2-40B4-BE49-F238E27FC236}">
                    <a16:creationId xmlns:a16="http://schemas.microsoft.com/office/drawing/2014/main" id="{D8D104EC-4081-479E-B222-53499D44F0B8}"/>
                  </a:ext>
                </a:extLst>
              </p:cNvPr>
              <p:cNvSpPr txBox="1"/>
              <p:nvPr/>
            </p:nvSpPr>
            <p:spPr>
              <a:xfrm>
                <a:off x="393432" y="1040102"/>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bg1"/>
                    </a:solidFill>
                    <a:latin typeface="微軟正黑體" panose="020B0604030504040204" pitchFamily="34" charset="-120"/>
                    <a:ea typeface="微軟正黑體" panose="020B0604030504040204" pitchFamily="34" charset="-120"/>
                  </a:rPr>
                  <a:t>小計</a:t>
                </a:r>
                <a:endParaRPr lang="en-US" altLang="zh-TW" sz="1600" dirty="0">
                  <a:solidFill>
                    <a:schemeClr val="bg1"/>
                  </a:solidFill>
                  <a:latin typeface="微軟正黑體" panose="020B0604030504040204" pitchFamily="34" charset="-120"/>
                  <a:ea typeface="微軟正黑體" panose="020B0604030504040204" pitchFamily="34" charset="-120"/>
                </a:endParaRPr>
              </a:p>
            </p:txBody>
          </p:sp>
        </p:grpSp>
        <p:grpSp>
          <p:nvGrpSpPr>
            <p:cNvPr id="108" name="群組 107">
              <a:extLst>
                <a:ext uri="{FF2B5EF4-FFF2-40B4-BE49-F238E27FC236}">
                  <a16:creationId xmlns:a16="http://schemas.microsoft.com/office/drawing/2014/main" id="{4C305272-2159-4D5C-80F1-2DC4883FDDFD}"/>
                </a:ext>
              </a:extLst>
            </p:cNvPr>
            <p:cNvGrpSpPr/>
            <p:nvPr/>
          </p:nvGrpSpPr>
          <p:grpSpPr>
            <a:xfrm>
              <a:off x="2321438" y="3604304"/>
              <a:ext cx="2054740" cy="327786"/>
              <a:chOff x="311848" y="1011114"/>
              <a:chExt cx="2233396" cy="492975"/>
            </a:xfrm>
            <a:solidFill>
              <a:schemeClr val="accent3">
                <a:lumMod val="40000"/>
                <a:lumOff val="60000"/>
              </a:schemeClr>
            </a:solidFill>
          </p:grpSpPr>
          <p:sp>
            <p:nvSpPr>
              <p:cNvPr id="109" name="圓角矩形 105">
                <a:extLst>
                  <a:ext uri="{FF2B5EF4-FFF2-40B4-BE49-F238E27FC236}">
                    <a16:creationId xmlns:a16="http://schemas.microsoft.com/office/drawing/2014/main" id="{650DD224-2D20-4FE6-9AFF-16E9AF9D331D}"/>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圓角矩形 4">
                <a:extLst>
                  <a:ext uri="{FF2B5EF4-FFF2-40B4-BE49-F238E27FC236}">
                    <a16:creationId xmlns:a16="http://schemas.microsoft.com/office/drawing/2014/main" id="{585E0400-0B94-4760-9E65-892DDECFF1DB}"/>
                  </a:ext>
                </a:extLst>
              </p:cNvPr>
              <p:cNvSpPr txBox="1"/>
              <p:nvPr/>
            </p:nvSpPr>
            <p:spPr>
              <a:xfrm>
                <a:off x="393432" y="1040102"/>
                <a:ext cx="2121576" cy="441666"/>
              </a:xfrm>
              <a:prstGeom prst="rect">
                <a:avLst/>
              </a:prstGeom>
              <a:solidFill>
                <a:srgbClr val="D7E4BD"/>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專業科目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11" name="群組 110">
              <a:extLst>
                <a:ext uri="{FF2B5EF4-FFF2-40B4-BE49-F238E27FC236}">
                  <a16:creationId xmlns:a16="http://schemas.microsoft.com/office/drawing/2014/main" id="{73C519F8-80A8-44FA-8B07-77E18890C880}"/>
                </a:ext>
              </a:extLst>
            </p:cNvPr>
            <p:cNvGrpSpPr/>
            <p:nvPr/>
          </p:nvGrpSpPr>
          <p:grpSpPr>
            <a:xfrm>
              <a:off x="2324454" y="3990732"/>
              <a:ext cx="579273" cy="700300"/>
              <a:chOff x="311848" y="1011114"/>
              <a:chExt cx="2233396" cy="492975"/>
            </a:xfrm>
            <a:solidFill>
              <a:schemeClr val="accent3">
                <a:lumMod val="40000"/>
                <a:lumOff val="60000"/>
              </a:schemeClr>
            </a:solidFill>
          </p:grpSpPr>
          <p:sp>
            <p:nvSpPr>
              <p:cNvPr id="112" name="圓角矩形 105">
                <a:extLst>
                  <a:ext uri="{FF2B5EF4-FFF2-40B4-BE49-F238E27FC236}">
                    <a16:creationId xmlns:a16="http://schemas.microsoft.com/office/drawing/2014/main" id="{800A8345-308E-4FD0-925C-B9716D24B42D}"/>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圓角矩形 4">
                <a:extLst>
                  <a:ext uri="{FF2B5EF4-FFF2-40B4-BE49-F238E27FC236}">
                    <a16:creationId xmlns:a16="http://schemas.microsoft.com/office/drawing/2014/main" id="{5BDCEF82-F640-433B-8F0D-8D6D02E99596}"/>
                  </a:ext>
                </a:extLst>
              </p:cNvPr>
              <p:cNvSpPr txBox="1"/>
              <p:nvPr/>
            </p:nvSpPr>
            <p:spPr>
              <a:xfrm>
                <a:off x="393431" y="1040102"/>
                <a:ext cx="2121574" cy="441666"/>
              </a:xfrm>
              <a:prstGeom prst="rect">
                <a:avLst/>
              </a:prstGeom>
              <a:solidFill>
                <a:srgbClr val="D7E4BD"/>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實習科目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14" name="群組 113">
              <a:extLst>
                <a:ext uri="{FF2B5EF4-FFF2-40B4-BE49-F238E27FC236}">
                  <a16:creationId xmlns:a16="http://schemas.microsoft.com/office/drawing/2014/main" id="{87F2A012-E8AC-41D1-925F-F3E29A1411C2}"/>
                </a:ext>
              </a:extLst>
            </p:cNvPr>
            <p:cNvGrpSpPr/>
            <p:nvPr/>
          </p:nvGrpSpPr>
          <p:grpSpPr>
            <a:xfrm>
              <a:off x="2964750" y="4363246"/>
              <a:ext cx="1411428" cy="327786"/>
              <a:chOff x="311848" y="1011114"/>
              <a:chExt cx="2233396" cy="492975"/>
            </a:xfrm>
            <a:solidFill>
              <a:schemeClr val="accent3">
                <a:lumMod val="20000"/>
                <a:lumOff val="80000"/>
              </a:schemeClr>
            </a:solidFill>
          </p:grpSpPr>
          <p:sp>
            <p:nvSpPr>
              <p:cNvPr id="115" name="圓角矩形 105">
                <a:extLst>
                  <a:ext uri="{FF2B5EF4-FFF2-40B4-BE49-F238E27FC236}">
                    <a16:creationId xmlns:a16="http://schemas.microsoft.com/office/drawing/2014/main" id="{6E8ACA8B-3739-4FBF-A7FD-0C51B4C28333}"/>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圓角矩形 4">
                <a:extLst>
                  <a:ext uri="{FF2B5EF4-FFF2-40B4-BE49-F238E27FC236}">
                    <a16:creationId xmlns:a16="http://schemas.microsoft.com/office/drawing/2014/main" id="{9AAC9BC8-B61C-4900-90F8-160EB01F1B98}"/>
                  </a:ext>
                </a:extLst>
              </p:cNvPr>
              <p:cNvSpPr txBox="1"/>
              <p:nvPr/>
            </p:nvSpPr>
            <p:spPr>
              <a:xfrm>
                <a:off x="393432" y="1040102"/>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17" name="群組 116">
              <a:extLst>
                <a:ext uri="{FF2B5EF4-FFF2-40B4-BE49-F238E27FC236}">
                  <a16:creationId xmlns:a16="http://schemas.microsoft.com/office/drawing/2014/main" id="{74E11A77-525B-4629-93DA-1F6102DDC031}"/>
                </a:ext>
              </a:extLst>
            </p:cNvPr>
            <p:cNvGrpSpPr/>
            <p:nvPr/>
          </p:nvGrpSpPr>
          <p:grpSpPr>
            <a:xfrm>
              <a:off x="6738294" y="2817844"/>
              <a:ext cx="1460022" cy="361406"/>
              <a:chOff x="311848" y="1011114"/>
              <a:chExt cx="2233396" cy="495347"/>
            </a:xfrm>
            <a:solidFill>
              <a:schemeClr val="accent1"/>
            </a:solidFill>
          </p:grpSpPr>
          <p:sp>
            <p:nvSpPr>
              <p:cNvPr id="118" name="圓角矩形 85">
                <a:extLst>
                  <a:ext uri="{FF2B5EF4-FFF2-40B4-BE49-F238E27FC236}">
                    <a16:creationId xmlns:a16="http://schemas.microsoft.com/office/drawing/2014/main" id="{252CCF8F-5F5D-4497-9AFD-0A160D11A9D4}"/>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圓角矩形 4">
                <a:extLst>
                  <a:ext uri="{FF2B5EF4-FFF2-40B4-BE49-F238E27FC236}">
                    <a16:creationId xmlns:a16="http://schemas.microsoft.com/office/drawing/2014/main" id="{F5D653A6-332C-4214-B350-E40724FE8021}"/>
                  </a:ext>
                </a:extLst>
              </p:cNvPr>
              <p:cNvSpPr txBox="1"/>
              <p:nvPr/>
            </p:nvSpPr>
            <p:spPr>
              <a:xfrm>
                <a:off x="387498" y="1039397"/>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百分比</a:t>
                </a:r>
                <a:r>
                  <a:rPr lang="en-US" altLang="zh-TW" sz="1600" b="1" dirty="0">
                    <a:solidFill>
                      <a:schemeClr val="bg1"/>
                    </a:solidFill>
                    <a:latin typeface="微軟正黑體" panose="020B0604030504040204" pitchFamily="34" charset="-120"/>
                    <a:ea typeface="微軟正黑體" panose="020B0604030504040204" pitchFamily="34" charset="-120"/>
                  </a:rPr>
                  <a:t>(%)</a:t>
                </a:r>
              </a:p>
            </p:txBody>
          </p:sp>
        </p:grpSp>
        <p:cxnSp>
          <p:nvCxnSpPr>
            <p:cNvPr id="123" name="直線接點 122">
              <a:extLst>
                <a:ext uri="{FF2B5EF4-FFF2-40B4-BE49-F238E27FC236}">
                  <a16:creationId xmlns:a16="http://schemas.microsoft.com/office/drawing/2014/main" id="{030E96FA-B7D7-46E1-8426-743B02612D8C}"/>
                </a:ext>
              </a:extLst>
            </p:cNvPr>
            <p:cNvCxnSpPr>
              <a:cxnSpLocks/>
            </p:cNvCxnSpPr>
            <p:nvPr/>
          </p:nvCxnSpPr>
          <p:spPr>
            <a:xfrm>
              <a:off x="2350553" y="4723983"/>
              <a:ext cx="5840939"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26" name="群組 125">
              <a:extLst>
                <a:ext uri="{FF2B5EF4-FFF2-40B4-BE49-F238E27FC236}">
                  <a16:creationId xmlns:a16="http://schemas.microsoft.com/office/drawing/2014/main" id="{2341A4A8-8F55-4F7E-BA01-CEAAF9F53F05}"/>
                </a:ext>
              </a:extLst>
            </p:cNvPr>
            <p:cNvGrpSpPr/>
            <p:nvPr/>
          </p:nvGrpSpPr>
          <p:grpSpPr>
            <a:xfrm>
              <a:off x="921193" y="5159505"/>
              <a:ext cx="1358172" cy="857793"/>
              <a:chOff x="311848" y="1011114"/>
              <a:chExt cx="2233396" cy="495347"/>
            </a:xfrm>
            <a:solidFill>
              <a:srgbClr val="EF857D"/>
            </a:solidFill>
          </p:grpSpPr>
          <p:sp>
            <p:nvSpPr>
              <p:cNvPr id="127" name="圓角矩形 85">
                <a:extLst>
                  <a:ext uri="{FF2B5EF4-FFF2-40B4-BE49-F238E27FC236}">
                    <a16:creationId xmlns:a16="http://schemas.microsoft.com/office/drawing/2014/main" id="{721C9818-1F3D-4FDA-BF65-721355EA93A8}"/>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圓角矩形 4">
                <a:extLst>
                  <a:ext uri="{FF2B5EF4-FFF2-40B4-BE49-F238E27FC236}">
                    <a16:creationId xmlns:a16="http://schemas.microsoft.com/office/drawing/2014/main" id="{900C8216-F8D7-4547-876B-841277F39D33}"/>
                  </a:ext>
                </a:extLst>
              </p:cNvPr>
              <p:cNvSpPr txBox="1"/>
              <p:nvPr/>
            </p:nvSpPr>
            <p:spPr>
              <a:xfrm>
                <a:off x="387497"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校訂</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defTabSz="466725">
                  <a:lnSpc>
                    <a:spcPct val="90000"/>
                  </a:lnSpc>
                  <a:spcAft>
                    <a:spcPct val="35000"/>
                  </a:spcAft>
                </a:pPr>
                <a:r>
                  <a:rPr lang="zh-TW" altLang="en-US" sz="1600" b="1" dirty="0">
                    <a:solidFill>
                      <a:schemeClr val="bg1"/>
                    </a:solidFill>
                    <a:latin typeface="微軟正黑體" panose="020B0604030504040204" pitchFamily="34" charset="-120"/>
                    <a:ea typeface="微軟正黑體" panose="020B0604030504040204" pitchFamily="34" charset="-120"/>
                  </a:rPr>
                  <a:t>必選修科目</a:t>
                </a:r>
              </a:p>
            </p:txBody>
          </p:sp>
        </p:grpSp>
        <p:grpSp>
          <p:nvGrpSpPr>
            <p:cNvPr id="129" name="群組 128">
              <a:extLst>
                <a:ext uri="{FF2B5EF4-FFF2-40B4-BE49-F238E27FC236}">
                  <a16:creationId xmlns:a16="http://schemas.microsoft.com/office/drawing/2014/main" id="{0F93A7B5-EBA9-46A5-A4CF-A6594BB2880A}"/>
                </a:ext>
              </a:extLst>
            </p:cNvPr>
            <p:cNvGrpSpPr/>
            <p:nvPr/>
          </p:nvGrpSpPr>
          <p:grpSpPr>
            <a:xfrm>
              <a:off x="2318604" y="5159505"/>
              <a:ext cx="2059782" cy="870731"/>
              <a:chOff x="311848" y="1011114"/>
              <a:chExt cx="2233396" cy="492975"/>
            </a:xfrm>
            <a:solidFill>
              <a:srgbClr val="F2DCDB"/>
            </a:solidFill>
          </p:grpSpPr>
          <p:sp>
            <p:nvSpPr>
              <p:cNvPr id="130" name="圓角矩形 105">
                <a:extLst>
                  <a:ext uri="{FF2B5EF4-FFF2-40B4-BE49-F238E27FC236}">
                    <a16:creationId xmlns:a16="http://schemas.microsoft.com/office/drawing/2014/main" id="{AA939409-A044-4B63-8D1A-11B568720C5C}"/>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圓角矩形 4">
                <a:extLst>
                  <a:ext uri="{FF2B5EF4-FFF2-40B4-BE49-F238E27FC236}">
                    <a16:creationId xmlns:a16="http://schemas.microsoft.com/office/drawing/2014/main" id="{BC265402-5CED-4EEC-8D35-8F724FC16D37}"/>
                  </a:ext>
                </a:extLst>
              </p:cNvPr>
              <p:cNvSpPr txBox="1"/>
              <p:nvPr/>
            </p:nvSpPr>
            <p:spPr>
              <a:xfrm>
                <a:off x="393432" y="1040102"/>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ts val="3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一般科目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spcAft>
                    <a:spcPts val="3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專業科目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spcAft>
                    <a:spcPts val="3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實習科目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cxnSp>
          <p:nvCxnSpPr>
            <p:cNvPr id="132" name="直線接點 131">
              <a:extLst>
                <a:ext uri="{FF2B5EF4-FFF2-40B4-BE49-F238E27FC236}">
                  <a16:creationId xmlns:a16="http://schemas.microsoft.com/office/drawing/2014/main" id="{9BD517EF-78F3-4E72-BC71-3A87752B50C9}"/>
                </a:ext>
              </a:extLst>
            </p:cNvPr>
            <p:cNvCxnSpPr>
              <a:cxnSpLocks/>
            </p:cNvCxnSpPr>
            <p:nvPr/>
          </p:nvCxnSpPr>
          <p:spPr>
            <a:xfrm>
              <a:off x="923442" y="5124059"/>
              <a:ext cx="7283948"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76" name="群組 175">
              <a:extLst>
                <a:ext uri="{FF2B5EF4-FFF2-40B4-BE49-F238E27FC236}">
                  <a16:creationId xmlns:a16="http://schemas.microsoft.com/office/drawing/2014/main" id="{7CDC209E-B081-4CE1-9CF8-D1BC2F30FD0C}"/>
                </a:ext>
              </a:extLst>
            </p:cNvPr>
            <p:cNvGrpSpPr/>
            <p:nvPr/>
          </p:nvGrpSpPr>
          <p:grpSpPr>
            <a:xfrm>
              <a:off x="4437067" y="3225495"/>
              <a:ext cx="914757" cy="321454"/>
              <a:chOff x="4437067" y="3225495"/>
              <a:chExt cx="914757" cy="321454"/>
            </a:xfrm>
          </p:grpSpPr>
          <p:sp>
            <p:nvSpPr>
              <p:cNvPr id="172" name="圓角矩形 98">
                <a:extLst>
                  <a:ext uri="{FF2B5EF4-FFF2-40B4-BE49-F238E27FC236}">
                    <a16:creationId xmlns:a16="http://schemas.microsoft.com/office/drawing/2014/main" id="{78EE9222-92D9-4E2D-9FA9-BF6A0006C4C1}"/>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圓角矩形 4">
                <a:extLst>
                  <a:ext uri="{FF2B5EF4-FFF2-40B4-BE49-F238E27FC236}">
                    <a16:creationId xmlns:a16="http://schemas.microsoft.com/office/drawing/2014/main" id="{B39C55A6-BC38-46E2-863C-FA3B37939C53}"/>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66-76</a:t>
                </a:r>
              </a:p>
            </p:txBody>
          </p:sp>
        </p:grpSp>
        <p:cxnSp>
          <p:nvCxnSpPr>
            <p:cNvPr id="160" name="直線接點 159">
              <a:extLst>
                <a:ext uri="{FF2B5EF4-FFF2-40B4-BE49-F238E27FC236}">
                  <a16:creationId xmlns:a16="http://schemas.microsoft.com/office/drawing/2014/main" id="{49A75CB6-3474-4540-85E6-349ABE42E595}"/>
                </a:ext>
              </a:extLst>
            </p:cNvPr>
            <p:cNvCxnSpPr>
              <a:cxnSpLocks/>
            </p:cNvCxnSpPr>
            <p:nvPr/>
          </p:nvCxnSpPr>
          <p:spPr>
            <a:xfrm>
              <a:off x="923442" y="6055281"/>
              <a:ext cx="7283948"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77" name="群組 176">
              <a:extLst>
                <a:ext uri="{FF2B5EF4-FFF2-40B4-BE49-F238E27FC236}">
                  <a16:creationId xmlns:a16="http://schemas.microsoft.com/office/drawing/2014/main" id="{DC1FD287-D641-42EF-AE0F-58B1E97C8950}"/>
                </a:ext>
              </a:extLst>
            </p:cNvPr>
            <p:cNvGrpSpPr/>
            <p:nvPr/>
          </p:nvGrpSpPr>
          <p:grpSpPr>
            <a:xfrm>
              <a:off x="5405685" y="3228313"/>
              <a:ext cx="1280160" cy="321454"/>
              <a:chOff x="4440325" y="3225495"/>
              <a:chExt cx="914757" cy="321454"/>
            </a:xfrm>
          </p:grpSpPr>
          <p:sp>
            <p:nvSpPr>
              <p:cNvPr id="178" name="圓角矩形 98">
                <a:extLst>
                  <a:ext uri="{FF2B5EF4-FFF2-40B4-BE49-F238E27FC236}">
                    <a16:creationId xmlns:a16="http://schemas.microsoft.com/office/drawing/2014/main" id="{761CC771-BFDA-4BE9-88A5-5822BFB0B2F2}"/>
                  </a:ext>
                </a:extLst>
              </p:cNvPr>
              <p:cNvSpPr/>
              <p:nvPr/>
            </p:nvSpPr>
            <p:spPr>
              <a:xfrm>
                <a:off x="4440325"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9" name="圓角矩形 4">
                <a:extLst>
                  <a:ext uri="{FF2B5EF4-FFF2-40B4-BE49-F238E27FC236}">
                    <a16:creationId xmlns:a16="http://schemas.microsoft.com/office/drawing/2014/main" id="{862F0AEB-1562-4CA7-9DC1-A7D39994B983}"/>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66-76</a:t>
                </a:r>
              </a:p>
            </p:txBody>
          </p:sp>
        </p:grpSp>
        <p:grpSp>
          <p:nvGrpSpPr>
            <p:cNvPr id="180" name="群組 179">
              <a:extLst>
                <a:ext uri="{FF2B5EF4-FFF2-40B4-BE49-F238E27FC236}">
                  <a16:creationId xmlns:a16="http://schemas.microsoft.com/office/drawing/2014/main" id="{22305B86-F061-4B63-94CB-34514D614C4D}"/>
                </a:ext>
              </a:extLst>
            </p:cNvPr>
            <p:cNvGrpSpPr/>
            <p:nvPr/>
          </p:nvGrpSpPr>
          <p:grpSpPr>
            <a:xfrm>
              <a:off x="6737412" y="3227399"/>
              <a:ext cx="1460904" cy="321454"/>
              <a:chOff x="4437067" y="3225495"/>
              <a:chExt cx="914757" cy="321454"/>
            </a:xfrm>
          </p:grpSpPr>
          <p:sp>
            <p:nvSpPr>
              <p:cNvPr id="181" name="圓角矩形 98">
                <a:extLst>
                  <a:ext uri="{FF2B5EF4-FFF2-40B4-BE49-F238E27FC236}">
                    <a16:creationId xmlns:a16="http://schemas.microsoft.com/office/drawing/2014/main" id="{9D4A4834-5CEB-4652-AFA4-5228C6729859}"/>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2" name="圓角矩形 4">
                <a:extLst>
                  <a:ext uri="{FF2B5EF4-FFF2-40B4-BE49-F238E27FC236}">
                    <a16:creationId xmlns:a16="http://schemas.microsoft.com/office/drawing/2014/main" id="{BCE35E48-8762-4DA7-83A9-771FEFCAEAB4}"/>
                  </a:ext>
                </a:extLst>
              </p:cNvPr>
              <p:cNvSpPr txBox="1"/>
              <p:nvPr/>
            </p:nvSpPr>
            <p:spPr>
              <a:xfrm>
                <a:off x="4490885" y="3248247"/>
                <a:ext cx="836879"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34.4-39.6%</a:t>
                </a:r>
              </a:p>
            </p:txBody>
          </p:sp>
        </p:grpSp>
        <p:grpSp>
          <p:nvGrpSpPr>
            <p:cNvPr id="183" name="群組 182">
              <a:extLst>
                <a:ext uri="{FF2B5EF4-FFF2-40B4-BE49-F238E27FC236}">
                  <a16:creationId xmlns:a16="http://schemas.microsoft.com/office/drawing/2014/main" id="{0898DE81-E4DD-4893-A164-F8B6462356C8}"/>
                </a:ext>
              </a:extLst>
            </p:cNvPr>
            <p:cNvGrpSpPr/>
            <p:nvPr/>
          </p:nvGrpSpPr>
          <p:grpSpPr>
            <a:xfrm>
              <a:off x="4430950" y="3603628"/>
              <a:ext cx="914757" cy="328462"/>
              <a:chOff x="4437067" y="3225495"/>
              <a:chExt cx="914757" cy="328462"/>
            </a:xfrm>
          </p:grpSpPr>
          <p:sp>
            <p:nvSpPr>
              <p:cNvPr id="184" name="圓角矩形 98">
                <a:extLst>
                  <a:ext uri="{FF2B5EF4-FFF2-40B4-BE49-F238E27FC236}">
                    <a16:creationId xmlns:a16="http://schemas.microsoft.com/office/drawing/2014/main" id="{D8D2D8C4-A1DB-4BEE-B9E1-29D46FD1433B}"/>
                  </a:ext>
                </a:extLst>
              </p:cNvPr>
              <p:cNvSpPr/>
              <p:nvPr/>
            </p:nvSpPr>
            <p:spPr>
              <a:xfrm>
                <a:off x="4437067" y="3225495"/>
                <a:ext cx="914757" cy="328462"/>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5" name="圓角矩形 4">
                <a:extLst>
                  <a:ext uri="{FF2B5EF4-FFF2-40B4-BE49-F238E27FC236}">
                    <a16:creationId xmlns:a16="http://schemas.microsoft.com/office/drawing/2014/main" id="{6E315449-E6C1-4406-A012-D27A006680D9}"/>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26</a:t>
                </a:r>
              </a:p>
            </p:txBody>
          </p:sp>
        </p:grpSp>
        <p:grpSp>
          <p:nvGrpSpPr>
            <p:cNvPr id="186" name="群組 185">
              <a:extLst>
                <a:ext uri="{FF2B5EF4-FFF2-40B4-BE49-F238E27FC236}">
                  <a16:creationId xmlns:a16="http://schemas.microsoft.com/office/drawing/2014/main" id="{35532247-5A3A-4C8C-A6FB-A46BBC823FC8}"/>
                </a:ext>
              </a:extLst>
            </p:cNvPr>
            <p:cNvGrpSpPr/>
            <p:nvPr/>
          </p:nvGrpSpPr>
          <p:grpSpPr>
            <a:xfrm>
              <a:off x="4432322" y="3984413"/>
              <a:ext cx="914757" cy="327600"/>
              <a:chOff x="4437067" y="3225495"/>
              <a:chExt cx="914757" cy="327600"/>
            </a:xfrm>
          </p:grpSpPr>
          <p:sp>
            <p:nvSpPr>
              <p:cNvPr id="187" name="圓角矩形 98">
                <a:extLst>
                  <a:ext uri="{FF2B5EF4-FFF2-40B4-BE49-F238E27FC236}">
                    <a16:creationId xmlns:a16="http://schemas.microsoft.com/office/drawing/2014/main" id="{FE5C987B-8C9C-4453-AA16-0E37BA542FDD}"/>
                  </a:ext>
                </a:extLst>
              </p:cNvPr>
              <p:cNvSpPr/>
              <p:nvPr/>
            </p:nvSpPr>
            <p:spPr>
              <a:xfrm>
                <a:off x="4437067" y="3225495"/>
                <a:ext cx="914757" cy="3276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8" name="圓角矩形 4">
                <a:extLst>
                  <a:ext uri="{FF2B5EF4-FFF2-40B4-BE49-F238E27FC236}">
                    <a16:creationId xmlns:a16="http://schemas.microsoft.com/office/drawing/2014/main" id="{08971BF0-57D0-4BE3-86A9-58B4383123B7}"/>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6</a:t>
                </a:r>
              </a:p>
            </p:txBody>
          </p:sp>
        </p:grpSp>
        <p:grpSp>
          <p:nvGrpSpPr>
            <p:cNvPr id="189" name="群組 188">
              <a:extLst>
                <a:ext uri="{FF2B5EF4-FFF2-40B4-BE49-F238E27FC236}">
                  <a16:creationId xmlns:a16="http://schemas.microsoft.com/office/drawing/2014/main" id="{1648AB13-DE87-4746-B881-B86C6A7EC81B}"/>
                </a:ext>
              </a:extLst>
            </p:cNvPr>
            <p:cNvGrpSpPr/>
            <p:nvPr/>
          </p:nvGrpSpPr>
          <p:grpSpPr>
            <a:xfrm>
              <a:off x="4427736" y="4360869"/>
              <a:ext cx="914757" cy="327600"/>
              <a:chOff x="4437067" y="3216786"/>
              <a:chExt cx="914757" cy="327600"/>
            </a:xfrm>
          </p:grpSpPr>
          <p:sp>
            <p:nvSpPr>
              <p:cNvPr id="190" name="圓角矩形 98">
                <a:extLst>
                  <a:ext uri="{FF2B5EF4-FFF2-40B4-BE49-F238E27FC236}">
                    <a16:creationId xmlns:a16="http://schemas.microsoft.com/office/drawing/2014/main" id="{6FBFA4E6-C950-429F-983D-926BEB554F71}"/>
                  </a:ext>
                </a:extLst>
              </p:cNvPr>
              <p:cNvSpPr/>
              <p:nvPr/>
            </p:nvSpPr>
            <p:spPr>
              <a:xfrm>
                <a:off x="4437067" y="3216786"/>
                <a:ext cx="914757" cy="3276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1" name="圓角矩形 4">
                <a:extLst>
                  <a:ext uri="{FF2B5EF4-FFF2-40B4-BE49-F238E27FC236}">
                    <a16:creationId xmlns:a16="http://schemas.microsoft.com/office/drawing/2014/main" id="{CC3CDA7F-94A9-4462-BD82-40D87C38113B}"/>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65000"/>
                        <a:lumOff val="35000"/>
                      </a:schemeClr>
                    </a:solidFill>
                    <a:latin typeface="微軟正黑體" panose="020B0604030504040204" pitchFamily="34" charset="-120"/>
                    <a:ea typeface="微軟正黑體" panose="020B0604030504040204" pitchFamily="34" charset="-120"/>
                  </a:rPr>
                  <a:t>14</a:t>
                </a:r>
              </a:p>
            </p:txBody>
          </p:sp>
        </p:grpSp>
        <p:grpSp>
          <p:nvGrpSpPr>
            <p:cNvPr id="192" name="群組 191">
              <a:extLst>
                <a:ext uri="{FF2B5EF4-FFF2-40B4-BE49-F238E27FC236}">
                  <a16:creationId xmlns:a16="http://schemas.microsoft.com/office/drawing/2014/main" id="{095C707C-DC59-431B-976C-56736DBC87CE}"/>
                </a:ext>
              </a:extLst>
            </p:cNvPr>
            <p:cNvGrpSpPr/>
            <p:nvPr/>
          </p:nvGrpSpPr>
          <p:grpSpPr>
            <a:xfrm>
              <a:off x="5405687" y="3598304"/>
              <a:ext cx="1280160" cy="1092728"/>
              <a:chOff x="4433809" y="3225495"/>
              <a:chExt cx="914757" cy="321454"/>
            </a:xfrm>
          </p:grpSpPr>
          <p:sp>
            <p:nvSpPr>
              <p:cNvPr id="193" name="圓角矩形 98">
                <a:extLst>
                  <a:ext uri="{FF2B5EF4-FFF2-40B4-BE49-F238E27FC236}">
                    <a16:creationId xmlns:a16="http://schemas.microsoft.com/office/drawing/2014/main" id="{A957278D-7DFF-40E2-9331-F7F613C6C1AD}"/>
                  </a:ext>
                </a:extLst>
              </p:cNvPr>
              <p:cNvSpPr/>
              <p:nvPr/>
            </p:nvSpPr>
            <p:spPr>
              <a:xfrm>
                <a:off x="4433809"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4" name="圓角矩形 4">
                <a:extLst>
                  <a:ext uri="{FF2B5EF4-FFF2-40B4-BE49-F238E27FC236}">
                    <a16:creationId xmlns:a16="http://schemas.microsoft.com/office/drawing/2014/main" id="{583CF2D3-E6D9-422D-9749-44AB907FBA84}"/>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46</a:t>
                </a:r>
              </a:p>
            </p:txBody>
          </p:sp>
        </p:grpSp>
        <p:grpSp>
          <p:nvGrpSpPr>
            <p:cNvPr id="195" name="群組 194">
              <a:extLst>
                <a:ext uri="{FF2B5EF4-FFF2-40B4-BE49-F238E27FC236}">
                  <a16:creationId xmlns:a16="http://schemas.microsoft.com/office/drawing/2014/main" id="{DD9168AF-CBE9-4F36-80D9-68155E13D3BA}"/>
                </a:ext>
              </a:extLst>
            </p:cNvPr>
            <p:cNvGrpSpPr/>
            <p:nvPr/>
          </p:nvGrpSpPr>
          <p:grpSpPr>
            <a:xfrm>
              <a:off x="6738294" y="3598304"/>
              <a:ext cx="1453198" cy="1092728"/>
              <a:chOff x="4437067" y="3225495"/>
              <a:chExt cx="914757" cy="321454"/>
            </a:xfrm>
          </p:grpSpPr>
          <p:sp>
            <p:nvSpPr>
              <p:cNvPr id="196" name="圓角矩形 98">
                <a:extLst>
                  <a:ext uri="{FF2B5EF4-FFF2-40B4-BE49-F238E27FC236}">
                    <a16:creationId xmlns:a16="http://schemas.microsoft.com/office/drawing/2014/main" id="{ECC7D3ED-C29D-40BA-9ABE-E977E925D37E}"/>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7" name="圓角矩形 4">
                <a:extLst>
                  <a:ext uri="{FF2B5EF4-FFF2-40B4-BE49-F238E27FC236}">
                    <a16:creationId xmlns:a16="http://schemas.microsoft.com/office/drawing/2014/main" id="{66DC8F31-1D0D-4888-B6B8-D37A4C8D850E}"/>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24%</a:t>
                </a:r>
              </a:p>
            </p:txBody>
          </p:sp>
        </p:grpSp>
        <p:grpSp>
          <p:nvGrpSpPr>
            <p:cNvPr id="198" name="群組 197">
              <a:extLst>
                <a:ext uri="{FF2B5EF4-FFF2-40B4-BE49-F238E27FC236}">
                  <a16:creationId xmlns:a16="http://schemas.microsoft.com/office/drawing/2014/main" id="{B44C4581-D3C2-4B4E-8918-B43407AF0741}"/>
                </a:ext>
              </a:extLst>
            </p:cNvPr>
            <p:cNvGrpSpPr/>
            <p:nvPr/>
          </p:nvGrpSpPr>
          <p:grpSpPr>
            <a:xfrm>
              <a:off x="5405687" y="4759873"/>
              <a:ext cx="1280160" cy="321454"/>
              <a:chOff x="4433809" y="3225495"/>
              <a:chExt cx="914757" cy="321454"/>
            </a:xfrm>
          </p:grpSpPr>
          <p:sp>
            <p:nvSpPr>
              <p:cNvPr id="199" name="圓角矩形 98">
                <a:extLst>
                  <a:ext uri="{FF2B5EF4-FFF2-40B4-BE49-F238E27FC236}">
                    <a16:creationId xmlns:a16="http://schemas.microsoft.com/office/drawing/2014/main" id="{0E401538-1E45-41F6-AEC6-9C1D93910AE3}"/>
                  </a:ext>
                </a:extLst>
              </p:cNvPr>
              <p:cNvSpPr/>
              <p:nvPr/>
            </p:nvSpPr>
            <p:spPr>
              <a:xfrm>
                <a:off x="4433809"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0" name="圓角矩形 4">
                <a:extLst>
                  <a:ext uri="{FF2B5EF4-FFF2-40B4-BE49-F238E27FC236}">
                    <a16:creationId xmlns:a16="http://schemas.microsoft.com/office/drawing/2014/main" id="{A968BF21-649F-4BBB-B3CC-2E6C420685CA}"/>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112-122</a:t>
                </a:r>
              </a:p>
            </p:txBody>
          </p:sp>
        </p:grpSp>
        <p:grpSp>
          <p:nvGrpSpPr>
            <p:cNvPr id="201" name="群組 200">
              <a:extLst>
                <a:ext uri="{FF2B5EF4-FFF2-40B4-BE49-F238E27FC236}">
                  <a16:creationId xmlns:a16="http://schemas.microsoft.com/office/drawing/2014/main" id="{773D871C-480A-4487-8053-1DD6DF9E5996}"/>
                </a:ext>
              </a:extLst>
            </p:cNvPr>
            <p:cNvGrpSpPr/>
            <p:nvPr/>
          </p:nvGrpSpPr>
          <p:grpSpPr>
            <a:xfrm>
              <a:off x="6746532" y="4758959"/>
              <a:ext cx="1460904" cy="321454"/>
              <a:chOff x="4437067" y="3225495"/>
              <a:chExt cx="914757" cy="321454"/>
            </a:xfrm>
          </p:grpSpPr>
          <p:sp>
            <p:nvSpPr>
              <p:cNvPr id="202" name="圓角矩形 98">
                <a:extLst>
                  <a:ext uri="{FF2B5EF4-FFF2-40B4-BE49-F238E27FC236}">
                    <a16:creationId xmlns:a16="http://schemas.microsoft.com/office/drawing/2014/main" id="{DD0E770B-85C6-4739-AEF3-B19DA0D30FF2}"/>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3" name="圓角矩形 4">
                <a:extLst>
                  <a:ext uri="{FF2B5EF4-FFF2-40B4-BE49-F238E27FC236}">
                    <a16:creationId xmlns:a16="http://schemas.microsoft.com/office/drawing/2014/main" id="{3FCF78FB-3CF2-4294-9001-D62DDA7373E6}"/>
                  </a:ext>
                </a:extLst>
              </p:cNvPr>
              <p:cNvSpPr txBox="1"/>
              <p:nvPr/>
            </p:nvSpPr>
            <p:spPr>
              <a:xfrm>
                <a:off x="4490885" y="3248247"/>
                <a:ext cx="836879"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58.4-63.6%</a:t>
                </a:r>
              </a:p>
            </p:txBody>
          </p:sp>
        </p:grpSp>
        <p:grpSp>
          <p:nvGrpSpPr>
            <p:cNvPr id="204" name="群組 203">
              <a:extLst>
                <a:ext uri="{FF2B5EF4-FFF2-40B4-BE49-F238E27FC236}">
                  <a16:creationId xmlns:a16="http://schemas.microsoft.com/office/drawing/2014/main" id="{E7584940-3DFE-454B-A3C1-0956CFCCA307}"/>
                </a:ext>
              </a:extLst>
            </p:cNvPr>
            <p:cNvGrpSpPr/>
            <p:nvPr/>
          </p:nvGrpSpPr>
          <p:grpSpPr>
            <a:xfrm>
              <a:off x="5405687" y="5172544"/>
              <a:ext cx="1280160" cy="844754"/>
              <a:chOff x="4433809" y="3225495"/>
              <a:chExt cx="914757" cy="321454"/>
            </a:xfrm>
          </p:grpSpPr>
          <p:sp>
            <p:nvSpPr>
              <p:cNvPr id="205" name="圓角矩形 98">
                <a:extLst>
                  <a:ext uri="{FF2B5EF4-FFF2-40B4-BE49-F238E27FC236}">
                    <a16:creationId xmlns:a16="http://schemas.microsoft.com/office/drawing/2014/main" id="{214D80BF-97C7-4901-838A-E84FFAF06402}"/>
                  </a:ext>
                </a:extLst>
              </p:cNvPr>
              <p:cNvSpPr/>
              <p:nvPr/>
            </p:nvSpPr>
            <p:spPr>
              <a:xfrm>
                <a:off x="4433809"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6" name="圓角矩形 4">
                <a:extLst>
                  <a:ext uri="{FF2B5EF4-FFF2-40B4-BE49-F238E27FC236}">
                    <a16:creationId xmlns:a16="http://schemas.microsoft.com/office/drawing/2014/main" id="{19724572-B33A-4A08-BD0F-9E058114EEF4}"/>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70-80</a:t>
                </a:r>
              </a:p>
            </p:txBody>
          </p:sp>
        </p:grpSp>
        <p:grpSp>
          <p:nvGrpSpPr>
            <p:cNvPr id="207" name="群組 206">
              <a:extLst>
                <a:ext uri="{FF2B5EF4-FFF2-40B4-BE49-F238E27FC236}">
                  <a16:creationId xmlns:a16="http://schemas.microsoft.com/office/drawing/2014/main" id="{8997E681-A649-4C4A-A4E6-F407D8D088AD}"/>
                </a:ext>
              </a:extLst>
            </p:cNvPr>
            <p:cNvGrpSpPr/>
            <p:nvPr/>
          </p:nvGrpSpPr>
          <p:grpSpPr>
            <a:xfrm>
              <a:off x="6746532" y="5171629"/>
              <a:ext cx="1460904" cy="853609"/>
              <a:chOff x="4437067" y="3225495"/>
              <a:chExt cx="914757" cy="321454"/>
            </a:xfrm>
          </p:grpSpPr>
          <p:sp>
            <p:nvSpPr>
              <p:cNvPr id="208" name="圓角矩形 98">
                <a:extLst>
                  <a:ext uri="{FF2B5EF4-FFF2-40B4-BE49-F238E27FC236}">
                    <a16:creationId xmlns:a16="http://schemas.microsoft.com/office/drawing/2014/main" id="{02455705-B65D-486E-BFF2-D7856BA6CD52}"/>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9" name="圓角矩形 4">
                <a:extLst>
                  <a:ext uri="{FF2B5EF4-FFF2-40B4-BE49-F238E27FC236}">
                    <a16:creationId xmlns:a16="http://schemas.microsoft.com/office/drawing/2014/main" id="{D294223A-274C-472B-A011-457D3713C562}"/>
                  </a:ext>
                </a:extLst>
              </p:cNvPr>
              <p:cNvSpPr txBox="1"/>
              <p:nvPr/>
            </p:nvSpPr>
            <p:spPr>
              <a:xfrm>
                <a:off x="4490885" y="3248247"/>
                <a:ext cx="836879"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36.4-41.6%</a:t>
                </a:r>
              </a:p>
            </p:txBody>
          </p:sp>
        </p:grpSp>
        <p:grpSp>
          <p:nvGrpSpPr>
            <p:cNvPr id="210" name="群組 209">
              <a:extLst>
                <a:ext uri="{FF2B5EF4-FFF2-40B4-BE49-F238E27FC236}">
                  <a16:creationId xmlns:a16="http://schemas.microsoft.com/office/drawing/2014/main" id="{073EB30B-95C4-4157-ABD7-AEE120A52B91}"/>
                </a:ext>
              </a:extLst>
            </p:cNvPr>
            <p:cNvGrpSpPr/>
            <p:nvPr/>
          </p:nvGrpSpPr>
          <p:grpSpPr>
            <a:xfrm>
              <a:off x="5405687" y="6092889"/>
              <a:ext cx="1280160" cy="321454"/>
              <a:chOff x="4433809" y="3225495"/>
              <a:chExt cx="914757" cy="321454"/>
            </a:xfrm>
          </p:grpSpPr>
          <p:sp>
            <p:nvSpPr>
              <p:cNvPr id="211" name="圓角矩形 98">
                <a:extLst>
                  <a:ext uri="{FF2B5EF4-FFF2-40B4-BE49-F238E27FC236}">
                    <a16:creationId xmlns:a16="http://schemas.microsoft.com/office/drawing/2014/main" id="{7DD2B117-98E0-400F-8AD1-755F87270905}"/>
                  </a:ext>
                </a:extLst>
              </p:cNvPr>
              <p:cNvSpPr/>
              <p:nvPr/>
            </p:nvSpPr>
            <p:spPr>
              <a:xfrm>
                <a:off x="4433809"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2" name="圓角矩形 4">
                <a:extLst>
                  <a:ext uri="{FF2B5EF4-FFF2-40B4-BE49-F238E27FC236}">
                    <a16:creationId xmlns:a16="http://schemas.microsoft.com/office/drawing/2014/main" id="{C289184A-C480-4EB8-9DAD-17B906DB513A}"/>
                  </a:ext>
                </a:extLst>
              </p:cNvPr>
              <p:cNvSpPr txBox="1"/>
              <p:nvPr/>
            </p:nvSpPr>
            <p:spPr>
              <a:xfrm>
                <a:off x="4538589" y="3248247"/>
                <a:ext cx="710137"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180-192</a:t>
                </a:r>
              </a:p>
            </p:txBody>
          </p:sp>
        </p:grpSp>
        <p:grpSp>
          <p:nvGrpSpPr>
            <p:cNvPr id="213" name="群組 212">
              <a:extLst>
                <a:ext uri="{FF2B5EF4-FFF2-40B4-BE49-F238E27FC236}">
                  <a16:creationId xmlns:a16="http://schemas.microsoft.com/office/drawing/2014/main" id="{44FC32FB-BCD7-464E-926D-74500E43229A}"/>
                </a:ext>
              </a:extLst>
            </p:cNvPr>
            <p:cNvGrpSpPr/>
            <p:nvPr/>
          </p:nvGrpSpPr>
          <p:grpSpPr>
            <a:xfrm>
              <a:off x="6746532" y="6091975"/>
              <a:ext cx="1460904" cy="321454"/>
              <a:chOff x="4437067" y="3225495"/>
              <a:chExt cx="914757" cy="321454"/>
            </a:xfrm>
          </p:grpSpPr>
          <p:sp>
            <p:nvSpPr>
              <p:cNvPr id="214" name="圓角矩形 98">
                <a:extLst>
                  <a:ext uri="{FF2B5EF4-FFF2-40B4-BE49-F238E27FC236}">
                    <a16:creationId xmlns:a16="http://schemas.microsoft.com/office/drawing/2014/main" id="{CF078ED3-3D40-43DB-B11C-C57E31B6E799}"/>
                  </a:ext>
                </a:extLst>
              </p:cNvPr>
              <p:cNvSpPr/>
              <p:nvPr/>
            </p:nvSpPr>
            <p:spPr>
              <a:xfrm>
                <a:off x="4437067" y="3225495"/>
                <a:ext cx="914757" cy="321454"/>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5" name="圓角矩形 4">
                <a:extLst>
                  <a:ext uri="{FF2B5EF4-FFF2-40B4-BE49-F238E27FC236}">
                    <a16:creationId xmlns:a16="http://schemas.microsoft.com/office/drawing/2014/main" id="{F4DC085B-EAA7-4D5E-B630-8D0BD7A52B10}"/>
                  </a:ext>
                </a:extLst>
              </p:cNvPr>
              <p:cNvSpPr txBox="1"/>
              <p:nvPr/>
            </p:nvSpPr>
            <p:spPr>
              <a:xfrm>
                <a:off x="4490885" y="3248247"/>
                <a:ext cx="836879" cy="28037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100%</a:t>
                </a:r>
              </a:p>
            </p:txBody>
          </p:sp>
        </p:grpSp>
        <p:cxnSp>
          <p:nvCxnSpPr>
            <p:cNvPr id="96" name="直線接點 95">
              <a:extLst>
                <a:ext uri="{FF2B5EF4-FFF2-40B4-BE49-F238E27FC236}">
                  <a16:creationId xmlns:a16="http://schemas.microsoft.com/office/drawing/2014/main" id="{AEE40E74-AAE4-4856-87C7-6957FB53E1DE}"/>
                </a:ext>
              </a:extLst>
            </p:cNvPr>
            <p:cNvCxnSpPr>
              <a:cxnSpLocks/>
            </p:cNvCxnSpPr>
            <p:nvPr/>
          </p:nvCxnSpPr>
          <p:spPr>
            <a:xfrm>
              <a:off x="2356824" y="3566251"/>
              <a:ext cx="5840939" cy="0"/>
            </a:xfrm>
            <a:prstGeom prst="line">
              <a:avLst/>
            </a:prstGeom>
            <a:ln w="9525"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93357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15189" y="1852160"/>
            <a:ext cx="7281111" cy="4031873"/>
          </a:xfrm>
          <a:prstGeom prst="rect">
            <a:avLst/>
          </a:prstGeom>
          <a:noFill/>
        </p:spPr>
        <p:txBody>
          <a:bodyPr wrap="square" rtlCol="0">
            <a:spAutoFit/>
          </a:bodyPr>
          <a:lstStyle/>
          <a:p>
            <a:pPr marL="342900" indent="-342900" latinLnBrk="1">
              <a:spcBef>
                <a:spcPts val="2400"/>
              </a:spcBef>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技術型高級中等學校商業與管理群科課程綱要於</a:t>
            </a:r>
            <a:r>
              <a:rPr lang="en-US" altLang="zh-TW" sz="2800" b="1" dirty="0" smtClean="0">
                <a:solidFill>
                  <a:schemeClr val="accent2">
                    <a:lumMod val="50000"/>
                  </a:schemeClr>
                </a:solidFill>
                <a:latin typeface="微軟正黑體" pitchFamily="34" charset="-120"/>
                <a:ea typeface="微軟正黑體" pitchFamily="34" charset="-120"/>
              </a:rPr>
              <a:t>108</a:t>
            </a:r>
            <a:r>
              <a:rPr lang="zh-TW" altLang="en-US" sz="2800" b="1" dirty="0" smtClean="0">
                <a:solidFill>
                  <a:schemeClr val="accent2">
                    <a:lumMod val="50000"/>
                  </a:schemeClr>
                </a:solidFill>
                <a:latin typeface="微軟正黑體" pitchFamily="34" charset="-120"/>
                <a:ea typeface="微軟正黑體" pitchFamily="34" charset="-120"/>
              </a:rPr>
              <a:t>學年度正式實施</a:t>
            </a:r>
          </a:p>
          <a:p>
            <a:pPr marL="342900" indent="-342900" latinLnBrk="1">
              <a:spcBef>
                <a:spcPts val="2400"/>
              </a:spcBef>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以務實致用為新課綱的核心理念</a:t>
            </a:r>
            <a:endParaRPr lang="en-US" altLang="zh-TW" sz="2800" b="1" dirty="0" smtClean="0">
              <a:solidFill>
                <a:schemeClr val="accent2">
                  <a:lumMod val="50000"/>
                </a:schemeClr>
              </a:solidFill>
              <a:latin typeface="微軟正黑體" pitchFamily="34" charset="-120"/>
              <a:ea typeface="微軟正黑體" pitchFamily="34" charset="-120"/>
            </a:endParaRPr>
          </a:p>
          <a:p>
            <a:pPr marL="342900" indent="-342900" latinLnBrk="1">
              <a:spcBef>
                <a:spcPts val="2400"/>
              </a:spcBef>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課程設計強調務實與理論兼重</a:t>
            </a:r>
            <a:endParaRPr lang="en-US" altLang="zh-TW" sz="2800" b="1" dirty="0" smtClean="0">
              <a:solidFill>
                <a:schemeClr val="accent2">
                  <a:lumMod val="50000"/>
                </a:schemeClr>
              </a:solidFill>
              <a:latin typeface="微軟正黑體" pitchFamily="34" charset="-120"/>
              <a:ea typeface="微軟正黑體" pitchFamily="34" charset="-120"/>
            </a:endParaRPr>
          </a:p>
          <a:p>
            <a:pPr marL="342900" indent="-342900" latinLnBrk="1">
              <a:spcBef>
                <a:spcPts val="2400"/>
              </a:spcBef>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培養學生具備商業與管理從業人員所需之知識與實作技能，符合職涯發展需求，並為未來發展做準備</a:t>
            </a:r>
            <a:endParaRPr lang="zh-TW" altLang="en-US" sz="2800" b="1" dirty="0">
              <a:solidFill>
                <a:schemeClr val="accent2">
                  <a:lumMod val="50000"/>
                </a:schemeClr>
              </a:solidFill>
              <a:latin typeface="微軟正黑體" pitchFamily="34" charset="-120"/>
              <a:ea typeface="微軟正黑體" pitchFamily="34" charset="-120"/>
            </a:endParaRPr>
          </a:p>
        </p:txBody>
      </p:sp>
      <p:sp>
        <p:nvSpPr>
          <p:cNvPr id="9" name="標題 1"/>
          <p:cNvSpPr>
            <a:spLocks noGrp="1"/>
          </p:cNvSpPr>
          <p:nvPr>
            <p:ph type="title"/>
          </p:nvPr>
        </p:nvSpPr>
        <p:spPr>
          <a:xfrm>
            <a:off x="0" y="20219"/>
            <a:ext cx="8887047" cy="862166"/>
          </a:xfrm>
        </p:spPr>
        <p:txBody>
          <a:bodyPr/>
          <a:lstStyle/>
          <a:p>
            <a:pPr algn="ctr">
              <a:lnSpc>
                <a:spcPct val="150000"/>
              </a:lnSpc>
              <a:spcBef>
                <a:spcPts val="2400"/>
              </a:spcBef>
            </a:pPr>
            <a:r>
              <a:rPr lang="zh-TW" altLang="en-US" sz="2800" dirty="0"/>
              <a:t>壹</a:t>
            </a:r>
            <a:r>
              <a:rPr lang="zh-TW" altLang="en-US" sz="2800" dirty="0" smtClean="0"/>
              <a:t>、十二年國教新課綱改了什麼</a:t>
            </a:r>
            <a:r>
              <a:rPr lang="en-US" altLang="zh-TW" sz="2800" dirty="0" smtClean="0"/>
              <a:t>-</a:t>
            </a:r>
            <a:r>
              <a:rPr kumimoji="1" lang="zh-TW" altLang="en-US" sz="2800" dirty="0">
                <a:solidFill>
                  <a:srgbClr val="EC7066"/>
                </a:solidFill>
                <a:latin typeface="Microsoft YaHei" panose="020B0503020204020204" pitchFamily="34" charset="-122"/>
                <a:ea typeface="Microsoft YaHei" panose="020B0503020204020204" pitchFamily="34" charset="-122"/>
                <a:cs typeface="+mn-cs"/>
              </a:rPr>
              <a:t>研修沿革</a:t>
            </a:r>
            <a:br>
              <a:rPr kumimoji="1" lang="zh-TW" altLang="en-US" sz="2800" dirty="0">
                <a:solidFill>
                  <a:srgbClr val="EC7066"/>
                </a:solidFill>
                <a:latin typeface="Microsoft YaHei" panose="020B0503020204020204" pitchFamily="34" charset="-122"/>
                <a:ea typeface="Microsoft YaHei" panose="020B0503020204020204" pitchFamily="34" charset="-122"/>
                <a:cs typeface="+mn-cs"/>
              </a:rPr>
            </a:br>
            <a:r>
              <a:rPr lang="zh-TW" altLang="en-US" sz="2800" dirty="0" smtClean="0">
                <a:solidFill>
                  <a:schemeClr val="bg1"/>
                </a:solidFill>
              </a:rPr>
              <a:t>＿＿＿＿＿</a:t>
            </a:r>
            <a:r>
              <a:rPr lang="en-US" altLang="zh-TW" sz="2800" dirty="0" smtClean="0">
                <a:solidFill>
                  <a:schemeClr val="bg1"/>
                </a:solidFill>
              </a:rPr>
              <a:t/>
            </a:r>
            <a:br>
              <a:rPr lang="en-US" altLang="zh-TW" sz="2800" dirty="0" smtClean="0">
                <a:solidFill>
                  <a:schemeClr val="bg1"/>
                </a:solidFill>
              </a:rPr>
            </a:br>
            <a:endParaRPr kumimoji="1" lang="zh-TW" altLang="en-US" sz="2800" dirty="0">
              <a:solidFill>
                <a:srgbClr val="EC7066"/>
              </a:solidFill>
              <a:latin typeface="Microsoft YaHei" panose="020B0503020204020204" pitchFamily="34" charset="-122"/>
              <a:ea typeface="Microsoft YaHei" panose="020B0503020204020204" pitchFamily="34" charset="-122"/>
              <a:cs typeface="+mn-cs"/>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4</a:t>
            </a:fld>
            <a:endParaRPr kumimoji="1" lang="zh-TW" altLang="en-US" dirty="0"/>
          </a:p>
        </p:txBody>
      </p:sp>
    </p:spTree>
    <p:extLst>
      <p:ext uri="{BB962C8B-B14F-4D97-AF65-F5344CB8AC3E}">
        <p14:creationId xmlns:p14="http://schemas.microsoft.com/office/powerpoint/2010/main" val="3021617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577050"/>
          </a:xfrm>
        </p:spPr>
        <p:txBody>
          <a:bodyPr/>
          <a:lstStyle/>
          <a:p>
            <a:r>
              <a:rPr lang="zh-TW" altLang="en-US" sz="3000" dirty="0"/>
              <a:t>貳、校訂課程怎麼做</a:t>
            </a:r>
          </a:p>
        </p:txBody>
      </p:sp>
      <p:sp>
        <p:nvSpPr>
          <p:cNvPr id="2" name="投影片編號版面配置區 1"/>
          <p:cNvSpPr>
            <a:spLocks noGrp="1"/>
          </p:cNvSpPr>
          <p:nvPr>
            <p:ph type="sldNum" sz="quarter" idx="12"/>
          </p:nvPr>
        </p:nvSpPr>
        <p:spPr>
          <a:xfrm>
            <a:off x="8309112" y="6356350"/>
            <a:ext cx="377687" cy="365125"/>
          </a:xfrm>
        </p:spPr>
        <p:txBody>
          <a:bodyPr/>
          <a:lstStyle/>
          <a:p>
            <a:fld id="{77FB1FFA-84B8-BF45-92CD-1DB958381E74}" type="slidenum">
              <a:rPr kumimoji="1" lang="zh-TW" altLang="en-US" smtClean="0"/>
              <a:t>40</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6" name="群組 5">
            <a:extLst>
              <a:ext uri="{FF2B5EF4-FFF2-40B4-BE49-F238E27FC236}">
                <a16:creationId xmlns:a16="http://schemas.microsoft.com/office/drawing/2014/main" id="{533B3381-0387-4A72-8E36-01F9BA1A6A72}"/>
              </a:ext>
            </a:extLst>
          </p:cNvPr>
          <p:cNvGrpSpPr/>
          <p:nvPr/>
        </p:nvGrpSpPr>
        <p:grpSpPr>
          <a:xfrm>
            <a:off x="1066216" y="824542"/>
            <a:ext cx="7220895" cy="5715595"/>
            <a:chOff x="1657693" y="1142188"/>
            <a:chExt cx="6038719" cy="4779861"/>
          </a:xfrm>
        </p:grpSpPr>
        <p:grpSp>
          <p:nvGrpSpPr>
            <p:cNvPr id="8" name="群組 7">
              <a:extLst>
                <a:ext uri="{FF2B5EF4-FFF2-40B4-BE49-F238E27FC236}">
                  <a16:creationId xmlns:a16="http://schemas.microsoft.com/office/drawing/2014/main" id="{EE3F3710-4DC1-4078-8B13-9F76C251C2B0}"/>
                </a:ext>
              </a:extLst>
            </p:cNvPr>
            <p:cNvGrpSpPr/>
            <p:nvPr/>
          </p:nvGrpSpPr>
          <p:grpSpPr>
            <a:xfrm>
              <a:off x="3381103" y="1142188"/>
              <a:ext cx="2540818" cy="327786"/>
              <a:chOff x="339806" y="997953"/>
              <a:chExt cx="2233396" cy="495347"/>
            </a:xfrm>
            <a:solidFill>
              <a:schemeClr val="accent1"/>
            </a:solidFill>
          </p:grpSpPr>
          <p:sp>
            <p:nvSpPr>
              <p:cNvPr id="97" name="圓角矩形 85">
                <a:extLst>
                  <a:ext uri="{FF2B5EF4-FFF2-40B4-BE49-F238E27FC236}">
                    <a16:creationId xmlns:a16="http://schemas.microsoft.com/office/drawing/2014/main" id="{B7E368AD-8D0F-4E7C-AAD2-6D1D651E6421}"/>
                  </a:ext>
                </a:extLst>
              </p:cNvPr>
              <p:cNvSpPr/>
              <p:nvPr/>
            </p:nvSpPr>
            <p:spPr>
              <a:xfrm>
                <a:off x="339806" y="997953"/>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8" name="圓角矩形 4">
                <a:extLst>
                  <a:ext uri="{FF2B5EF4-FFF2-40B4-BE49-F238E27FC236}">
                    <a16:creationId xmlns:a16="http://schemas.microsoft.com/office/drawing/2014/main" id="{909832F3-2EC3-4BBD-BF35-A63CA48512EA}"/>
                  </a:ext>
                </a:extLst>
              </p:cNvPr>
              <p:cNvSpPr txBox="1"/>
              <p:nvPr/>
            </p:nvSpPr>
            <p:spPr>
              <a:xfrm>
                <a:off x="407020" y="1026236"/>
                <a:ext cx="2098969" cy="44047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b="1" dirty="0">
                    <a:solidFill>
                      <a:schemeClr val="bg1"/>
                    </a:solidFill>
                    <a:latin typeface="微軟正黑體" panose="020B0604030504040204" pitchFamily="34" charset="-120"/>
                    <a:ea typeface="微軟正黑體" panose="020B0604030504040204" pitchFamily="34" charset="-120"/>
                  </a:rPr>
                  <a:t>學校願景、學生圖像</a:t>
                </a:r>
                <a:endParaRPr lang="en-US" altLang="zh-TW" b="1" dirty="0">
                  <a:solidFill>
                    <a:schemeClr val="bg1"/>
                  </a:solidFill>
                  <a:latin typeface="微軟正黑體" panose="020B0604030504040204" pitchFamily="34" charset="-120"/>
                  <a:ea typeface="微軟正黑體" panose="020B0604030504040204" pitchFamily="34" charset="-120"/>
                </a:endParaRPr>
              </a:p>
            </p:txBody>
          </p:sp>
        </p:grpSp>
        <p:grpSp>
          <p:nvGrpSpPr>
            <p:cNvPr id="11" name="群組 10">
              <a:extLst>
                <a:ext uri="{FF2B5EF4-FFF2-40B4-BE49-F238E27FC236}">
                  <a16:creationId xmlns:a16="http://schemas.microsoft.com/office/drawing/2014/main" id="{4946B189-BE43-445E-962A-5D90048B0F51}"/>
                </a:ext>
              </a:extLst>
            </p:cNvPr>
            <p:cNvGrpSpPr/>
            <p:nvPr/>
          </p:nvGrpSpPr>
          <p:grpSpPr>
            <a:xfrm>
              <a:off x="2711395" y="1803580"/>
              <a:ext cx="3856383" cy="2582519"/>
              <a:chOff x="311848" y="1010456"/>
              <a:chExt cx="2233396" cy="496005"/>
            </a:xfrm>
            <a:solidFill>
              <a:schemeClr val="accent3"/>
            </a:solidFill>
          </p:grpSpPr>
          <p:sp>
            <p:nvSpPr>
              <p:cNvPr id="91" name="圓角矩形 85">
                <a:extLst>
                  <a:ext uri="{FF2B5EF4-FFF2-40B4-BE49-F238E27FC236}">
                    <a16:creationId xmlns:a16="http://schemas.microsoft.com/office/drawing/2014/main" id="{7D1C86F5-A2D1-469F-9C8E-9D3F1864A10D}"/>
                  </a:ext>
                </a:extLst>
              </p:cNvPr>
              <p:cNvSpPr/>
              <p:nvPr/>
            </p:nvSpPr>
            <p:spPr>
              <a:xfrm>
                <a:off x="311848" y="1011114"/>
                <a:ext cx="2233396" cy="495347"/>
              </a:xfrm>
              <a:prstGeom prst="roundRect">
                <a:avLst>
                  <a:gd name="adj" fmla="val 10000"/>
                </a:avLst>
              </a:prstGeom>
              <a:solidFill>
                <a:srgbClr val="EF857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2" name="圓角矩形 4">
                <a:extLst>
                  <a:ext uri="{FF2B5EF4-FFF2-40B4-BE49-F238E27FC236}">
                    <a16:creationId xmlns:a16="http://schemas.microsoft.com/office/drawing/2014/main" id="{41EDE0BA-0A8E-4F8E-9537-82686683F5BA}"/>
                  </a:ext>
                </a:extLst>
              </p:cNvPr>
              <p:cNvSpPr txBox="1"/>
              <p:nvPr/>
            </p:nvSpPr>
            <p:spPr>
              <a:xfrm>
                <a:off x="1076711" y="1010456"/>
                <a:ext cx="686193" cy="7563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課程發展</a:t>
                </a:r>
              </a:p>
            </p:txBody>
          </p:sp>
        </p:grpSp>
        <p:grpSp>
          <p:nvGrpSpPr>
            <p:cNvPr id="15" name="群組 14">
              <a:extLst>
                <a:ext uri="{FF2B5EF4-FFF2-40B4-BE49-F238E27FC236}">
                  <a16:creationId xmlns:a16="http://schemas.microsoft.com/office/drawing/2014/main" id="{AF5A1B36-97F7-4CD2-B604-58DE5D1C67ED}"/>
                </a:ext>
              </a:extLst>
            </p:cNvPr>
            <p:cNvGrpSpPr/>
            <p:nvPr/>
          </p:nvGrpSpPr>
          <p:grpSpPr>
            <a:xfrm>
              <a:off x="2899084" y="2117367"/>
              <a:ext cx="1411428" cy="302583"/>
              <a:chOff x="311848" y="925981"/>
              <a:chExt cx="2233396" cy="578110"/>
            </a:xfrm>
            <a:solidFill>
              <a:schemeClr val="bg1"/>
            </a:solidFill>
          </p:grpSpPr>
          <p:sp>
            <p:nvSpPr>
              <p:cNvPr id="83" name="圓角矩形 105">
                <a:extLst>
                  <a:ext uri="{FF2B5EF4-FFF2-40B4-BE49-F238E27FC236}">
                    <a16:creationId xmlns:a16="http://schemas.microsoft.com/office/drawing/2014/main" id="{DB5FBA6B-8323-48B7-83DE-AE83721C2CCC}"/>
                  </a:ext>
                </a:extLst>
              </p:cNvPr>
              <p:cNvSpPr/>
              <p:nvPr/>
            </p:nvSpPr>
            <p:spPr>
              <a:xfrm>
                <a:off x="311848" y="925981"/>
                <a:ext cx="2233396" cy="57811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圓角矩形 4">
                <a:extLst>
                  <a:ext uri="{FF2B5EF4-FFF2-40B4-BE49-F238E27FC236}">
                    <a16:creationId xmlns:a16="http://schemas.microsoft.com/office/drawing/2014/main" id="{9056E089-5044-4806-8CED-ECC70233F02D}"/>
                  </a:ext>
                </a:extLst>
              </p:cNvPr>
              <p:cNvSpPr txBox="1"/>
              <p:nvPr/>
            </p:nvSpPr>
            <p:spPr>
              <a:xfrm>
                <a:off x="393433" y="965908"/>
                <a:ext cx="2121577" cy="51586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群核心素養</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9" name="群組 18">
              <a:extLst>
                <a:ext uri="{FF2B5EF4-FFF2-40B4-BE49-F238E27FC236}">
                  <a16:creationId xmlns:a16="http://schemas.microsoft.com/office/drawing/2014/main" id="{B578073B-87D7-44A4-8A51-5B1258507910}"/>
                </a:ext>
              </a:extLst>
            </p:cNvPr>
            <p:cNvGrpSpPr/>
            <p:nvPr/>
          </p:nvGrpSpPr>
          <p:grpSpPr>
            <a:xfrm>
              <a:off x="3193951" y="2463813"/>
              <a:ext cx="806878" cy="219129"/>
              <a:chOff x="132863" y="976691"/>
              <a:chExt cx="2553555" cy="559588"/>
            </a:xfrm>
            <a:solidFill>
              <a:srgbClr val="F4F0BA"/>
            </a:solidFill>
          </p:grpSpPr>
          <p:sp>
            <p:nvSpPr>
              <p:cNvPr id="75" name="圓角矩形 105">
                <a:extLst>
                  <a:ext uri="{FF2B5EF4-FFF2-40B4-BE49-F238E27FC236}">
                    <a16:creationId xmlns:a16="http://schemas.microsoft.com/office/drawing/2014/main" id="{3AACB632-52F8-4F2B-8734-BD87DC63C107}"/>
                  </a:ext>
                </a:extLst>
              </p:cNvPr>
              <p:cNvSpPr/>
              <p:nvPr/>
            </p:nvSpPr>
            <p:spPr>
              <a:xfrm>
                <a:off x="132864" y="976691"/>
                <a:ext cx="2553554" cy="559588"/>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dirty="0"/>
              </a:p>
            </p:txBody>
          </p:sp>
          <p:sp>
            <p:nvSpPr>
              <p:cNvPr id="76" name="圓角矩形 4">
                <a:extLst>
                  <a:ext uri="{FF2B5EF4-FFF2-40B4-BE49-F238E27FC236}">
                    <a16:creationId xmlns:a16="http://schemas.microsoft.com/office/drawing/2014/main" id="{B9E9B21D-6545-465A-B569-E764D76FD8A6}"/>
                  </a:ext>
                </a:extLst>
              </p:cNvPr>
              <p:cNvSpPr txBox="1"/>
              <p:nvPr/>
            </p:nvSpPr>
            <p:spPr>
              <a:xfrm>
                <a:off x="132863" y="1040102"/>
                <a:ext cx="2382148" cy="4416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部定課程</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4" name="箭號: 向下 3">
              <a:extLst>
                <a:ext uri="{FF2B5EF4-FFF2-40B4-BE49-F238E27FC236}">
                  <a16:creationId xmlns:a16="http://schemas.microsoft.com/office/drawing/2014/main" id="{E15706B4-F009-4C5B-93E5-5C70BC802DB4}"/>
                </a:ext>
              </a:extLst>
            </p:cNvPr>
            <p:cNvSpPr/>
            <p:nvPr/>
          </p:nvSpPr>
          <p:spPr>
            <a:xfrm>
              <a:off x="4521689" y="1545105"/>
              <a:ext cx="259647" cy="205627"/>
            </a:xfrm>
            <a:prstGeom prst="downArrow">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nvGrpSpPr>
            <p:cNvPr id="10" name="群組 9">
              <a:extLst>
                <a:ext uri="{FF2B5EF4-FFF2-40B4-BE49-F238E27FC236}">
                  <a16:creationId xmlns:a16="http://schemas.microsoft.com/office/drawing/2014/main" id="{029CB6CD-829D-4A2D-BED9-4BD64F02F716}"/>
                </a:ext>
              </a:extLst>
            </p:cNvPr>
            <p:cNvGrpSpPr/>
            <p:nvPr/>
          </p:nvGrpSpPr>
          <p:grpSpPr>
            <a:xfrm>
              <a:off x="1657693" y="4597695"/>
              <a:ext cx="1024118" cy="464449"/>
              <a:chOff x="1207328" y="1003463"/>
              <a:chExt cx="2233397" cy="495347"/>
            </a:xfrm>
            <a:solidFill>
              <a:schemeClr val="tx2">
                <a:lumMod val="60000"/>
                <a:lumOff val="40000"/>
              </a:schemeClr>
            </a:solidFill>
          </p:grpSpPr>
          <p:sp>
            <p:nvSpPr>
              <p:cNvPr id="93" name="圓角矩形 85">
                <a:extLst>
                  <a:ext uri="{FF2B5EF4-FFF2-40B4-BE49-F238E27FC236}">
                    <a16:creationId xmlns:a16="http://schemas.microsoft.com/office/drawing/2014/main" id="{9C4181FE-70BE-4B71-9EDD-FD7E39EEE534}"/>
                  </a:ext>
                </a:extLst>
              </p:cNvPr>
              <p:cNvSpPr/>
              <p:nvPr/>
            </p:nvSpPr>
            <p:spPr>
              <a:xfrm>
                <a:off x="1207328" y="1003463"/>
                <a:ext cx="2233397"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sz="1400" dirty="0"/>
              </a:p>
            </p:txBody>
          </p:sp>
          <p:sp>
            <p:nvSpPr>
              <p:cNvPr id="94" name="圓角矩形 4">
                <a:extLst>
                  <a:ext uri="{FF2B5EF4-FFF2-40B4-BE49-F238E27FC236}">
                    <a16:creationId xmlns:a16="http://schemas.microsoft.com/office/drawing/2014/main" id="{58B999FA-9D1F-4102-B70D-64DBE9A32A1C}"/>
                  </a:ext>
                </a:extLst>
              </p:cNvPr>
              <p:cNvSpPr txBox="1"/>
              <p:nvPr/>
            </p:nvSpPr>
            <p:spPr>
              <a:xfrm>
                <a:off x="1266473" y="1031176"/>
                <a:ext cx="2098970"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職場進路</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grpSp>
          <p:nvGrpSpPr>
            <p:cNvPr id="12" name="群組 11">
              <a:extLst>
                <a:ext uri="{FF2B5EF4-FFF2-40B4-BE49-F238E27FC236}">
                  <a16:creationId xmlns:a16="http://schemas.microsoft.com/office/drawing/2014/main" id="{E7CECFF7-6E1D-420B-A817-7275D9CFB236}"/>
                </a:ext>
              </a:extLst>
            </p:cNvPr>
            <p:cNvGrpSpPr/>
            <p:nvPr/>
          </p:nvGrpSpPr>
          <p:grpSpPr>
            <a:xfrm>
              <a:off x="2369488" y="5556923"/>
              <a:ext cx="4564048" cy="365126"/>
              <a:chOff x="311848" y="1011113"/>
              <a:chExt cx="2233396" cy="492975"/>
            </a:xfrm>
            <a:solidFill>
              <a:schemeClr val="accent4">
                <a:lumMod val="60000"/>
                <a:lumOff val="40000"/>
              </a:schemeClr>
            </a:solidFill>
          </p:grpSpPr>
          <p:sp>
            <p:nvSpPr>
              <p:cNvPr id="89" name="圓角矩形 105">
                <a:extLst>
                  <a:ext uri="{FF2B5EF4-FFF2-40B4-BE49-F238E27FC236}">
                    <a16:creationId xmlns:a16="http://schemas.microsoft.com/office/drawing/2014/main" id="{50613429-F63F-4BA6-BABA-56443BF500B2}"/>
                  </a:ext>
                </a:extLst>
              </p:cNvPr>
              <p:cNvSpPr/>
              <p:nvPr/>
            </p:nvSpPr>
            <p:spPr>
              <a:xfrm>
                <a:off x="311848" y="1011113"/>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圓角矩形 4">
                <a:extLst>
                  <a:ext uri="{FF2B5EF4-FFF2-40B4-BE49-F238E27FC236}">
                    <a16:creationId xmlns:a16="http://schemas.microsoft.com/office/drawing/2014/main" id="{58529500-932D-4B1C-9CB6-3827CC31F3FD}"/>
                  </a:ext>
                </a:extLst>
              </p:cNvPr>
              <p:cNvSpPr txBox="1"/>
              <p:nvPr/>
            </p:nvSpPr>
            <p:spPr>
              <a:xfrm>
                <a:off x="367758" y="1040101"/>
                <a:ext cx="2121576" cy="44166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產業專業人才</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E8AD2626-4310-42CF-A0F7-C6994667FC4F}"/>
                </a:ext>
              </a:extLst>
            </p:cNvPr>
            <p:cNvGrpSpPr/>
            <p:nvPr/>
          </p:nvGrpSpPr>
          <p:grpSpPr>
            <a:xfrm>
              <a:off x="2968852" y="4878759"/>
              <a:ext cx="3365321" cy="327786"/>
              <a:chOff x="320158" y="1011114"/>
              <a:chExt cx="2233396" cy="492975"/>
            </a:xfrm>
            <a:solidFill>
              <a:schemeClr val="accent3"/>
            </a:solidFill>
          </p:grpSpPr>
          <p:sp>
            <p:nvSpPr>
              <p:cNvPr id="81" name="圓角矩形 105">
                <a:extLst>
                  <a:ext uri="{FF2B5EF4-FFF2-40B4-BE49-F238E27FC236}">
                    <a16:creationId xmlns:a16="http://schemas.microsoft.com/office/drawing/2014/main" id="{798D5CEF-CCF8-41C0-8DB9-94E046E716F7}"/>
                  </a:ext>
                </a:extLst>
              </p:cNvPr>
              <p:cNvSpPr/>
              <p:nvPr/>
            </p:nvSpPr>
            <p:spPr>
              <a:xfrm>
                <a:off x="32015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圓角矩形 4">
                <a:extLst>
                  <a:ext uri="{FF2B5EF4-FFF2-40B4-BE49-F238E27FC236}">
                    <a16:creationId xmlns:a16="http://schemas.microsoft.com/office/drawing/2014/main" id="{11623900-DC6A-451F-B9E9-1B2D4D25BC2A}"/>
                  </a:ext>
                </a:extLst>
              </p:cNvPr>
              <p:cNvSpPr txBox="1"/>
              <p:nvPr/>
            </p:nvSpPr>
            <p:spPr>
              <a:xfrm>
                <a:off x="376068" y="1040103"/>
                <a:ext cx="2121576" cy="44166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課程實施</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sp>
          <p:nvSpPr>
            <p:cNvPr id="80" name="圓角矩形 4">
              <a:extLst>
                <a:ext uri="{FF2B5EF4-FFF2-40B4-BE49-F238E27FC236}">
                  <a16:creationId xmlns:a16="http://schemas.microsoft.com/office/drawing/2014/main" id="{707EA1AC-DB58-4D43-AE0C-D282D31B70CE}"/>
                </a:ext>
              </a:extLst>
            </p:cNvPr>
            <p:cNvSpPr txBox="1"/>
            <p:nvPr/>
          </p:nvSpPr>
          <p:spPr>
            <a:xfrm>
              <a:off x="1915898" y="2041738"/>
              <a:ext cx="509560" cy="197504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eaVert"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國內產業人才需求</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23" name="群組 22">
              <a:extLst>
                <a:ext uri="{FF2B5EF4-FFF2-40B4-BE49-F238E27FC236}">
                  <a16:creationId xmlns:a16="http://schemas.microsoft.com/office/drawing/2014/main" id="{B7D4A12C-D253-4BC9-81BC-F012EE4E45C7}"/>
                </a:ext>
              </a:extLst>
            </p:cNvPr>
            <p:cNvGrpSpPr/>
            <p:nvPr/>
          </p:nvGrpSpPr>
          <p:grpSpPr>
            <a:xfrm>
              <a:off x="1833821" y="4005956"/>
              <a:ext cx="664463" cy="543118"/>
              <a:chOff x="1591433" y="1001291"/>
              <a:chExt cx="1449066" cy="492975"/>
            </a:xfrm>
            <a:solidFill>
              <a:srgbClr val="F2DCDB"/>
            </a:solidFill>
          </p:grpSpPr>
          <p:sp>
            <p:nvSpPr>
              <p:cNvPr id="69" name="圓角矩形 105">
                <a:extLst>
                  <a:ext uri="{FF2B5EF4-FFF2-40B4-BE49-F238E27FC236}">
                    <a16:creationId xmlns:a16="http://schemas.microsoft.com/office/drawing/2014/main" id="{0F51CB45-4118-40CB-AB2D-3E5E8F076C36}"/>
                  </a:ext>
                </a:extLst>
              </p:cNvPr>
              <p:cNvSpPr/>
              <p:nvPr/>
            </p:nvSpPr>
            <p:spPr>
              <a:xfrm>
                <a:off x="1662965" y="1001291"/>
                <a:ext cx="1306000" cy="492975"/>
              </a:xfrm>
              <a:prstGeom prst="roundRect">
                <a:avLst>
                  <a:gd name="adj" fmla="val 10000"/>
                </a:avLst>
              </a:prstGeom>
              <a:solidFill>
                <a:schemeClr val="bg1"/>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圓角矩形 4">
                <a:extLst>
                  <a:ext uri="{FF2B5EF4-FFF2-40B4-BE49-F238E27FC236}">
                    <a16:creationId xmlns:a16="http://schemas.microsoft.com/office/drawing/2014/main" id="{C7176117-BBF6-4E63-BF8F-C8BD0A67B280}"/>
                  </a:ext>
                </a:extLst>
              </p:cNvPr>
              <p:cNvSpPr txBox="1"/>
              <p:nvPr/>
            </p:nvSpPr>
            <p:spPr>
              <a:xfrm>
                <a:off x="1591433" y="1040102"/>
                <a:ext cx="1449066" cy="4416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職業</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pPr>
                <a:r>
                  <a:rPr lang="zh-TW" altLang="en-US" sz="2000" dirty="0" smtClean="0">
                    <a:solidFill>
                      <a:schemeClr val="tx1">
                        <a:lumMod val="75000"/>
                        <a:lumOff val="25000"/>
                      </a:schemeClr>
                    </a:solidFill>
                    <a:latin typeface="微軟正黑體" panose="020B0604030504040204" pitchFamily="34" charset="-120"/>
                    <a:ea typeface="微軟正黑體" panose="020B0604030504040204" pitchFamily="34" charset="-120"/>
                  </a:rPr>
                  <a:t>分類</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19" name="群組 118">
              <a:extLst>
                <a:ext uri="{FF2B5EF4-FFF2-40B4-BE49-F238E27FC236}">
                  <a16:creationId xmlns:a16="http://schemas.microsoft.com/office/drawing/2014/main" id="{1BF076B2-2DCB-4D22-BD51-A51F11FA21F5}"/>
                </a:ext>
              </a:extLst>
            </p:cNvPr>
            <p:cNvGrpSpPr/>
            <p:nvPr/>
          </p:nvGrpSpPr>
          <p:grpSpPr>
            <a:xfrm>
              <a:off x="2899084" y="2867397"/>
              <a:ext cx="1470811" cy="1359674"/>
              <a:chOff x="2899084" y="2472854"/>
              <a:chExt cx="1470811" cy="1359674"/>
            </a:xfrm>
          </p:grpSpPr>
          <p:sp>
            <p:nvSpPr>
              <p:cNvPr id="101" name="語音泡泡: 矩形 100">
                <a:extLst>
                  <a:ext uri="{FF2B5EF4-FFF2-40B4-BE49-F238E27FC236}">
                    <a16:creationId xmlns:a16="http://schemas.microsoft.com/office/drawing/2014/main" id="{56ACD62E-E9BF-49DE-979B-A8131D8BB709}"/>
                  </a:ext>
                </a:extLst>
              </p:cNvPr>
              <p:cNvSpPr/>
              <p:nvPr/>
            </p:nvSpPr>
            <p:spPr>
              <a:xfrm rot="10800000">
                <a:off x="2899084" y="2472854"/>
                <a:ext cx="1470811" cy="1359674"/>
              </a:xfrm>
              <a:prstGeom prst="wedgeRectCallout">
                <a:avLst>
                  <a:gd name="adj1" fmla="val -8439"/>
                  <a:gd name="adj2" fmla="val 60746"/>
                </a:avLst>
              </a:prstGeom>
              <a:ln w="127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nvGrpSpPr>
              <p:cNvPr id="9" name="群組 8">
                <a:extLst>
                  <a:ext uri="{FF2B5EF4-FFF2-40B4-BE49-F238E27FC236}">
                    <a16:creationId xmlns:a16="http://schemas.microsoft.com/office/drawing/2014/main" id="{33BCD80F-CC91-4353-8635-F1C0642A219B}"/>
                  </a:ext>
                </a:extLst>
              </p:cNvPr>
              <p:cNvGrpSpPr/>
              <p:nvPr/>
            </p:nvGrpSpPr>
            <p:grpSpPr>
              <a:xfrm>
                <a:off x="2980182" y="2586477"/>
                <a:ext cx="1293544" cy="770334"/>
                <a:chOff x="311846" y="1011114"/>
                <a:chExt cx="2326161" cy="386121"/>
              </a:xfrm>
              <a:solidFill>
                <a:schemeClr val="accent1">
                  <a:lumMod val="20000"/>
                  <a:lumOff val="80000"/>
                </a:schemeClr>
              </a:solidFill>
            </p:grpSpPr>
            <p:sp>
              <p:nvSpPr>
                <p:cNvPr id="95" name="圓角矩形 105">
                  <a:extLst>
                    <a:ext uri="{FF2B5EF4-FFF2-40B4-BE49-F238E27FC236}">
                      <a16:creationId xmlns:a16="http://schemas.microsoft.com/office/drawing/2014/main" id="{714EFBB8-A1A6-40C5-B609-32D7D23434FD}"/>
                    </a:ext>
                  </a:extLst>
                </p:cNvPr>
                <p:cNvSpPr/>
                <p:nvPr/>
              </p:nvSpPr>
              <p:spPr>
                <a:xfrm>
                  <a:off x="311846" y="1011114"/>
                  <a:ext cx="2326159" cy="386121"/>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圓角矩形 4">
                  <a:extLst>
                    <a:ext uri="{FF2B5EF4-FFF2-40B4-BE49-F238E27FC236}">
                      <a16:creationId xmlns:a16="http://schemas.microsoft.com/office/drawing/2014/main" id="{5082F5C1-4D99-4B22-B35D-EC9EB22840EC}"/>
                    </a:ext>
                  </a:extLst>
                </p:cNvPr>
                <p:cNvSpPr txBox="1"/>
                <p:nvPr/>
              </p:nvSpPr>
              <p:spPr>
                <a:xfrm>
                  <a:off x="364836" y="1044085"/>
                  <a:ext cx="2273171" cy="33775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群共同專業科目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群共同實習科目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技能領域</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02" name="群組 101">
                <a:extLst>
                  <a:ext uri="{FF2B5EF4-FFF2-40B4-BE49-F238E27FC236}">
                    <a16:creationId xmlns:a16="http://schemas.microsoft.com/office/drawing/2014/main" id="{97C7618F-B5CB-439D-B05D-C7314847DCF6}"/>
                  </a:ext>
                </a:extLst>
              </p:cNvPr>
              <p:cNvGrpSpPr/>
              <p:nvPr/>
            </p:nvGrpSpPr>
            <p:grpSpPr>
              <a:xfrm>
                <a:off x="2982384" y="3422728"/>
                <a:ext cx="1309021" cy="317924"/>
                <a:chOff x="311848" y="1011114"/>
                <a:chExt cx="2353992" cy="386121"/>
              </a:xfrm>
              <a:solidFill>
                <a:schemeClr val="tx2">
                  <a:lumMod val="40000"/>
                  <a:lumOff val="60000"/>
                </a:schemeClr>
              </a:solidFill>
            </p:grpSpPr>
            <p:sp>
              <p:nvSpPr>
                <p:cNvPr id="103" name="圓角矩形 105">
                  <a:extLst>
                    <a:ext uri="{FF2B5EF4-FFF2-40B4-BE49-F238E27FC236}">
                      <a16:creationId xmlns:a16="http://schemas.microsoft.com/office/drawing/2014/main" id="{55240440-C7A2-4DFB-B446-8A5DA31D4ABA}"/>
                    </a:ext>
                  </a:extLst>
                </p:cNvPr>
                <p:cNvSpPr/>
                <p:nvPr/>
              </p:nvSpPr>
              <p:spPr>
                <a:xfrm>
                  <a:off x="311848" y="1011114"/>
                  <a:ext cx="2353992" cy="386121"/>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圓角矩形 4">
                  <a:extLst>
                    <a:ext uri="{FF2B5EF4-FFF2-40B4-BE49-F238E27FC236}">
                      <a16:creationId xmlns:a16="http://schemas.microsoft.com/office/drawing/2014/main" id="{0D16B848-BBA3-40F7-A4BE-375F0E876E52}"/>
                    </a:ext>
                  </a:extLst>
                </p:cNvPr>
                <p:cNvSpPr txBox="1"/>
                <p:nvPr/>
              </p:nvSpPr>
              <p:spPr>
                <a:xfrm>
                  <a:off x="364836" y="1044085"/>
                  <a:ext cx="2301004" cy="33775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bg1"/>
                      </a:solidFill>
                      <a:latin typeface="微軟正黑體" panose="020B0604030504040204" pitchFamily="34" charset="-120"/>
                      <a:ea typeface="微軟正黑體" panose="020B0604030504040204" pitchFamily="34" charset="-120"/>
                    </a:rPr>
                    <a:t>共同科目為基礎</a:t>
                  </a:r>
                  <a:endParaRPr lang="en-US" altLang="zh-TW" sz="1600" dirty="0">
                    <a:solidFill>
                      <a:schemeClr val="bg1"/>
                    </a:solidFill>
                    <a:latin typeface="微軟正黑體" panose="020B0604030504040204" pitchFamily="34" charset="-120"/>
                    <a:ea typeface="微軟正黑體" panose="020B0604030504040204" pitchFamily="34" charset="-120"/>
                  </a:endParaRPr>
                </a:p>
              </p:txBody>
            </p:sp>
          </p:grpSp>
        </p:grpSp>
        <p:sp>
          <p:nvSpPr>
            <p:cNvPr id="105" name="加號 104">
              <a:extLst>
                <a:ext uri="{FF2B5EF4-FFF2-40B4-BE49-F238E27FC236}">
                  <a16:creationId xmlns:a16="http://schemas.microsoft.com/office/drawing/2014/main" id="{4165FDDC-85D5-47B2-8236-D65964F0634F}"/>
                </a:ext>
              </a:extLst>
            </p:cNvPr>
            <p:cNvSpPr/>
            <p:nvPr/>
          </p:nvSpPr>
          <p:spPr>
            <a:xfrm>
              <a:off x="4548922" y="3416488"/>
              <a:ext cx="261490" cy="261490"/>
            </a:xfrm>
            <a:prstGeom prst="mathPlus">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nvGrpSpPr>
            <p:cNvPr id="106" name="群組 105">
              <a:extLst>
                <a:ext uri="{FF2B5EF4-FFF2-40B4-BE49-F238E27FC236}">
                  <a16:creationId xmlns:a16="http://schemas.microsoft.com/office/drawing/2014/main" id="{310C5A11-B111-4463-BF2D-03CE948E4E96}"/>
                </a:ext>
              </a:extLst>
            </p:cNvPr>
            <p:cNvGrpSpPr/>
            <p:nvPr/>
          </p:nvGrpSpPr>
          <p:grpSpPr>
            <a:xfrm>
              <a:off x="4959965" y="2117367"/>
              <a:ext cx="1411428" cy="302616"/>
              <a:chOff x="311848" y="925916"/>
              <a:chExt cx="2233396" cy="578173"/>
            </a:xfrm>
            <a:solidFill>
              <a:schemeClr val="bg1"/>
            </a:solidFill>
          </p:grpSpPr>
          <p:sp>
            <p:nvSpPr>
              <p:cNvPr id="107" name="圓角矩形 105">
                <a:extLst>
                  <a:ext uri="{FF2B5EF4-FFF2-40B4-BE49-F238E27FC236}">
                    <a16:creationId xmlns:a16="http://schemas.microsoft.com/office/drawing/2014/main" id="{4AC3AF0E-F78F-472E-B369-9ECF8C5A721D}"/>
                  </a:ext>
                </a:extLst>
              </p:cNvPr>
              <p:cNvSpPr/>
              <p:nvPr/>
            </p:nvSpPr>
            <p:spPr>
              <a:xfrm>
                <a:off x="311848" y="925916"/>
                <a:ext cx="2233396" cy="578173"/>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圓角矩形 4">
                <a:extLst>
                  <a:ext uri="{FF2B5EF4-FFF2-40B4-BE49-F238E27FC236}">
                    <a16:creationId xmlns:a16="http://schemas.microsoft.com/office/drawing/2014/main" id="{14DFD5E2-C50A-41C8-A604-B7AC5D9D403E}"/>
                  </a:ext>
                </a:extLst>
              </p:cNvPr>
              <p:cNvSpPr txBox="1"/>
              <p:nvPr/>
            </p:nvSpPr>
            <p:spPr>
              <a:xfrm>
                <a:off x="393432" y="1040102"/>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科教育目標</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09" name="群組 108">
              <a:extLst>
                <a:ext uri="{FF2B5EF4-FFF2-40B4-BE49-F238E27FC236}">
                  <a16:creationId xmlns:a16="http://schemas.microsoft.com/office/drawing/2014/main" id="{663324E0-B5BB-4BA2-9671-C05C6A214F62}"/>
                </a:ext>
              </a:extLst>
            </p:cNvPr>
            <p:cNvGrpSpPr/>
            <p:nvPr/>
          </p:nvGrpSpPr>
          <p:grpSpPr>
            <a:xfrm>
              <a:off x="5216919" y="2463813"/>
              <a:ext cx="800183" cy="215529"/>
              <a:chOff x="12880" y="976694"/>
              <a:chExt cx="2532364" cy="550394"/>
            </a:xfrm>
            <a:solidFill>
              <a:srgbClr val="F4F0BA"/>
            </a:solidFill>
          </p:grpSpPr>
          <p:sp>
            <p:nvSpPr>
              <p:cNvPr id="110" name="圓角矩形 105">
                <a:extLst>
                  <a:ext uri="{FF2B5EF4-FFF2-40B4-BE49-F238E27FC236}">
                    <a16:creationId xmlns:a16="http://schemas.microsoft.com/office/drawing/2014/main" id="{31B44632-9B97-4597-B1DE-A4FF2D0E5605}"/>
                  </a:ext>
                </a:extLst>
              </p:cNvPr>
              <p:cNvSpPr/>
              <p:nvPr/>
            </p:nvSpPr>
            <p:spPr>
              <a:xfrm>
                <a:off x="12880" y="976694"/>
                <a:ext cx="2532364" cy="550394"/>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圓角矩形 4">
                <a:extLst>
                  <a:ext uri="{FF2B5EF4-FFF2-40B4-BE49-F238E27FC236}">
                    <a16:creationId xmlns:a16="http://schemas.microsoft.com/office/drawing/2014/main" id="{7CCFE529-614A-482A-A58C-E72CADDA00CA}"/>
                  </a:ext>
                </a:extLst>
              </p:cNvPr>
              <p:cNvSpPr txBox="1"/>
              <p:nvPr/>
            </p:nvSpPr>
            <p:spPr>
              <a:xfrm>
                <a:off x="91752" y="1085416"/>
                <a:ext cx="2374573" cy="4416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校訂課程</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120" name="群組 119">
              <a:extLst>
                <a:ext uri="{FF2B5EF4-FFF2-40B4-BE49-F238E27FC236}">
                  <a16:creationId xmlns:a16="http://schemas.microsoft.com/office/drawing/2014/main" id="{FAC88639-E538-4549-B453-912A4971E14F}"/>
                </a:ext>
              </a:extLst>
            </p:cNvPr>
            <p:cNvGrpSpPr/>
            <p:nvPr/>
          </p:nvGrpSpPr>
          <p:grpSpPr>
            <a:xfrm>
              <a:off x="4923177" y="2867431"/>
              <a:ext cx="1452173" cy="1359674"/>
              <a:chOff x="4923177" y="2472888"/>
              <a:chExt cx="1452173" cy="1359674"/>
            </a:xfrm>
          </p:grpSpPr>
          <p:sp>
            <p:nvSpPr>
              <p:cNvPr id="112" name="語音泡泡: 矩形 111">
                <a:extLst>
                  <a:ext uri="{FF2B5EF4-FFF2-40B4-BE49-F238E27FC236}">
                    <a16:creationId xmlns:a16="http://schemas.microsoft.com/office/drawing/2014/main" id="{017E6050-4FAD-45B5-AA51-5C73A29DA924}"/>
                  </a:ext>
                </a:extLst>
              </p:cNvPr>
              <p:cNvSpPr/>
              <p:nvPr/>
            </p:nvSpPr>
            <p:spPr>
              <a:xfrm rot="10800000">
                <a:off x="4923177" y="2472888"/>
                <a:ext cx="1448216" cy="1359674"/>
              </a:xfrm>
              <a:prstGeom prst="wedgeRectCallout">
                <a:avLst>
                  <a:gd name="adj1" fmla="val -8439"/>
                  <a:gd name="adj2" fmla="val 60746"/>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15" name="圓角矩形 4">
                <a:extLst>
                  <a:ext uri="{FF2B5EF4-FFF2-40B4-BE49-F238E27FC236}">
                    <a16:creationId xmlns:a16="http://schemas.microsoft.com/office/drawing/2014/main" id="{F85A7A2A-66CF-4A5A-A5DF-B610CCC992FF}"/>
                  </a:ext>
                </a:extLst>
              </p:cNvPr>
              <p:cNvSpPr txBox="1"/>
              <p:nvPr/>
            </p:nvSpPr>
            <p:spPr>
              <a:xfrm>
                <a:off x="4927133" y="2477437"/>
                <a:ext cx="1448217" cy="94529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15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校訂必修科目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150000"/>
                  </a:lnSpc>
                  <a:spcAft>
                    <a:spcPct val="35000"/>
                  </a:spcAft>
                </a:pP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校訂多元選修科目</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121" name="箭號: 上-下雙向 120">
              <a:extLst>
                <a:ext uri="{FF2B5EF4-FFF2-40B4-BE49-F238E27FC236}">
                  <a16:creationId xmlns:a16="http://schemas.microsoft.com/office/drawing/2014/main" id="{C4174913-44A9-4BCB-8549-8ACC6B76FB5D}"/>
                </a:ext>
              </a:extLst>
            </p:cNvPr>
            <p:cNvSpPr/>
            <p:nvPr/>
          </p:nvSpPr>
          <p:spPr>
            <a:xfrm>
              <a:off x="4535142" y="4430384"/>
              <a:ext cx="232740" cy="383456"/>
            </a:xfrm>
            <a:prstGeom prst="upDownArrow">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22" name="箭號: 向下 121">
              <a:extLst>
                <a:ext uri="{FF2B5EF4-FFF2-40B4-BE49-F238E27FC236}">
                  <a16:creationId xmlns:a16="http://schemas.microsoft.com/office/drawing/2014/main" id="{88352340-4B54-4214-8549-4FFB67E5C4DF}"/>
                </a:ext>
              </a:extLst>
            </p:cNvPr>
            <p:cNvSpPr/>
            <p:nvPr/>
          </p:nvSpPr>
          <p:spPr>
            <a:xfrm>
              <a:off x="4507430" y="5288905"/>
              <a:ext cx="259647" cy="205627"/>
            </a:xfrm>
            <a:prstGeom prst="downArrow">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23" name="箭號: 上-下雙向 122">
              <a:extLst>
                <a:ext uri="{FF2B5EF4-FFF2-40B4-BE49-F238E27FC236}">
                  <a16:creationId xmlns:a16="http://schemas.microsoft.com/office/drawing/2014/main" id="{FAF349CC-2259-4301-B16D-D0FFCD69A2ED}"/>
                </a:ext>
              </a:extLst>
            </p:cNvPr>
            <p:cNvSpPr/>
            <p:nvPr/>
          </p:nvSpPr>
          <p:spPr>
            <a:xfrm rot="5400000">
              <a:off x="2405638" y="2908720"/>
              <a:ext cx="232740" cy="383456"/>
            </a:xfrm>
            <a:prstGeom prst="upDownArrow">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24" name="箭號: 上-下雙向 123">
              <a:extLst>
                <a:ext uri="{FF2B5EF4-FFF2-40B4-BE49-F238E27FC236}">
                  <a16:creationId xmlns:a16="http://schemas.microsoft.com/office/drawing/2014/main" id="{03E08B25-189F-45ED-AC4E-96C34730AC28}"/>
                </a:ext>
              </a:extLst>
            </p:cNvPr>
            <p:cNvSpPr/>
            <p:nvPr/>
          </p:nvSpPr>
          <p:spPr>
            <a:xfrm rot="5400000">
              <a:off x="6636137" y="2908720"/>
              <a:ext cx="232740" cy="383456"/>
            </a:xfrm>
            <a:prstGeom prst="upDownArrow">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60" name="圓角矩形 4">
              <a:extLst>
                <a:ext uri="{FF2B5EF4-FFF2-40B4-BE49-F238E27FC236}">
                  <a16:creationId xmlns:a16="http://schemas.microsoft.com/office/drawing/2014/main" id="{4BE4FAFD-203B-4F02-9008-A56856BF04A6}"/>
                </a:ext>
              </a:extLst>
            </p:cNvPr>
            <p:cNvSpPr txBox="1"/>
            <p:nvPr/>
          </p:nvSpPr>
          <p:spPr>
            <a:xfrm>
              <a:off x="6944236" y="2119223"/>
              <a:ext cx="509560" cy="197504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eaVert"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在地產業人才需求</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61" name="群組 60">
              <a:extLst>
                <a:ext uri="{FF2B5EF4-FFF2-40B4-BE49-F238E27FC236}">
                  <a16:creationId xmlns:a16="http://schemas.microsoft.com/office/drawing/2014/main" id="{4DEBA837-2E00-4663-9627-960AAF8E7BA8}"/>
                </a:ext>
              </a:extLst>
            </p:cNvPr>
            <p:cNvGrpSpPr/>
            <p:nvPr/>
          </p:nvGrpSpPr>
          <p:grpSpPr>
            <a:xfrm>
              <a:off x="6672295" y="4604869"/>
              <a:ext cx="1024117" cy="464449"/>
              <a:chOff x="-43851" y="1011114"/>
              <a:chExt cx="2233396" cy="495347"/>
            </a:xfrm>
            <a:solidFill>
              <a:schemeClr val="tx2">
                <a:lumMod val="60000"/>
                <a:lumOff val="40000"/>
              </a:schemeClr>
            </a:solidFill>
          </p:grpSpPr>
          <p:sp>
            <p:nvSpPr>
              <p:cNvPr id="62" name="圓角矩形 85">
                <a:extLst>
                  <a:ext uri="{FF2B5EF4-FFF2-40B4-BE49-F238E27FC236}">
                    <a16:creationId xmlns:a16="http://schemas.microsoft.com/office/drawing/2014/main" id="{C641E8A5-B8E0-4AE8-BEB9-B87DDF9E3306}"/>
                  </a:ext>
                </a:extLst>
              </p:cNvPr>
              <p:cNvSpPr/>
              <p:nvPr/>
            </p:nvSpPr>
            <p:spPr>
              <a:xfrm>
                <a:off x="-43851"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sz="1400" dirty="0"/>
              </a:p>
            </p:txBody>
          </p:sp>
          <p:sp>
            <p:nvSpPr>
              <p:cNvPr id="63" name="圓角矩形 4">
                <a:extLst>
                  <a:ext uri="{FF2B5EF4-FFF2-40B4-BE49-F238E27FC236}">
                    <a16:creationId xmlns:a16="http://schemas.microsoft.com/office/drawing/2014/main" id="{BAFE8ADD-E3BE-4F6A-8975-4541DCA97DF4}"/>
                  </a:ext>
                </a:extLst>
              </p:cNvPr>
              <p:cNvSpPr txBox="1"/>
              <p:nvPr/>
            </p:nvSpPr>
            <p:spPr>
              <a:xfrm>
                <a:off x="23362" y="1039397"/>
                <a:ext cx="2098970"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職場進路</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grpSp>
          <p:nvGrpSpPr>
            <p:cNvPr id="64" name="群組 63">
              <a:extLst>
                <a:ext uri="{FF2B5EF4-FFF2-40B4-BE49-F238E27FC236}">
                  <a16:creationId xmlns:a16="http://schemas.microsoft.com/office/drawing/2014/main" id="{15247460-A41A-443D-9B30-D87996471DCB}"/>
                </a:ext>
              </a:extLst>
            </p:cNvPr>
            <p:cNvGrpSpPr/>
            <p:nvPr/>
          </p:nvGrpSpPr>
          <p:grpSpPr>
            <a:xfrm>
              <a:off x="6672295" y="4016778"/>
              <a:ext cx="1024117" cy="543118"/>
              <a:chOff x="-43851" y="1011114"/>
              <a:chExt cx="2233396" cy="492975"/>
            </a:xfrm>
            <a:solidFill>
              <a:srgbClr val="F2DCDB"/>
            </a:solidFill>
          </p:grpSpPr>
          <p:sp>
            <p:nvSpPr>
              <p:cNvPr id="67" name="圓角矩形 105">
                <a:extLst>
                  <a:ext uri="{FF2B5EF4-FFF2-40B4-BE49-F238E27FC236}">
                    <a16:creationId xmlns:a16="http://schemas.microsoft.com/office/drawing/2014/main" id="{5C6BD75B-3A90-48D2-B205-7BFF41E0BF91}"/>
                  </a:ext>
                </a:extLst>
              </p:cNvPr>
              <p:cNvSpPr/>
              <p:nvPr/>
            </p:nvSpPr>
            <p:spPr>
              <a:xfrm>
                <a:off x="-43851" y="1011114"/>
                <a:ext cx="2233396" cy="492975"/>
              </a:xfrm>
              <a:prstGeom prst="roundRect">
                <a:avLst>
                  <a:gd name="adj" fmla="val 10000"/>
                </a:avLst>
              </a:prstGeom>
              <a:solidFill>
                <a:schemeClr val="bg1"/>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圓角矩形 4">
                <a:extLst>
                  <a:ext uri="{FF2B5EF4-FFF2-40B4-BE49-F238E27FC236}">
                    <a16:creationId xmlns:a16="http://schemas.microsoft.com/office/drawing/2014/main" id="{149F747D-9E02-41F3-8845-6FE2F5E1A82B}"/>
                  </a:ext>
                </a:extLst>
              </p:cNvPr>
              <p:cNvSpPr txBox="1"/>
              <p:nvPr/>
            </p:nvSpPr>
            <p:spPr>
              <a:xfrm>
                <a:off x="44035" y="1036768"/>
                <a:ext cx="2121575" cy="4416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學校周邊</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466725">
                  <a:lnSpc>
                    <a:spcPct val="90000"/>
                  </a:lnSpc>
                  <a:spcAft>
                    <a:spcPts val="200"/>
                  </a:spcAft>
                </a:pPr>
                <a:r>
                  <a:rPr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產業地圖</a:t>
                </a:r>
                <a:endParaRPr lang="en-US" altLang="zh-TW" sz="2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1047701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AA4F58DF-567C-4F7E-8B8F-AA385788B3FD}" type="slidenum">
              <a:rPr lang="zh-TW" altLang="en-US" sz="1400" smtClean="0">
                <a:solidFill>
                  <a:prstClr val="black">
                    <a:tint val="75000"/>
                  </a:prstClr>
                </a:solidFill>
              </a:rPr>
              <a:pPr/>
              <a:t>41</a:t>
            </a:fld>
            <a:endParaRPr lang="zh-TW" altLang="en-US" sz="1400" dirty="0">
              <a:solidFill>
                <a:prstClr val="black">
                  <a:tint val="75000"/>
                </a:prstClr>
              </a:solidFill>
            </a:endParaRPr>
          </a:p>
        </p:txBody>
      </p:sp>
      <p:sp>
        <p:nvSpPr>
          <p:cNvPr id="10" name="標題 3"/>
          <p:cNvSpPr>
            <a:spLocks noGrp="1"/>
          </p:cNvSpPr>
          <p:nvPr>
            <p:ph type="title"/>
          </p:nvPr>
        </p:nvSpPr>
        <p:spPr>
          <a:xfrm>
            <a:off x="656371" y="1012528"/>
            <a:ext cx="8229600" cy="862166"/>
          </a:xfrm>
        </p:spPr>
        <p:txBody>
          <a:bodyPr/>
          <a:lstStyle/>
          <a:p>
            <a:r>
              <a:rPr lang="zh-TW" altLang="en-US" dirty="0" smtClean="0"/>
              <a:t>商業與管理群</a:t>
            </a:r>
            <a:r>
              <a:rPr lang="zh-TW" altLang="en-US" dirty="0"/>
              <a:t>校訂課程怎麼</a:t>
            </a:r>
            <a:r>
              <a:rPr lang="zh-TW" altLang="en-US" dirty="0" smtClean="0"/>
              <a:t>做</a:t>
            </a:r>
            <a:r>
              <a:rPr lang="en-US" altLang="zh-TW" dirty="0" smtClean="0">
                <a:solidFill>
                  <a:schemeClr val="accent6">
                    <a:lumMod val="75000"/>
                  </a:schemeClr>
                </a:solidFill>
              </a:rPr>
              <a:t/>
            </a:r>
            <a:br>
              <a:rPr lang="en-US" altLang="zh-TW" dirty="0" smtClean="0">
                <a:solidFill>
                  <a:schemeClr val="accent6">
                    <a:lumMod val="75000"/>
                  </a:schemeClr>
                </a:solidFill>
              </a:rPr>
            </a:br>
            <a:r>
              <a:rPr lang="en-US" altLang="zh-TW" sz="2800" dirty="0" smtClean="0">
                <a:solidFill>
                  <a:schemeClr val="accent6">
                    <a:lumMod val="75000"/>
                  </a:schemeClr>
                </a:solidFill>
              </a:rPr>
              <a:t>-</a:t>
            </a:r>
            <a:r>
              <a:rPr lang="zh-TW" altLang="en-US" sz="2800" dirty="0" smtClean="0">
                <a:solidFill>
                  <a:schemeClr val="accent6">
                    <a:lumMod val="75000"/>
                  </a:schemeClr>
                </a:solidFill>
              </a:rPr>
              <a:t>校訂課程</a:t>
            </a:r>
            <a:r>
              <a:rPr lang="zh-TW" altLang="en-US" sz="2800" dirty="0">
                <a:solidFill>
                  <a:schemeClr val="accent6">
                    <a:lumMod val="75000"/>
                  </a:schemeClr>
                </a:solidFill>
              </a:rPr>
              <a:t>規劃步驟</a:t>
            </a:r>
            <a:br>
              <a:rPr lang="zh-TW" altLang="en-US" sz="2800" dirty="0">
                <a:solidFill>
                  <a:schemeClr val="accent6">
                    <a:lumMod val="75000"/>
                  </a:schemeClr>
                </a:solidFill>
              </a:rPr>
            </a:br>
            <a:r>
              <a:rPr lang="zh-TW" altLang="en-US" sz="2800" dirty="0"/>
              <a:t/>
            </a:r>
            <a:br>
              <a:rPr lang="zh-TW" altLang="en-US" sz="2800" dirty="0"/>
            </a:br>
            <a:r>
              <a:rPr lang="en-US" altLang="zh-TW" sz="2800" dirty="0" smtClean="0"/>
              <a:t/>
            </a:r>
            <a:br>
              <a:rPr lang="en-US" altLang="zh-TW" sz="2800" dirty="0" smtClean="0"/>
            </a:br>
            <a:r>
              <a:rPr lang="en-US" altLang="zh-TW" sz="2800" dirty="0" smtClean="0"/>
              <a:t/>
            </a:r>
            <a:br>
              <a:rPr lang="en-US" altLang="zh-TW" sz="2800" dirty="0" smtClean="0"/>
            </a:br>
            <a:r>
              <a:rPr lang="zh-TW" altLang="en-US" dirty="0"/>
              <a:t/>
            </a:r>
            <a:br>
              <a:rPr lang="zh-TW" altLang="en-US" dirty="0"/>
            </a:br>
            <a:endParaRPr lang="zh-TW" altLang="en-US" dirty="0"/>
          </a:p>
        </p:txBody>
      </p:sp>
      <p:graphicFrame>
        <p:nvGraphicFramePr>
          <p:cNvPr id="8" name="內容版面配置區 8"/>
          <p:cNvGraphicFramePr>
            <a:graphicFrameLocks/>
          </p:cNvGraphicFramePr>
          <p:nvPr>
            <p:extLst/>
          </p:nvPr>
        </p:nvGraphicFramePr>
        <p:xfrm>
          <a:off x="333956" y="1644779"/>
          <a:ext cx="8552017" cy="387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橢圓 5"/>
          <p:cNvSpPr/>
          <p:nvPr/>
        </p:nvSpPr>
        <p:spPr>
          <a:xfrm>
            <a:off x="149470" y="6646986"/>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9"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000" dirty="0"/>
              <a:t>貳、校訂課程怎麼做</a:t>
            </a:r>
          </a:p>
        </p:txBody>
      </p:sp>
    </p:spTree>
    <p:extLst>
      <p:ext uri="{BB962C8B-B14F-4D97-AF65-F5344CB8AC3E}">
        <p14:creationId xmlns:p14="http://schemas.microsoft.com/office/powerpoint/2010/main" val="1297030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862166"/>
          </a:xfrm>
        </p:spPr>
        <p:txBody>
          <a:bodyPr/>
          <a:lstStyle/>
          <a:p>
            <a:r>
              <a:rPr lang="zh-TW" altLang="en-US" sz="3000" dirty="0"/>
              <a:t>貳、校訂課程怎麼做</a:t>
            </a:r>
          </a:p>
        </p:txBody>
      </p:sp>
      <p:sp>
        <p:nvSpPr>
          <p:cNvPr id="4" name="文字方塊 3"/>
          <p:cNvSpPr txBox="1"/>
          <p:nvPr/>
        </p:nvSpPr>
        <p:spPr>
          <a:xfrm>
            <a:off x="900113" y="1139095"/>
            <a:ext cx="7596187" cy="3533275"/>
          </a:xfrm>
          <a:prstGeom prst="rect">
            <a:avLst/>
          </a:prstGeom>
          <a:noFill/>
        </p:spPr>
        <p:txBody>
          <a:bodyPr wrap="square" rtlCol="0">
            <a:spAutoFit/>
          </a:bodyPr>
          <a:lstStyle/>
          <a:p>
            <a:pPr>
              <a:lnSpc>
                <a:spcPct val="80000"/>
              </a:lnSpc>
              <a:spcBef>
                <a:spcPct val="20000"/>
              </a:spcBef>
            </a:pPr>
            <a:r>
              <a:rPr lang="en-US" altLang="zh-TW" sz="3200" b="1" dirty="0">
                <a:solidFill>
                  <a:srgbClr val="002060"/>
                </a:solidFill>
                <a:ea typeface="微軟正黑體"/>
              </a:rPr>
              <a:t>(</a:t>
            </a:r>
            <a:r>
              <a:rPr lang="zh-TW" altLang="en-US" sz="3200" b="1" dirty="0">
                <a:solidFill>
                  <a:srgbClr val="002060"/>
                </a:solidFill>
                <a:ea typeface="微軟正黑體"/>
              </a:rPr>
              <a:t>二</a:t>
            </a:r>
            <a:r>
              <a:rPr lang="en-US" altLang="zh-TW" sz="3200" b="1" dirty="0">
                <a:solidFill>
                  <a:srgbClr val="002060"/>
                </a:solidFill>
                <a:ea typeface="微軟正黑體"/>
              </a:rPr>
              <a:t>)</a:t>
            </a:r>
            <a:r>
              <a:rPr lang="zh-TW" altLang="en-US" sz="3200" b="1" dirty="0">
                <a:solidFill>
                  <a:srgbClr val="002060"/>
                </a:solidFill>
                <a:ea typeface="微軟正黑體"/>
              </a:rPr>
              <a:t>規劃流程</a:t>
            </a:r>
            <a:endParaRPr lang="en-US" altLang="zh-TW" sz="3200" b="1" dirty="0">
              <a:solidFill>
                <a:srgbClr val="002060"/>
              </a:solidFill>
              <a:ea typeface="微軟正黑體"/>
            </a:endParaRPr>
          </a:p>
          <a:p>
            <a:pPr>
              <a:lnSpc>
                <a:spcPct val="80000"/>
              </a:lnSpc>
              <a:spcBef>
                <a:spcPct val="20000"/>
              </a:spcBef>
            </a:pPr>
            <a:endParaRPr lang="en-US" altLang="zh-TW" b="1" dirty="0">
              <a:solidFill>
                <a:schemeClr val="bg1">
                  <a:lumMod val="50000"/>
                </a:schemeClr>
              </a:solidFill>
              <a:latin typeface="微軟正黑體"/>
              <a:ea typeface="微軟正黑體"/>
              <a:cs typeface="微軟正黑體"/>
            </a:endParaRPr>
          </a:p>
          <a:p>
            <a:pPr marL="342900" indent="-342900">
              <a:lnSpc>
                <a:spcPct val="150000"/>
              </a:lnSpc>
              <a:buFont typeface="+mj-lt"/>
              <a:buAutoNum type="arabicPeriod"/>
              <a:defRPr/>
            </a:pPr>
            <a:r>
              <a:rPr lang="zh-TW" altLang="en-US" sz="2400" b="1" dirty="0">
                <a:solidFill>
                  <a:schemeClr val="bg1">
                    <a:lumMod val="50000"/>
                  </a:schemeClr>
                </a:solidFill>
                <a:latin typeface="微軟正黑體"/>
                <a:ea typeface="微軟正黑體"/>
                <a:cs typeface="微軟正黑體"/>
              </a:rPr>
              <a:t>分析產業人力需求與學生職場進路以訂定科教育目標。</a:t>
            </a:r>
          </a:p>
          <a:p>
            <a:pPr marL="342900" indent="-342900">
              <a:lnSpc>
                <a:spcPct val="150000"/>
              </a:lnSpc>
              <a:buFont typeface="+mj-lt"/>
              <a:buAutoNum type="arabicPeriod"/>
              <a:defRPr/>
            </a:pPr>
            <a:r>
              <a:rPr lang="zh-TW" altLang="en-US" sz="2400" b="1" dirty="0">
                <a:solidFill>
                  <a:schemeClr val="bg1">
                    <a:lumMod val="50000"/>
                  </a:schemeClr>
                </a:solidFill>
                <a:latin typeface="微軟正黑體"/>
                <a:ea typeface="微軟正黑體"/>
                <a:cs typeface="微軟正黑體"/>
              </a:rPr>
              <a:t>由科教育目標分析歸納達成科教育目標所需之專業能力，並檢核呼應學校願景及學生圖像關聯性。</a:t>
            </a:r>
          </a:p>
          <a:p>
            <a:pPr marL="342900" indent="-342900">
              <a:lnSpc>
                <a:spcPct val="150000"/>
              </a:lnSpc>
              <a:buFont typeface="+mj-lt"/>
              <a:buAutoNum type="arabicPeriod"/>
              <a:defRPr/>
            </a:pPr>
            <a:r>
              <a:rPr lang="zh-TW" altLang="en-US" sz="2400" b="1" dirty="0">
                <a:solidFill>
                  <a:schemeClr val="bg1">
                    <a:lumMod val="50000"/>
                  </a:schemeClr>
                </a:solidFill>
                <a:latin typeface="微軟正黑體"/>
                <a:ea typeface="微軟正黑體"/>
                <a:cs typeface="微軟正黑體"/>
              </a:rPr>
              <a:t>由科專業能力分析統整出教學科目。</a:t>
            </a:r>
          </a:p>
          <a:p>
            <a:pPr marL="342900" indent="-342900">
              <a:lnSpc>
                <a:spcPct val="150000"/>
              </a:lnSpc>
              <a:buFont typeface="+mj-lt"/>
              <a:buAutoNum type="arabicPeriod"/>
              <a:defRPr/>
            </a:pPr>
            <a:r>
              <a:rPr lang="zh-TW" altLang="en-US" sz="2400" b="1" dirty="0">
                <a:solidFill>
                  <a:schemeClr val="bg1">
                    <a:lumMod val="50000"/>
                  </a:schemeClr>
                </a:solidFill>
                <a:latin typeface="微軟正黑體"/>
                <a:ea typeface="微軟正黑體"/>
                <a:cs typeface="微軟正黑體"/>
              </a:rPr>
              <a:t>由各科目組成學生各進路之課程地圖。</a:t>
            </a: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42</a:t>
            </a:fld>
            <a:endParaRPr kumimoji="1" lang="zh-TW" altLang="en-US"/>
          </a:p>
        </p:txBody>
      </p:sp>
      <p:sp>
        <p:nvSpPr>
          <p:cNvPr id="5" name="橢圓 4"/>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82998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862166"/>
          </a:xfrm>
        </p:spPr>
        <p:txBody>
          <a:bodyPr/>
          <a:lstStyle/>
          <a:p>
            <a:r>
              <a:rPr lang="zh-TW" altLang="en-US" sz="3000" dirty="0"/>
              <a:t>貳、校訂課程怎麼做</a:t>
            </a:r>
          </a:p>
        </p:txBody>
      </p:sp>
      <p:sp>
        <p:nvSpPr>
          <p:cNvPr id="5" name="橢圓 4"/>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43</a:t>
            </a:fld>
            <a:endParaRPr kumimoji="1" lang="zh-TW" altLang="en-US"/>
          </a:p>
        </p:txBody>
      </p:sp>
      <p:sp>
        <p:nvSpPr>
          <p:cNvPr id="6" name="矩形 5"/>
          <p:cNvSpPr/>
          <p:nvPr/>
        </p:nvSpPr>
        <p:spPr>
          <a:xfrm>
            <a:off x="1012506" y="791144"/>
            <a:ext cx="5109091" cy="584775"/>
          </a:xfrm>
          <a:prstGeom prst="rect">
            <a:avLst/>
          </a:prstGeom>
        </p:spPr>
        <p:txBody>
          <a:bodyPr wrap="none">
            <a:spAutoFit/>
          </a:bodyPr>
          <a:lstStyle/>
          <a:p>
            <a:r>
              <a:rPr lang="zh-TW" altLang="en-US" sz="3200" b="1" dirty="0">
                <a:solidFill>
                  <a:srgbClr val="002060"/>
                </a:solidFill>
                <a:ea typeface="微軟正黑體"/>
              </a:rPr>
              <a:t>（三）選修課程的辦理模式</a:t>
            </a:r>
          </a:p>
        </p:txBody>
      </p:sp>
      <p:graphicFrame>
        <p:nvGraphicFramePr>
          <p:cNvPr id="8" name="資料庫圖表 7"/>
          <p:cNvGraphicFramePr/>
          <p:nvPr>
            <p:extLst>
              <p:ext uri="{D42A27DB-BD31-4B8C-83A1-F6EECF244321}">
                <p14:modId xmlns:p14="http://schemas.microsoft.com/office/powerpoint/2010/main" val="3174848200"/>
              </p:ext>
            </p:extLst>
          </p:nvPr>
        </p:nvGraphicFramePr>
        <p:xfrm>
          <a:off x="1312127" y="1512151"/>
          <a:ext cx="6616390" cy="475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331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176244" y="4596686"/>
            <a:ext cx="8403541" cy="1483355"/>
          </a:xfrm>
          <a:prstGeom prst="rect">
            <a:avLst/>
          </a:prstGeom>
        </p:spPr>
        <p:txBody>
          <a:bodyPr wrap="square">
            <a:spAutoFit/>
          </a:bodyPr>
          <a:lstStyle/>
          <a:p>
            <a:pPr>
              <a:lnSpc>
                <a:spcPct val="130000"/>
              </a:lnSpc>
            </a:pPr>
            <a:r>
              <a:rPr lang="en-US" altLang="zh-TW" sz="2400" dirty="0">
                <a:solidFill>
                  <a:schemeClr val="tx1">
                    <a:lumMod val="50000"/>
                    <a:lumOff val="50000"/>
                  </a:schemeClr>
                </a:solidFill>
                <a:latin typeface="微軟正黑體"/>
                <a:ea typeface="微軟正黑體"/>
                <a:cs typeface="微軟正黑體"/>
              </a:rPr>
              <a:t>(</a:t>
            </a:r>
            <a:r>
              <a:rPr lang="zh-TW" altLang="zh-TW" sz="2400" dirty="0">
                <a:solidFill>
                  <a:schemeClr val="tx1">
                    <a:lumMod val="50000"/>
                    <a:lumOff val="50000"/>
                  </a:schemeClr>
                </a:solidFill>
                <a:latin typeface="微軟正黑體"/>
                <a:ea typeface="微軟正黑體"/>
                <a:cs typeface="微軟正黑體"/>
              </a:rPr>
              <a:t>一</a:t>
            </a:r>
            <a:r>
              <a:rPr lang="en-US" altLang="zh-TW" sz="2400" dirty="0">
                <a:solidFill>
                  <a:schemeClr val="tx1">
                    <a:lumMod val="50000"/>
                    <a:lumOff val="50000"/>
                  </a:schemeClr>
                </a:solidFill>
                <a:latin typeface="微軟正黑體"/>
                <a:ea typeface="微軟正黑體"/>
                <a:cs typeface="微軟正黑體"/>
              </a:rPr>
              <a:t>)</a:t>
            </a:r>
            <a:r>
              <a:rPr lang="zh-TW" altLang="zh-TW" sz="2400" dirty="0">
                <a:solidFill>
                  <a:schemeClr val="tx1">
                    <a:lumMod val="50000"/>
                    <a:lumOff val="50000"/>
                  </a:schemeClr>
                </a:solidFill>
                <a:latin typeface="微軟正黑體"/>
                <a:ea typeface="微軟正黑體"/>
                <a:cs typeface="微軟正黑體"/>
              </a:rPr>
              <a:t>「產業</a:t>
            </a:r>
            <a:r>
              <a:rPr lang="zh-TW" altLang="zh-TW" sz="2400" dirty="0">
                <a:solidFill>
                  <a:srgbClr val="FF0000"/>
                </a:solidFill>
                <a:latin typeface="微軟正黑體"/>
                <a:ea typeface="微軟正黑體"/>
                <a:cs typeface="微軟正黑體"/>
              </a:rPr>
              <a:t>人力</a:t>
            </a:r>
            <a:r>
              <a:rPr lang="zh-TW" altLang="zh-TW" sz="2400" dirty="0">
                <a:solidFill>
                  <a:schemeClr val="tx1">
                    <a:lumMod val="50000"/>
                    <a:lumOff val="50000"/>
                  </a:schemeClr>
                </a:solidFill>
                <a:latin typeface="微軟正黑體"/>
                <a:ea typeface="微軟正黑體"/>
                <a:cs typeface="微軟正黑體"/>
              </a:rPr>
              <a:t>需求或職場進路</a:t>
            </a:r>
            <a:r>
              <a:rPr lang="zh-TW" altLang="zh-TW" sz="2400" dirty="0" smtClean="0">
                <a:solidFill>
                  <a:schemeClr val="tx1">
                    <a:lumMod val="50000"/>
                    <a:lumOff val="50000"/>
                  </a:schemeClr>
                </a:solidFill>
                <a:latin typeface="微軟正黑體"/>
                <a:ea typeface="微軟正黑體"/>
                <a:cs typeface="微軟正黑體"/>
              </a:rPr>
              <a:t>」</a:t>
            </a:r>
            <a:r>
              <a:rPr lang="zh-TW" altLang="zh-TW" sz="2400" dirty="0">
                <a:solidFill>
                  <a:schemeClr val="accent5">
                    <a:lumMod val="75000"/>
                  </a:schemeClr>
                </a:solidFill>
                <a:latin typeface="微軟正黑體"/>
                <a:ea typeface="微軟正黑體"/>
                <a:cs typeface="微軟正黑體"/>
              </a:rPr>
              <a:t>可參考主計處、</a:t>
            </a:r>
            <a:r>
              <a:rPr lang="zh-TW" altLang="en-US" sz="2400" dirty="0" smtClean="0">
                <a:solidFill>
                  <a:schemeClr val="accent5">
                    <a:lumMod val="75000"/>
                  </a:schemeClr>
                </a:solidFill>
                <a:latin typeface="微軟正黑體"/>
                <a:ea typeface="微軟正黑體"/>
                <a:cs typeface="微軟正黑體"/>
              </a:rPr>
              <a:t>週</a:t>
            </a:r>
            <a:r>
              <a:rPr lang="en-US" altLang="zh-TW" sz="2400" dirty="0" smtClean="0">
                <a:solidFill>
                  <a:schemeClr val="accent5">
                    <a:lumMod val="75000"/>
                  </a:schemeClr>
                </a:solidFill>
                <a:latin typeface="微軟正黑體"/>
                <a:ea typeface="微軟正黑體"/>
                <a:cs typeface="微軟正黑體"/>
              </a:rPr>
              <a:t/>
            </a:r>
            <a:br>
              <a:rPr lang="en-US" altLang="zh-TW" sz="2400" dirty="0" smtClean="0">
                <a:solidFill>
                  <a:schemeClr val="accent5">
                    <a:lumMod val="75000"/>
                  </a:schemeClr>
                </a:solidFill>
                <a:latin typeface="微軟正黑體"/>
                <a:ea typeface="微軟正黑體"/>
                <a:cs typeface="微軟正黑體"/>
              </a:rPr>
            </a:br>
            <a:r>
              <a:rPr lang="zh-TW" altLang="en-US" sz="2400" dirty="0" smtClean="0">
                <a:solidFill>
                  <a:schemeClr val="accent5">
                    <a:lumMod val="75000"/>
                  </a:schemeClr>
                </a:solidFill>
                <a:latin typeface="微軟正黑體"/>
                <a:ea typeface="微軟正黑體"/>
                <a:cs typeface="微軟正黑體"/>
              </a:rPr>
              <a:t>　　邊</a:t>
            </a:r>
            <a:r>
              <a:rPr lang="zh-TW" altLang="zh-TW" sz="2400" dirty="0">
                <a:solidFill>
                  <a:schemeClr val="accent5">
                    <a:lumMod val="75000"/>
                  </a:schemeClr>
                </a:solidFill>
                <a:latin typeface="微軟正黑體"/>
                <a:ea typeface="微軟正黑體"/>
                <a:cs typeface="微軟正黑體"/>
              </a:rPr>
              <a:t>產業、畢業生就業流向、人力銀行或政府</a:t>
            </a:r>
            <a:r>
              <a:rPr lang="zh-TW" altLang="zh-TW" sz="2400" dirty="0" smtClean="0">
                <a:solidFill>
                  <a:schemeClr val="accent5">
                    <a:lumMod val="75000"/>
                  </a:schemeClr>
                </a:solidFill>
                <a:latin typeface="微軟正黑體"/>
                <a:ea typeface="微軟正黑體"/>
                <a:cs typeface="微軟正黑體"/>
              </a:rPr>
              <a:t>部門</a:t>
            </a:r>
            <a:r>
              <a:rPr lang="en-US" altLang="zh-TW" sz="2400" dirty="0" smtClean="0">
                <a:solidFill>
                  <a:schemeClr val="accent5">
                    <a:lumMod val="75000"/>
                  </a:schemeClr>
                </a:solidFill>
                <a:latin typeface="微軟正黑體"/>
                <a:ea typeface="微軟正黑體"/>
                <a:cs typeface="微軟正黑體"/>
              </a:rPr>
              <a:t/>
            </a:r>
            <a:br>
              <a:rPr lang="en-US" altLang="zh-TW" sz="2400" dirty="0" smtClean="0">
                <a:solidFill>
                  <a:schemeClr val="accent5">
                    <a:lumMod val="75000"/>
                  </a:schemeClr>
                </a:solidFill>
                <a:latin typeface="微軟正黑體"/>
                <a:ea typeface="微軟正黑體"/>
                <a:cs typeface="微軟正黑體"/>
              </a:rPr>
            </a:br>
            <a:r>
              <a:rPr lang="zh-TW" altLang="en-US" sz="2400" dirty="0" smtClean="0">
                <a:solidFill>
                  <a:schemeClr val="accent5">
                    <a:lumMod val="75000"/>
                  </a:schemeClr>
                </a:solidFill>
                <a:latin typeface="微軟正黑體"/>
                <a:ea typeface="微軟正黑體"/>
                <a:cs typeface="微軟正黑體"/>
              </a:rPr>
              <a:t>　　</a:t>
            </a:r>
            <a:r>
              <a:rPr lang="zh-TW" altLang="zh-TW" sz="2400" dirty="0" smtClean="0">
                <a:solidFill>
                  <a:schemeClr val="accent5">
                    <a:lumMod val="75000"/>
                  </a:schemeClr>
                </a:solidFill>
                <a:latin typeface="微軟正黑體"/>
                <a:ea typeface="微軟正黑體"/>
                <a:cs typeface="微軟正黑體"/>
              </a:rPr>
              <a:t>的</a:t>
            </a:r>
            <a:r>
              <a:rPr lang="zh-TW" altLang="en-US" sz="2400" dirty="0">
                <a:solidFill>
                  <a:schemeClr val="accent5">
                    <a:lumMod val="75000"/>
                  </a:schemeClr>
                </a:solidFill>
                <a:latin typeface="微軟正黑體"/>
                <a:ea typeface="微軟正黑體"/>
                <a:cs typeface="微軟正黑體"/>
              </a:rPr>
              <a:t>資料，</a:t>
            </a:r>
            <a:r>
              <a:rPr lang="zh-TW" altLang="zh-TW" sz="2400" dirty="0">
                <a:solidFill>
                  <a:schemeClr val="bg2">
                    <a:lumMod val="25000"/>
                  </a:schemeClr>
                </a:solidFill>
                <a:latin typeface="微軟正黑體"/>
                <a:ea typeface="微軟正黑體"/>
                <a:cs typeface="微軟正黑體"/>
              </a:rPr>
              <a:t>進行</a:t>
            </a:r>
            <a:r>
              <a:rPr lang="zh-TW" altLang="zh-TW" sz="2400" dirty="0">
                <a:solidFill>
                  <a:srgbClr val="FF0000"/>
                </a:solidFill>
                <a:latin typeface="微軟正黑體"/>
                <a:ea typeface="微軟正黑體"/>
                <a:cs typeface="微軟正黑體"/>
              </a:rPr>
              <a:t>產業人力需求分析</a:t>
            </a:r>
            <a:r>
              <a:rPr lang="zh-TW" altLang="en-US" sz="2400" dirty="0">
                <a:solidFill>
                  <a:srgbClr val="FF0000"/>
                </a:solidFill>
                <a:latin typeface="微軟正黑體"/>
                <a:ea typeface="微軟正黑體"/>
                <a:cs typeface="微軟正黑體"/>
              </a:rPr>
              <a:t>。</a:t>
            </a:r>
            <a:endParaRPr lang="zh-TW" altLang="zh-TW" sz="2000" dirty="0">
              <a:solidFill>
                <a:schemeClr val="accent5">
                  <a:lumMod val="75000"/>
                </a:schemeClr>
              </a:solidFill>
              <a:latin typeface="微軟正黑體"/>
              <a:ea typeface="微軟正黑體"/>
              <a:cs typeface="微軟正黑體"/>
            </a:endParaRPr>
          </a:p>
        </p:txBody>
      </p:sp>
      <p:sp>
        <p:nvSpPr>
          <p:cNvPr id="12" name="標題 1"/>
          <p:cNvSpPr>
            <a:spLocks noGrp="1"/>
          </p:cNvSpPr>
          <p:nvPr>
            <p:ph type="title"/>
          </p:nvPr>
        </p:nvSpPr>
        <p:spPr>
          <a:xfrm>
            <a:off x="573740" y="221366"/>
            <a:ext cx="8570259" cy="1051812"/>
          </a:xfrm>
        </p:spPr>
        <p:txBody>
          <a:bodyPr/>
          <a:lstStyle/>
          <a:p>
            <a:r>
              <a:rPr lang="zh-TW" altLang="en-US" sz="3000" dirty="0"/>
              <a:t>貳、校訂課程怎麼</a:t>
            </a:r>
            <a:r>
              <a:rPr lang="zh-TW" altLang="en-US" sz="3000" dirty="0" smtClean="0"/>
              <a:t>做</a:t>
            </a:r>
            <a:r>
              <a:rPr lang="en-US" altLang="zh-TW" sz="3000" dirty="0"/>
              <a:t/>
            </a:r>
            <a:br>
              <a:rPr lang="en-US" altLang="zh-TW" sz="3000" dirty="0"/>
            </a:br>
            <a:r>
              <a:rPr lang="zh-TW" altLang="en-US" sz="3000" dirty="0"/>
              <a:t>        </a:t>
            </a:r>
            <a:r>
              <a:rPr lang="zh-TW" altLang="en-US" sz="2800" dirty="0">
                <a:solidFill>
                  <a:schemeClr val="accent6"/>
                </a:solidFill>
              </a:rPr>
              <a:t>科教育</a:t>
            </a:r>
            <a:r>
              <a:rPr lang="zh-TW" altLang="en-US" sz="2800" dirty="0" smtClean="0">
                <a:solidFill>
                  <a:schemeClr val="accent6"/>
                </a:solidFill>
              </a:rPr>
              <a:t>目標、科專</a:t>
            </a:r>
            <a:r>
              <a:rPr lang="zh-TW" altLang="en-US" sz="2800" dirty="0">
                <a:solidFill>
                  <a:schemeClr val="accent6"/>
                </a:solidFill>
              </a:rPr>
              <a:t>業</a:t>
            </a:r>
            <a:r>
              <a:rPr lang="zh-TW" altLang="en-US" sz="2800" dirty="0" smtClean="0">
                <a:solidFill>
                  <a:schemeClr val="accent6"/>
                </a:solidFill>
              </a:rPr>
              <a:t>能力及學生</a:t>
            </a:r>
            <a:r>
              <a:rPr lang="zh-TW" altLang="en-US" sz="2800" dirty="0">
                <a:solidFill>
                  <a:schemeClr val="accent6"/>
                </a:solidFill>
              </a:rPr>
              <a:t>圖像對照表</a:t>
            </a:r>
            <a:endParaRPr lang="zh-TW" altLang="en-US" sz="3000" dirty="0">
              <a:solidFill>
                <a:schemeClr val="accent6"/>
              </a:solidFill>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44</a:t>
            </a:fld>
            <a:endParaRPr kumimoji="1" lang="zh-TW" altLang="en-US"/>
          </a:p>
        </p:txBody>
      </p:sp>
      <p:sp>
        <p:nvSpPr>
          <p:cNvPr id="13" name="橢圓 12"/>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aphicFrame>
        <p:nvGraphicFramePr>
          <p:cNvPr id="3" name="表格 2">
            <a:extLst>
              <a:ext uri="{FF2B5EF4-FFF2-40B4-BE49-F238E27FC236}">
                <a16:creationId xmlns:a16="http://schemas.microsoft.com/office/drawing/2014/main" id="{8D30ABD7-2999-423B-B826-97E46BD7408C}"/>
              </a:ext>
            </a:extLst>
          </p:cNvPr>
          <p:cNvGraphicFramePr>
            <a:graphicFrameLocks noGrp="1"/>
          </p:cNvGraphicFramePr>
          <p:nvPr>
            <p:extLst>
              <p:ext uri="{D42A27DB-BD31-4B8C-83A1-F6EECF244321}">
                <p14:modId xmlns:p14="http://schemas.microsoft.com/office/powerpoint/2010/main" val="2479298506"/>
              </p:ext>
            </p:extLst>
          </p:nvPr>
        </p:nvGraphicFramePr>
        <p:xfrm>
          <a:off x="634041" y="1474881"/>
          <a:ext cx="8000076" cy="1908191"/>
        </p:xfrm>
        <a:graphic>
          <a:graphicData uri="http://schemas.openxmlformats.org/drawingml/2006/table">
            <a:tbl>
              <a:tblPr firstRow="1" bandRow="1">
                <a:tableStyleId>{5C22544A-7EE6-4342-B048-85BDC9FD1C3A}</a:tableStyleId>
              </a:tblPr>
              <a:tblGrid>
                <a:gridCol w="523767">
                  <a:extLst>
                    <a:ext uri="{9D8B030D-6E8A-4147-A177-3AD203B41FA5}">
                      <a16:colId xmlns:a16="http://schemas.microsoft.com/office/drawing/2014/main" val="1340095947"/>
                    </a:ext>
                  </a:extLst>
                </a:gridCol>
                <a:gridCol w="531223">
                  <a:extLst>
                    <a:ext uri="{9D8B030D-6E8A-4147-A177-3AD203B41FA5}">
                      <a16:colId xmlns:a16="http://schemas.microsoft.com/office/drawing/2014/main" val="1088595976"/>
                    </a:ext>
                  </a:extLst>
                </a:gridCol>
                <a:gridCol w="1663337">
                  <a:extLst>
                    <a:ext uri="{9D8B030D-6E8A-4147-A177-3AD203B41FA5}">
                      <a16:colId xmlns:a16="http://schemas.microsoft.com/office/drawing/2014/main" val="4243012447"/>
                    </a:ext>
                  </a:extLst>
                </a:gridCol>
                <a:gridCol w="1532709">
                  <a:extLst>
                    <a:ext uri="{9D8B030D-6E8A-4147-A177-3AD203B41FA5}">
                      <a16:colId xmlns:a16="http://schemas.microsoft.com/office/drawing/2014/main" val="3875243862"/>
                    </a:ext>
                  </a:extLst>
                </a:gridCol>
                <a:gridCol w="1550126">
                  <a:extLst>
                    <a:ext uri="{9D8B030D-6E8A-4147-A177-3AD203B41FA5}">
                      <a16:colId xmlns:a16="http://schemas.microsoft.com/office/drawing/2014/main" val="691959402"/>
                    </a:ext>
                  </a:extLst>
                </a:gridCol>
                <a:gridCol w="549728">
                  <a:extLst>
                    <a:ext uri="{9D8B030D-6E8A-4147-A177-3AD203B41FA5}">
                      <a16:colId xmlns:a16="http://schemas.microsoft.com/office/drawing/2014/main" val="467332396"/>
                    </a:ext>
                  </a:extLst>
                </a:gridCol>
                <a:gridCol w="549729">
                  <a:extLst>
                    <a:ext uri="{9D8B030D-6E8A-4147-A177-3AD203B41FA5}">
                      <a16:colId xmlns:a16="http://schemas.microsoft.com/office/drawing/2014/main" val="4024807600"/>
                    </a:ext>
                  </a:extLst>
                </a:gridCol>
                <a:gridCol w="549729">
                  <a:extLst>
                    <a:ext uri="{9D8B030D-6E8A-4147-A177-3AD203B41FA5}">
                      <a16:colId xmlns:a16="http://schemas.microsoft.com/office/drawing/2014/main" val="2985140592"/>
                    </a:ext>
                  </a:extLst>
                </a:gridCol>
                <a:gridCol w="549728">
                  <a:extLst>
                    <a:ext uri="{9D8B030D-6E8A-4147-A177-3AD203B41FA5}">
                      <a16:colId xmlns:a16="http://schemas.microsoft.com/office/drawing/2014/main" val="2733562604"/>
                    </a:ext>
                  </a:extLst>
                </a:gridCol>
              </a:tblGrid>
              <a:tr h="503178">
                <a:tc rowSpan="2">
                  <a:txBody>
                    <a:bodyPr/>
                    <a:lstStyle/>
                    <a:p>
                      <a:pPr algn="ctr"/>
                      <a:r>
                        <a:rPr lang="zh-TW" altLang="en-US" b="0" dirty="0">
                          <a:latin typeface="微軟正黑體" panose="020B0604030504040204" pitchFamily="34" charset="-120"/>
                          <a:ea typeface="微軟正黑體" panose="020B0604030504040204" pitchFamily="34" charset="-120"/>
                        </a:rPr>
                        <a:t>群別</a:t>
                      </a:r>
                    </a:p>
                  </a:txBody>
                  <a:tcPr anchor="ctr"/>
                </a:tc>
                <a:tc rowSpan="2">
                  <a:txBody>
                    <a:bodyPr/>
                    <a:lstStyle/>
                    <a:p>
                      <a:pPr algn="ctr"/>
                      <a:r>
                        <a:rPr lang="zh-TW" altLang="en-US" b="0" dirty="0">
                          <a:latin typeface="微軟正黑體" panose="020B0604030504040204" pitchFamily="34" charset="-120"/>
                          <a:ea typeface="微軟正黑體" panose="020B0604030504040204" pitchFamily="34" charset="-120"/>
                        </a:rPr>
                        <a:t>科別</a:t>
                      </a:r>
                    </a:p>
                  </a:txBody>
                  <a:tcPr anchor="ctr"/>
                </a:tc>
                <a:tc rowSpan="2">
                  <a:txBody>
                    <a:bodyPr/>
                    <a:lstStyle/>
                    <a:p>
                      <a:pPr algn="ctr"/>
                      <a:r>
                        <a:rPr lang="zh-TW" altLang="en-US" dirty="0">
                          <a:latin typeface="微軟正黑體" panose="020B0604030504040204" pitchFamily="34" charset="-120"/>
                          <a:ea typeface="微軟正黑體" panose="020B0604030504040204" pitchFamily="34" charset="-120"/>
                        </a:rPr>
                        <a:t>產業人力需求</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或職場進路</a:t>
                      </a:r>
                    </a:p>
                  </a:txBody>
                  <a:tcPr anchor="ctr">
                    <a:solidFill>
                      <a:srgbClr val="9BBB59"/>
                    </a:solidFill>
                  </a:tcPr>
                </a:tc>
                <a:tc rowSpan="2">
                  <a:txBody>
                    <a:bodyPr/>
                    <a:lstStyle/>
                    <a:p>
                      <a:pPr algn="ctr"/>
                      <a:r>
                        <a:rPr lang="zh-TW" altLang="en-US" b="0" dirty="0">
                          <a:latin typeface="微軟正黑體" panose="020B0604030504040204" pitchFamily="34" charset="-120"/>
                          <a:ea typeface="微軟正黑體" panose="020B0604030504040204" pitchFamily="34" charset="-120"/>
                        </a:rPr>
                        <a:t>科教育目標</a:t>
                      </a:r>
                    </a:p>
                  </a:txBody>
                  <a:tcPr anchor="ctr"/>
                </a:tc>
                <a:tc rowSpan="2">
                  <a:txBody>
                    <a:bodyPr/>
                    <a:lstStyle/>
                    <a:p>
                      <a:pPr algn="ctr"/>
                      <a:r>
                        <a:rPr lang="zh-TW" altLang="en-US" b="0" dirty="0">
                          <a:latin typeface="微軟正黑體" panose="020B0604030504040204" pitchFamily="34" charset="-120"/>
                          <a:ea typeface="微軟正黑體" panose="020B0604030504040204" pitchFamily="34" charset="-120"/>
                        </a:rPr>
                        <a:t>科專業能力</a:t>
                      </a:r>
                    </a:p>
                  </a:txBody>
                  <a:tcPr anchor="ctr"/>
                </a:tc>
                <a:tc gridSpan="4">
                  <a:txBody>
                    <a:bodyPr/>
                    <a:lstStyle/>
                    <a:p>
                      <a:pPr algn="ctr"/>
                      <a:r>
                        <a:rPr lang="zh-TW" altLang="en-US" b="0" dirty="0">
                          <a:latin typeface="微軟正黑體" panose="020B0604030504040204" pitchFamily="34" charset="-120"/>
                          <a:ea typeface="微軟正黑體" panose="020B0604030504040204" pitchFamily="34" charset="-120"/>
                        </a:rPr>
                        <a:t>學生圖像</a:t>
                      </a: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77091597"/>
                  </a:ext>
                </a:extLst>
              </a:tr>
              <a:tr h="596009">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23241312"/>
                  </a:ext>
                </a:extLst>
              </a:tr>
              <a:tr h="809004">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0983631"/>
                  </a:ext>
                </a:extLst>
              </a:tr>
            </a:tbl>
          </a:graphicData>
        </a:graphic>
      </p:graphicFrame>
      <p:grpSp>
        <p:nvGrpSpPr>
          <p:cNvPr id="4" name="群組 3"/>
          <p:cNvGrpSpPr/>
          <p:nvPr/>
        </p:nvGrpSpPr>
        <p:grpSpPr>
          <a:xfrm>
            <a:off x="853491" y="2460220"/>
            <a:ext cx="3335337" cy="1685051"/>
            <a:chOff x="249601" y="3431191"/>
            <a:chExt cx="3335337" cy="1485384"/>
          </a:xfrm>
          <a:solidFill>
            <a:srgbClr val="F2DCDB"/>
          </a:solidFill>
        </p:grpSpPr>
        <p:sp>
          <p:nvSpPr>
            <p:cNvPr id="7" name="向上箭號圖說文字 6"/>
            <p:cNvSpPr/>
            <p:nvPr/>
          </p:nvSpPr>
          <p:spPr>
            <a:xfrm>
              <a:off x="249601" y="3431191"/>
              <a:ext cx="3335337" cy="1485384"/>
            </a:xfrm>
            <a:prstGeom prst="upArrowCallout">
              <a:avLst>
                <a:gd name="adj1" fmla="val 26195"/>
                <a:gd name="adj2" fmla="val 25000"/>
                <a:gd name="adj3" fmla="val 25000"/>
                <a:gd name="adj4" fmla="val 72727"/>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latinLnBrk="1" hangingPunct="1">
                <a:defRPr/>
              </a:pPr>
              <a:endParaRPr lang="zh-TW" altLang="en-US" sz="1400" dirty="0">
                <a:solidFill>
                  <a:prstClr val="white"/>
                </a:solidFill>
              </a:endParaRPr>
            </a:p>
          </p:txBody>
        </p:sp>
        <p:sp>
          <p:nvSpPr>
            <p:cNvPr id="8" name="文字方塊 6"/>
            <p:cNvSpPr txBox="1">
              <a:spLocks noChangeArrowheads="1"/>
            </p:cNvSpPr>
            <p:nvPr/>
          </p:nvSpPr>
          <p:spPr bwMode="auto">
            <a:xfrm>
              <a:off x="423775" y="3936026"/>
              <a:ext cx="3004404" cy="895314"/>
            </a:xfrm>
            <a:prstGeom prst="rect">
              <a:avLst/>
            </a:prstGeom>
            <a:noFill/>
            <a:ln>
              <a:noFill/>
              <a:headEnd/>
              <a:tailEnd/>
            </a:ln>
            <a:ex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eaLnBrk="1" latinLnBrk="1" hangingPunct="1"/>
              <a:r>
                <a:rPr lang="zh-TW" altLang="en-US" sz="2000" b="1" dirty="0">
                  <a:solidFill>
                    <a:schemeClr val="bg1"/>
                  </a:solidFill>
                  <a:latin typeface="微軟正黑體" pitchFamily="34" charset="-120"/>
                  <a:ea typeface="微軟正黑體" pitchFamily="34" charset="-120"/>
                </a:rPr>
                <a:t>以地區產業之地圖為基礎，彚集出對應本群科在地產業需求之行職業別。</a:t>
              </a:r>
            </a:p>
          </p:txBody>
        </p:sp>
      </p:grpSp>
    </p:spTree>
    <p:extLst>
      <p:ext uri="{BB962C8B-B14F-4D97-AF65-F5344CB8AC3E}">
        <p14:creationId xmlns:p14="http://schemas.microsoft.com/office/powerpoint/2010/main" val="3388208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862166"/>
          </a:xfrm>
        </p:spPr>
        <p:txBody>
          <a:bodyPr/>
          <a:lstStyle/>
          <a:p>
            <a:r>
              <a:rPr lang="zh-TW" altLang="en-US" sz="3000" dirty="0"/>
              <a:t>貳、校訂課程怎麼</a:t>
            </a:r>
            <a:r>
              <a:rPr lang="zh-TW" altLang="en-US" sz="3000" dirty="0" smtClean="0"/>
              <a:t>做</a:t>
            </a:r>
            <a:r>
              <a:rPr lang="en-US" altLang="zh-TW" sz="3000" dirty="0" smtClean="0"/>
              <a:t>-</a:t>
            </a:r>
            <a:r>
              <a:rPr lang="zh-TW" altLang="en-US" sz="3000" dirty="0" smtClean="0">
                <a:solidFill>
                  <a:schemeClr val="accent6"/>
                </a:solidFill>
              </a:rPr>
              <a:t>產業</a:t>
            </a:r>
            <a:r>
              <a:rPr lang="zh-TW" altLang="en-US" sz="3000" dirty="0">
                <a:solidFill>
                  <a:schemeClr val="accent6"/>
                </a:solidFill>
              </a:rPr>
              <a:t>需求</a:t>
            </a:r>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t>45</a:t>
            </a:fld>
            <a:endParaRPr kumimoji="1" lang="zh-TW" altLang="en-US"/>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80" y="827295"/>
            <a:ext cx="8313820" cy="5529055"/>
          </a:xfrm>
          <a:prstGeom prst="rect">
            <a:avLst/>
          </a:prstGeom>
        </p:spPr>
      </p:pic>
    </p:spTree>
    <p:extLst>
      <p:ext uri="{BB962C8B-B14F-4D97-AF65-F5344CB8AC3E}">
        <p14:creationId xmlns:p14="http://schemas.microsoft.com/office/powerpoint/2010/main" val="3104400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862166"/>
          </a:xfrm>
        </p:spPr>
        <p:txBody>
          <a:bodyPr/>
          <a:lstStyle/>
          <a:p>
            <a:r>
              <a:rPr lang="zh-TW" altLang="en-US" sz="3000" dirty="0"/>
              <a:t>貳、校訂課程怎麼</a:t>
            </a:r>
            <a:r>
              <a:rPr lang="zh-TW" altLang="en-US" sz="3000" dirty="0" smtClean="0"/>
              <a:t>做</a:t>
            </a:r>
            <a:r>
              <a:rPr lang="en-US" altLang="zh-TW" sz="3000" dirty="0" smtClean="0"/>
              <a:t>-</a:t>
            </a:r>
            <a:r>
              <a:rPr lang="zh-TW" altLang="en-US" sz="3000" dirty="0" smtClean="0">
                <a:solidFill>
                  <a:schemeClr val="accent6"/>
                </a:solidFill>
              </a:rPr>
              <a:t>產業</a:t>
            </a:r>
            <a:r>
              <a:rPr lang="zh-TW" altLang="en-US" sz="3000" dirty="0">
                <a:solidFill>
                  <a:schemeClr val="accent6"/>
                </a:solidFill>
              </a:rPr>
              <a:t>需求</a:t>
            </a:r>
          </a:p>
        </p:txBody>
      </p:sp>
      <p:sp>
        <p:nvSpPr>
          <p:cNvPr id="5" name="投影片編號版面配置區 4"/>
          <p:cNvSpPr>
            <a:spLocks noGrp="1"/>
          </p:cNvSpPr>
          <p:nvPr>
            <p:ph type="sldNum" sz="quarter" idx="12"/>
          </p:nvPr>
        </p:nvSpPr>
        <p:spPr/>
        <p:txBody>
          <a:bodyPr/>
          <a:lstStyle/>
          <a:p>
            <a:fld id="{77FB1FFA-84B8-BF45-92CD-1DB958381E74}" type="slidenum">
              <a:rPr kumimoji="1" lang="zh-TW" altLang="en-US" smtClean="0"/>
              <a:t>46</a:t>
            </a:fld>
            <a:endParaRPr kumimoji="1" lang="zh-TW" altLang="en-US"/>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57" y="725303"/>
            <a:ext cx="8640000" cy="5745979"/>
          </a:xfrm>
          <a:prstGeom prst="rect">
            <a:avLst/>
          </a:prstGeom>
        </p:spPr>
      </p:pic>
    </p:spTree>
    <p:extLst>
      <p:ext uri="{BB962C8B-B14F-4D97-AF65-F5344CB8AC3E}">
        <p14:creationId xmlns:p14="http://schemas.microsoft.com/office/powerpoint/2010/main" val="974977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735786" y="221366"/>
            <a:ext cx="8570259" cy="862166"/>
          </a:xfrm>
        </p:spPr>
        <p:txBody>
          <a:bodyPr/>
          <a:lstStyle/>
          <a:p>
            <a:r>
              <a:rPr lang="zh-TW" altLang="en-US" sz="3000" dirty="0"/>
              <a:t>貳、校訂課程怎麼做：</a:t>
            </a:r>
            <a:r>
              <a:rPr lang="en-US" altLang="zh-TW" sz="3000" dirty="0"/>
              <a:t/>
            </a:r>
            <a:br>
              <a:rPr lang="en-US" altLang="zh-TW" sz="3000" dirty="0"/>
            </a:br>
            <a:r>
              <a:rPr lang="zh-TW" altLang="en-US" sz="2800" dirty="0" smtClean="0">
                <a:solidFill>
                  <a:schemeClr val="accent6"/>
                </a:solidFill>
              </a:rPr>
              <a:t>科</a:t>
            </a:r>
            <a:r>
              <a:rPr lang="zh-TW" altLang="en-US" sz="2800" dirty="0">
                <a:solidFill>
                  <a:schemeClr val="accent6"/>
                </a:solidFill>
              </a:rPr>
              <a:t>教育</a:t>
            </a:r>
            <a:r>
              <a:rPr lang="zh-TW" altLang="en-US" sz="2800" dirty="0" smtClean="0">
                <a:solidFill>
                  <a:schemeClr val="accent6"/>
                </a:solidFill>
              </a:rPr>
              <a:t>目標、科專</a:t>
            </a:r>
            <a:r>
              <a:rPr lang="zh-TW" altLang="en-US" sz="2800" dirty="0">
                <a:solidFill>
                  <a:schemeClr val="accent6"/>
                </a:solidFill>
              </a:rPr>
              <a:t>業</a:t>
            </a:r>
            <a:r>
              <a:rPr lang="zh-TW" altLang="en-US" sz="2800" dirty="0" smtClean="0">
                <a:solidFill>
                  <a:schemeClr val="accent6"/>
                </a:solidFill>
              </a:rPr>
              <a:t>能力及學生</a:t>
            </a:r>
            <a:r>
              <a:rPr lang="zh-TW" altLang="en-US" sz="2800" dirty="0">
                <a:solidFill>
                  <a:schemeClr val="accent6"/>
                </a:solidFill>
              </a:rPr>
              <a:t>圖像對照表</a:t>
            </a:r>
            <a:endParaRPr lang="zh-TW" altLang="en-US" sz="3000" dirty="0">
              <a:solidFill>
                <a:schemeClr val="accent6"/>
              </a:solidFill>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47</a:t>
            </a:fld>
            <a:endParaRPr kumimoji="1" lang="zh-TW" altLang="en-US"/>
          </a:p>
        </p:txBody>
      </p:sp>
      <p:sp>
        <p:nvSpPr>
          <p:cNvPr id="9" name="橢圓 8"/>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aphicFrame>
        <p:nvGraphicFramePr>
          <p:cNvPr id="10" name="表格 9">
            <a:extLst>
              <a:ext uri="{FF2B5EF4-FFF2-40B4-BE49-F238E27FC236}">
                <a16:creationId xmlns:a16="http://schemas.microsoft.com/office/drawing/2014/main" id="{D010B06E-1792-4314-A3D7-826B5D6611DD}"/>
              </a:ext>
            </a:extLst>
          </p:cNvPr>
          <p:cNvGraphicFramePr>
            <a:graphicFrameLocks noGrp="1"/>
          </p:cNvGraphicFramePr>
          <p:nvPr>
            <p:extLst>
              <p:ext uri="{D42A27DB-BD31-4B8C-83A1-F6EECF244321}">
                <p14:modId xmlns:p14="http://schemas.microsoft.com/office/powerpoint/2010/main" val="2397847140"/>
              </p:ext>
            </p:extLst>
          </p:nvPr>
        </p:nvGraphicFramePr>
        <p:xfrm>
          <a:off x="634041" y="1474881"/>
          <a:ext cx="8000076" cy="4335203"/>
        </p:xfrm>
        <a:graphic>
          <a:graphicData uri="http://schemas.openxmlformats.org/drawingml/2006/table">
            <a:tbl>
              <a:tblPr firstRow="1" bandRow="1">
                <a:tableStyleId>{5C22544A-7EE6-4342-B048-85BDC9FD1C3A}</a:tableStyleId>
              </a:tblPr>
              <a:tblGrid>
                <a:gridCol w="523767">
                  <a:extLst>
                    <a:ext uri="{9D8B030D-6E8A-4147-A177-3AD203B41FA5}">
                      <a16:colId xmlns:a16="http://schemas.microsoft.com/office/drawing/2014/main" val="1340095947"/>
                    </a:ext>
                  </a:extLst>
                </a:gridCol>
                <a:gridCol w="531223">
                  <a:extLst>
                    <a:ext uri="{9D8B030D-6E8A-4147-A177-3AD203B41FA5}">
                      <a16:colId xmlns:a16="http://schemas.microsoft.com/office/drawing/2014/main" val="1088595976"/>
                    </a:ext>
                  </a:extLst>
                </a:gridCol>
                <a:gridCol w="1663337">
                  <a:extLst>
                    <a:ext uri="{9D8B030D-6E8A-4147-A177-3AD203B41FA5}">
                      <a16:colId xmlns:a16="http://schemas.microsoft.com/office/drawing/2014/main" val="4243012447"/>
                    </a:ext>
                  </a:extLst>
                </a:gridCol>
                <a:gridCol w="1532709">
                  <a:extLst>
                    <a:ext uri="{9D8B030D-6E8A-4147-A177-3AD203B41FA5}">
                      <a16:colId xmlns:a16="http://schemas.microsoft.com/office/drawing/2014/main" val="3875243862"/>
                    </a:ext>
                  </a:extLst>
                </a:gridCol>
                <a:gridCol w="1550126">
                  <a:extLst>
                    <a:ext uri="{9D8B030D-6E8A-4147-A177-3AD203B41FA5}">
                      <a16:colId xmlns:a16="http://schemas.microsoft.com/office/drawing/2014/main" val="691959402"/>
                    </a:ext>
                  </a:extLst>
                </a:gridCol>
                <a:gridCol w="549728">
                  <a:extLst>
                    <a:ext uri="{9D8B030D-6E8A-4147-A177-3AD203B41FA5}">
                      <a16:colId xmlns:a16="http://schemas.microsoft.com/office/drawing/2014/main" val="467332396"/>
                    </a:ext>
                  </a:extLst>
                </a:gridCol>
                <a:gridCol w="549729">
                  <a:extLst>
                    <a:ext uri="{9D8B030D-6E8A-4147-A177-3AD203B41FA5}">
                      <a16:colId xmlns:a16="http://schemas.microsoft.com/office/drawing/2014/main" val="4024807600"/>
                    </a:ext>
                  </a:extLst>
                </a:gridCol>
                <a:gridCol w="549729">
                  <a:extLst>
                    <a:ext uri="{9D8B030D-6E8A-4147-A177-3AD203B41FA5}">
                      <a16:colId xmlns:a16="http://schemas.microsoft.com/office/drawing/2014/main" val="2985140592"/>
                    </a:ext>
                  </a:extLst>
                </a:gridCol>
                <a:gridCol w="549728">
                  <a:extLst>
                    <a:ext uri="{9D8B030D-6E8A-4147-A177-3AD203B41FA5}">
                      <a16:colId xmlns:a16="http://schemas.microsoft.com/office/drawing/2014/main" val="2733562604"/>
                    </a:ext>
                  </a:extLst>
                </a:gridCol>
              </a:tblGrid>
              <a:tr h="503178">
                <a:tc rowSpan="2">
                  <a:txBody>
                    <a:bodyPr/>
                    <a:lstStyle/>
                    <a:p>
                      <a:pPr algn="ctr"/>
                      <a:r>
                        <a:rPr lang="zh-TW" altLang="en-US" b="0" dirty="0">
                          <a:latin typeface="微軟正黑體" panose="020B0604030504040204" pitchFamily="34" charset="-120"/>
                          <a:ea typeface="微軟正黑體" panose="020B0604030504040204" pitchFamily="34" charset="-120"/>
                        </a:rPr>
                        <a:t>群別</a:t>
                      </a:r>
                    </a:p>
                  </a:txBody>
                  <a:tcPr anchor="ctr"/>
                </a:tc>
                <a:tc rowSpan="2">
                  <a:txBody>
                    <a:bodyPr/>
                    <a:lstStyle/>
                    <a:p>
                      <a:pPr algn="ctr"/>
                      <a:r>
                        <a:rPr lang="zh-TW" altLang="en-US" b="0" dirty="0">
                          <a:latin typeface="微軟正黑體" panose="020B0604030504040204" pitchFamily="34" charset="-120"/>
                          <a:ea typeface="微軟正黑體" panose="020B0604030504040204" pitchFamily="34" charset="-120"/>
                        </a:rPr>
                        <a:t>科別</a:t>
                      </a:r>
                    </a:p>
                  </a:txBody>
                  <a:tcPr anchor="ctr"/>
                </a:tc>
                <a:tc rowSpan="2">
                  <a:txBody>
                    <a:bodyPr/>
                    <a:lstStyle/>
                    <a:p>
                      <a:pPr algn="ctr"/>
                      <a:r>
                        <a:rPr lang="zh-TW" altLang="en-US" b="0" dirty="0">
                          <a:latin typeface="微軟正黑體" panose="020B0604030504040204" pitchFamily="34" charset="-120"/>
                          <a:ea typeface="微軟正黑體" panose="020B0604030504040204" pitchFamily="34" charset="-120"/>
                        </a:rPr>
                        <a:t>產業人力需求</a:t>
                      </a:r>
                      <a:endParaRPr lang="en-US" altLang="zh-TW" b="0" dirty="0">
                        <a:latin typeface="微軟正黑體" panose="020B0604030504040204" pitchFamily="34" charset="-120"/>
                        <a:ea typeface="微軟正黑體" panose="020B0604030504040204" pitchFamily="34" charset="-120"/>
                      </a:endParaRPr>
                    </a:p>
                    <a:p>
                      <a:pPr algn="ctr"/>
                      <a:r>
                        <a:rPr lang="zh-TW" altLang="en-US" b="0" dirty="0">
                          <a:latin typeface="微軟正黑體" panose="020B0604030504040204" pitchFamily="34" charset="-120"/>
                          <a:ea typeface="微軟正黑體" panose="020B0604030504040204" pitchFamily="34" charset="-120"/>
                        </a:rPr>
                        <a:t>或職場進路</a:t>
                      </a:r>
                    </a:p>
                  </a:txBody>
                  <a:tcPr anchor="ctr">
                    <a:solidFill>
                      <a:schemeClr val="accent1"/>
                    </a:solidFill>
                  </a:tcPr>
                </a:tc>
                <a:tc rowSpan="2">
                  <a:txBody>
                    <a:bodyPr/>
                    <a:lstStyle/>
                    <a:p>
                      <a:pPr algn="ctr"/>
                      <a:r>
                        <a:rPr lang="zh-TW" altLang="en-US" b="1" dirty="0">
                          <a:latin typeface="微軟正黑體" panose="020B0604030504040204" pitchFamily="34" charset="-120"/>
                          <a:ea typeface="微軟正黑體" panose="020B0604030504040204" pitchFamily="34" charset="-120"/>
                        </a:rPr>
                        <a:t>科教育目標</a:t>
                      </a:r>
                    </a:p>
                  </a:txBody>
                  <a:tcPr anchor="ctr">
                    <a:solidFill>
                      <a:srgbClr val="9BBB59"/>
                    </a:solidFill>
                  </a:tcPr>
                </a:tc>
                <a:tc rowSpan="2">
                  <a:txBody>
                    <a:bodyPr/>
                    <a:lstStyle/>
                    <a:p>
                      <a:pPr algn="ctr"/>
                      <a:r>
                        <a:rPr lang="zh-TW" altLang="en-US" b="1" dirty="0">
                          <a:latin typeface="微軟正黑體" panose="020B0604030504040204" pitchFamily="34" charset="-120"/>
                          <a:ea typeface="微軟正黑體" panose="020B0604030504040204" pitchFamily="34" charset="-120"/>
                        </a:rPr>
                        <a:t>科專業能力</a:t>
                      </a:r>
                    </a:p>
                  </a:txBody>
                  <a:tcPr anchor="ctr">
                    <a:solidFill>
                      <a:srgbClr val="9BBB59"/>
                    </a:solidFill>
                  </a:tcPr>
                </a:tc>
                <a:tc gridSpan="4">
                  <a:txBody>
                    <a:bodyPr/>
                    <a:lstStyle/>
                    <a:p>
                      <a:pPr algn="ctr"/>
                      <a:r>
                        <a:rPr lang="zh-TW" altLang="en-US" b="0" dirty="0">
                          <a:latin typeface="微軟正黑體" panose="020B0604030504040204" pitchFamily="34" charset="-120"/>
                          <a:ea typeface="微軟正黑體" panose="020B0604030504040204" pitchFamily="34" charset="-120"/>
                        </a:rPr>
                        <a:t>學生圖像</a:t>
                      </a: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77091597"/>
                  </a:ext>
                </a:extLst>
              </a:tr>
              <a:tr h="596009">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23241312"/>
                  </a:ext>
                </a:extLst>
              </a:tr>
              <a:tr h="809004">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820983631"/>
                  </a:ext>
                </a:extLst>
              </a:tr>
              <a:tr h="809004">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967533422"/>
                  </a:ext>
                </a:extLst>
              </a:tr>
              <a:tr h="809004">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017480445"/>
                  </a:ext>
                </a:extLst>
              </a:tr>
              <a:tr h="809004">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342856822"/>
                  </a:ext>
                </a:extLst>
              </a:tr>
            </a:tbl>
          </a:graphicData>
        </a:graphic>
      </p:graphicFrame>
      <p:grpSp>
        <p:nvGrpSpPr>
          <p:cNvPr id="11" name="群組 10">
            <a:extLst>
              <a:ext uri="{FF2B5EF4-FFF2-40B4-BE49-F238E27FC236}">
                <a16:creationId xmlns:a16="http://schemas.microsoft.com/office/drawing/2014/main" id="{05B7AD12-4FDC-4167-AA1C-B989A92155E2}"/>
              </a:ext>
            </a:extLst>
          </p:cNvPr>
          <p:cNvGrpSpPr/>
          <p:nvPr/>
        </p:nvGrpSpPr>
        <p:grpSpPr>
          <a:xfrm>
            <a:off x="2421034" y="2686637"/>
            <a:ext cx="4925687" cy="2346912"/>
            <a:chOff x="1664807" y="3718009"/>
            <a:chExt cx="3335337" cy="2576556"/>
          </a:xfrm>
          <a:solidFill>
            <a:srgbClr val="F2DCDB"/>
          </a:solidFill>
        </p:grpSpPr>
        <p:sp>
          <p:nvSpPr>
            <p:cNvPr id="12" name="向上箭號圖說文字 6">
              <a:extLst>
                <a:ext uri="{FF2B5EF4-FFF2-40B4-BE49-F238E27FC236}">
                  <a16:creationId xmlns:a16="http://schemas.microsoft.com/office/drawing/2014/main" id="{5F7D2FFD-3428-484A-AA99-77B9A1A00DCB}"/>
                </a:ext>
              </a:extLst>
            </p:cNvPr>
            <p:cNvSpPr/>
            <p:nvPr/>
          </p:nvSpPr>
          <p:spPr>
            <a:xfrm>
              <a:off x="1664807" y="3718009"/>
              <a:ext cx="3335337" cy="2576556"/>
            </a:xfrm>
            <a:prstGeom prst="upArrowCallout">
              <a:avLst>
                <a:gd name="adj1" fmla="val 26195"/>
                <a:gd name="adj2" fmla="val 25000"/>
                <a:gd name="adj3" fmla="val 25000"/>
                <a:gd name="adj4" fmla="val 72727"/>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latinLnBrk="1" hangingPunct="1">
                <a:defRPr/>
              </a:pPr>
              <a:endParaRPr lang="zh-TW" altLang="en-US" sz="1400" dirty="0">
                <a:solidFill>
                  <a:prstClr val="white"/>
                </a:solidFill>
              </a:endParaRPr>
            </a:p>
          </p:txBody>
        </p:sp>
        <p:sp>
          <p:nvSpPr>
            <p:cNvPr id="13" name="文字方塊 6">
              <a:extLst>
                <a:ext uri="{FF2B5EF4-FFF2-40B4-BE49-F238E27FC236}">
                  <a16:creationId xmlns:a16="http://schemas.microsoft.com/office/drawing/2014/main" id="{9BD1A2CF-338B-4661-B3BA-A14632A3D355}"/>
                </a:ext>
              </a:extLst>
            </p:cNvPr>
            <p:cNvSpPr txBox="1">
              <a:spLocks noChangeArrowheads="1"/>
            </p:cNvSpPr>
            <p:nvPr/>
          </p:nvSpPr>
          <p:spPr bwMode="auto">
            <a:xfrm>
              <a:off x="1713274" y="4673038"/>
              <a:ext cx="3283214" cy="1437928"/>
            </a:xfrm>
            <a:prstGeom prst="rect">
              <a:avLst/>
            </a:prstGeom>
            <a:noFill/>
            <a:ln>
              <a:noFill/>
              <a:headEnd/>
              <a:tailEnd/>
            </a:ln>
            <a:extLst/>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000" b="1" dirty="0">
                  <a:solidFill>
                    <a:schemeClr val="bg1"/>
                  </a:solidFill>
                  <a:latin typeface="微軟正黑體" pitchFamily="34" charset="-120"/>
                  <a:ea typeface="微軟正黑體" pitchFamily="34" charset="-120"/>
                </a:rPr>
                <a:t>以地區產業之地圖為基礎，結合各科之特色，提出科教育目標及科專業能力。因此各科會因地區之產業及科之特色發展，而發展出不同的教育目標及專業能力。</a:t>
              </a:r>
            </a:p>
          </p:txBody>
        </p:sp>
      </p:grpSp>
    </p:spTree>
    <p:extLst>
      <p:ext uri="{BB962C8B-B14F-4D97-AF65-F5344CB8AC3E}">
        <p14:creationId xmlns:p14="http://schemas.microsoft.com/office/powerpoint/2010/main" val="882241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48</a:t>
            </a:fld>
            <a:endParaRPr kumimoji="1" lang="zh-TW" altLang="en-US"/>
          </a:p>
        </p:txBody>
      </p:sp>
      <p:sp>
        <p:nvSpPr>
          <p:cNvPr id="13" name="矩形 12"/>
          <p:cNvSpPr/>
          <p:nvPr/>
        </p:nvSpPr>
        <p:spPr>
          <a:xfrm>
            <a:off x="1091820" y="1213060"/>
            <a:ext cx="7814055" cy="4567404"/>
          </a:xfrm>
          <a:prstGeom prst="rect">
            <a:avLst/>
          </a:prstGeom>
        </p:spPr>
        <p:txBody>
          <a:bodyPr wrap="square">
            <a:spAutoFit/>
          </a:bodyPr>
          <a:lstStyle/>
          <a:p>
            <a:pPr>
              <a:lnSpc>
                <a:spcPct val="130000"/>
              </a:lnSpc>
            </a:pPr>
            <a:r>
              <a:rPr lang="en-US" altLang="zh-TW" sz="2400" dirty="0">
                <a:solidFill>
                  <a:schemeClr val="bg2">
                    <a:lumMod val="25000"/>
                  </a:schemeClr>
                </a:solidFill>
                <a:latin typeface="微軟正黑體"/>
                <a:ea typeface="微軟正黑體"/>
                <a:cs typeface="微軟正黑體"/>
              </a:rPr>
              <a:t>(</a:t>
            </a:r>
            <a:r>
              <a:rPr lang="zh-TW" altLang="en-US" sz="2400" dirty="0">
                <a:solidFill>
                  <a:schemeClr val="bg2">
                    <a:lumMod val="25000"/>
                  </a:schemeClr>
                </a:solidFill>
                <a:latin typeface="微軟正黑體"/>
                <a:ea typeface="微軟正黑體"/>
                <a:cs typeface="微軟正黑體"/>
              </a:rPr>
              <a:t>二</a:t>
            </a:r>
            <a:r>
              <a:rPr lang="en-US" altLang="zh-TW" sz="2400" dirty="0" smtClean="0">
                <a:solidFill>
                  <a:schemeClr val="bg2">
                    <a:lumMod val="25000"/>
                  </a:schemeClr>
                </a:solidFill>
                <a:latin typeface="微軟正黑體"/>
                <a:ea typeface="微軟正黑體"/>
                <a:cs typeface="微軟正黑體"/>
              </a:rPr>
              <a:t>)</a:t>
            </a:r>
            <a:r>
              <a:rPr lang="zh-TW" altLang="en-US" sz="2400" dirty="0" smtClean="0">
                <a:solidFill>
                  <a:schemeClr val="bg2">
                    <a:lumMod val="25000"/>
                  </a:schemeClr>
                </a:solidFill>
                <a:latin typeface="微軟正黑體"/>
                <a:ea typeface="微軟正黑體"/>
                <a:cs typeface="微軟正黑體"/>
              </a:rPr>
              <a:t>發展多個科</a:t>
            </a:r>
            <a:r>
              <a:rPr lang="zh-TW" altLang="en-US" sz="2400" dirty="0">
                <a:solidFill>
                  <a:schemeClr val="bg2">
                    <a:lumMod val="25000"/>
                  </a:schemeClr>
                </a:solidFill>
                <a:latin typeface="微軟正黑體"/>
                <a:ea typeface="微軟正黑體"/>
                <a:cs typeface="微軟正黑體"/>
              </a:rPr>
              <a:t>教育</a:t>
            </a:r>
            <a:r>
              <a:rPr lang="zh-TW" altLang="en-US" sz="2400" dirty="0" smtClean="0">
                <a:solidFill>
                  <a:schemeClr val="bg2">
                    <a:lumMod val="25000"/>
                  </a:schemeClr>
                </a:solidFill>
                <a:latin typeface="微軟正黑體"/>
                <a:ea typeface="微軟正黑體"/>
                <a:cs typeface="微軟正黑體"/>
              </a:rPr>
              <a:t>目標和專業能力，一個</a:t>
            </a:r>
            <a:r>
              <a:rPr lang="zh-TW" altLang="en-US" sz="2400" dirty="0">
                <a:solidFill>
                  <a:schemeClr val="bg2">
                    <a:lumMod val="25000"/>
                  </a:schemeClr>
                </a:solidFill>
                <a:latin typeface="微軟正黑體"/>
                <a:ea typeface="微軟正黑體"/>
                <a:cs typeface="微軟正黑體"/>
              </a:rPr>
              <a:t>「科教育</a:t>
            </a:r>
            <a:endParaRPr lang="en-US" altLang="zh-TW" sz="2400" dirty="0">
              <a:solidFill>
                <a:schemeClr val="bg2">
                  <a:lumMod val="25000"/>
                </a:schemeClr>
              </a:solidFill>
              <a:latin typeface="微軟正黑體"/>
              <a:ea typeface="微軟正黑體"/>
              <a:cs typeface="微軟正黑體"/>
            </a:endParaRPr>
          </a:p>
          <a:p>
            <a:pPr marL="452438" indent="-452438">
              <a:lnSpc>
                <a:spcPct val="130000"/>
              </a:lnSpc>
            </a:pPr>
            <a:r>
              <a:rPr lang="en-US" altLang="zh-TW" sz="2400" dirty="0">
                <a:solidFill>
                  <a:schemeClr val="bg2">
                    <a:lumMod val="25000"/>
                  </a:schemeClr>
                </a:solidFill>
                <a:latin typeface="微軟正黑體"/>
                <a:ea typeface="微軟正黑體"/>
                <a:cs typeface="微軟正黑體"/>
              </a:rPr>
              <a:t>      </a:t>
            </a:r>
            <a:r>
              <a:rPr lang="zh-TW" altLang="en-US" sz="2400" dirty="0">
                <a:solidFill>
                  <a:schemeClr val="bg2">
                    <a:lumMod val="25000"/>
                  </a:schemeClr>
                </a:solidFill>
                <a:latin typeface="微軟正黑體"/>
                <a:ea typeface="微軟正黑體"/>
                <a:cs typeface="微軟正黑體"/>
              </a:rPr>
              <a:t>目標」可對應多個「科專業能力」</a:t>
            </a:r>
            <a:r>
              <a:rPr lang="zh-TW" altLang="en-US" sz="2400" dirty="0" smtClean="0">
                <a:solidFill>
                  <a:schemeClr val="bg2">
                    <a:lumMod val="25000"/>
                  </a:schemeClr>
                </a:solidFill>
                <a:latin typeface="微軟正黑體"/>
                <a:ea typeface="微軟正黑體"/>
                <a:cs typeface="微軟正黑體"/>
              </a:rPr>
              <a:t>。並以基礎</a:t>
            </a:r>
            <a:r>
              <a:rPr lang="zh-TW" altLang="en-US" sz="2400" dirty="0">
                <a:solidFill>
                  <a:schemeClr val="bg2">
                    <a:lumMod val="25000"/>
                  </a:schemeClr>
                </a:solidFill>
                <a:latin typeface="微軟正黑體"/>
                <a:ea typeface="微軟正黑體"/>
                <a:cs typeface="微軟正黑體"/>
              </a:rPr>
              <a:t>及選修</a:t>
            </a:r>
            <a:r>
              <a:rPr lang="zh-TW" altLang="en-US" sz="2400" dirty="0" smtClean="0">
                <a:solidFill>
                  <a:schemeClr val="bg2">
                    <a:lumMod val="25000"/>
                  </a:schemeClr>
                </a:solidFill>
                <a:latin typeface="微軟正黑體"/>
                <a:ea typeface="微軟正黑體"/>
                <a:cs typeface="微軟正黑體"/>
              </a:rPr>
              <a:t>之</a:t>
            </a:r>
            <a:r>
              <a:rPr lang="zh-TW" altLang="en-US" sz="2400" dirty="0" smtClean="0">
                <a:solidFill>
                  <a:srgbClr val="FF0000"/>
                </a:solidFill>
                <a:latin typeface="微軟正黑體"/>
                <a:ea typeface="微軟正黑體"/>
                <a:cs typeface="微軟正黑體"/>
              </a:rPr>
              <a:t>專業</a:t>
            </a:r>
            <a:r>
              <a:rPr lang="zh-TW" altLang="en-US" sz="2400" dirty="0" smtClean="0">
                <a:solidFill>
                  <a:schemeClr val="bg2">
                    <a:lumMod val="25000"/>
                  </a:schemeClr>
                </a:solidFill>
                <a:latin typeface="微軟正黑體"/>
                <a:ea typeface="微軟正黑體"/>
                <a:cs typeface="微軟正黑體"/>
              </a:rPr>
              <a:t>分流</a:t>
            </a:r>
            <a:r>
              <a:rPr lang="zh-TW" altLang="en-US" sz="2400" dirty="0">
                <a:solidFill>
                  <a:schemeClr val="bg2">
                    <a:lumMod val="25000"/>
                  </a:schemeClr>
                </a:solidFill>
                <a:latin typeface="微軟正黑體"/>
                <a:ea typeface="微軟正黑體"/>
                <a:cs typeface="微軟正黑體"/>
              </a:rPr>
              <a:t>教育</a:t>
            </a:r>
            <a:r>
              <a:rPr lang="zh-TW" altLang="en-US" sz="2400" dirty="0" smtClean="0">
                <a:solidFill>
                  <a:schemeClr val="bg2">
                    <a:lumMod val="25000"/>
                  </a:schemeClr>
                </a:solidFill>
                <a:latin typeface="微軟正黑體"/>
                <a:ea typeface="微軟正黑體"/>
                <a:cs typeface="微軟正黑體"/>
              </a:rPr>
              <a:t>目標加以</a:t>
            </a:r>
            <a:r>
              <a:rPr lang="zh-TW" altLang="en-US" sz="2400" dirty="0">
                <a:solidFill>
                  <a:schemeClr val="bg2">
                    <a:lumMod val="25000"/>
                  </a:schemeClr>
                </a:solidFill>
                <a:latin typeface="微軟正黑體"/>
                <a:ea typeface="微軟正黑體"/>
                <a:cs typeface="微軟正黑體"/>
              </a:rPr>
              <a:t>設計。並考量：</a:t>
            </a:r>
            <a:endParaRPr lang="en-US" altLang="zh-TW" sz="2400" dirty="0">
              <a:solidFill>
                <a:schemeClr val="bg2">
                  <a:lumMod val="25000"/>
                </a:schemeClr>
              </a:solidFill>
              <a:latin typeface="微軟正黑體"/>
              <a:ea typeface="微軟正黑體"/>
              <a:cs typeface="微軟正黑體"/>
            </a:endParaRPr>
          </a:p>
          <a:p>
            <a:pPr marL="457200" indent="-457200">
              <a:lnSpc>
                <a:spcPct val="130000"/>
              </a:lnSpc>
              <a:buFont typeface="+mj-lt"/>
              <a:buAutoNum type="arabicPeriod"/>
            </a:pPr>
            <a:r>
              <a:rPr lang="zh-TW" altLang="en-US" sz="2000" b="1" dirty="0">
                <a:solidFill>
                  <a:srgbClr val="0000FF"/>
                </a:solidFill>
                <a:latin typeface="微軟正黑體"/>
                <a:ea typeface="微軟正黑體"/>
                <a:cs typeface="微軟正黑體"/>
              </a:rPr>
              <a:t>建立學生專業基礎能力的教育目標如同新車之「標準配備」之概念。意即以培育每位學生在畢業前都需要具備的基本能力為目標。</a:t>
            </a:r>
          </a:p>
          <a:p>
            <a:pPr marL="457200" indent="-457200">
              <a:lnSpc>
                <a:spcPct val="130000"/>
              </a:lnSpc>
              <a:buFont typeface="+mj-lt"/>
              <a:buAutoNum type="arabicPeriod"/>
            </a:pPr>
            <a:r>
              <a:rPr lang="zh-TW" altLang="en-US" sz="2000" b="1" dirty="0">
                <a:solidFill>
                  <a:srgbClr val="7030A0"/>
                </a:solidFill>
                <a:latin typeface="微軟正黑體"/>
                <a:ea typeface="微軟正黑體"/>
                <a:cs typeface="微軟正黑體"/>
              </a:rPr>
              <a:t>建立學生專業分流能力選修的教育目標如同新車之「選配」之概念。意即以培育每位學生在畢業前可以選擇之分流專長的能力。</a:t>
            </a:r>
          </a:p>
          <a:p>
            <a:pPr marL="457200" indent="-457200">
              <a:lnSpc>
                <a:spcPct val="130000"/>
              </a:lnSpc>
              <a:buFont typeface="+mj-lt"/>
              <a:buAutoNum type="arabicPeriod"/>
            </a:pPr>
            <a:r>
              <a:rPr lang="zh-TW" altLang="en-US" sz="2000" b="1" dirty="0">
                <a:solidFill>
                  <a:srgbClr val="D25500"/>
                </a:solidFill>
                <a:latin typeface="微軟正黑體"/>
                <a:ea typeface="微軟正黑體"/>
                <a:cs typeface="微軟正黑體"/>
              </a:rPr>
              <a:t>建立學生跨域能力選修的教育目標如同新車之「選配」之概念。意即以培育每位學生在畢業前可以具備跨域專長的能力。</a:t>
            </a:r>
          </a:p>
          <a:p>
            <a:pPr>
              <a:lnSpc>
                <a:spcPct val="130000"/>
              </a:lnSpc>
            </a:pPr>
            <a:endParaRPr lang="zh-TW" altLang="en-US" sz="2400" dirty="0">
              <a:solidFill>
                <a:schemeClr val="tx1">
                  <a:lumMod val="50000"/>
                  <a:lumOff val="50000"/>
                </a:schemeClr>
              </a:solidFill>
              <a:latin typeface="微軟正黑體"/>
              <a:ea typeface="微軟正黑體"/>
              <a:cs typeface="微軟正黑體"/>
            </a:endParaRPr>
          </a:p>
        </p:txBody>
      </p:sp>
      <p:sp>
        <p:nvSpPr>
          <p:cNvPr id="7" name="標題 1"/>
          <p:cNvSpPr txBox="1">
            <a:spLocks/>
          </p:cNvSpPr>
          <p:nvPr/>
        </p:nvSpPr>
        <p:spPr>
          <a:xfrm>
            <a:off x="860711" y="3610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1152993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49</a:t>
            </a:fld>
            <a:endParaRPr kumimoji="1" lang="zh-TW" altLang="en-US"/>
          </a:p>
        </p:txBody>
      </p:sp>
      <p:sp>
        <p:nvSpPr>
          <p:cNvPr id="10" name="矩形 9"/>
          <p:cNvSpPr/>
          <p:nvPr/>
        </p:nvSpPr>
        <p:spPr>
          <a:xfrm>
            <a:off x="748083" y="1083532"/>
            <a:ext cx="7775955" cy="4573560"/>
          </a:xfrm>
          <a:prstGeom prst="rect">
            <a:avLst/>
          </a:prstGeom>
        </p:spPr>
        <p:txBody>
          <a:bodyPr wrap="square">
            <a:spAutoFit/>
          </a:bodyPr>
          <a:lstStyle/>
          <a:p>
            <a:pPr>
              <a:lnSpc>
                <a:spcPct val="130000"/>
              </a:lnSpc>
            </a:pPr>
            <a:r>
              <a:rPr lang="en-US" altLang="zh-TW" sz="2400" dirty="0">
                <a:solidFill>
                  <a:schemeClr val="bg2">
                    <a:lumMod val="25000"/>
                  </a:schemeClr>
                </a:solidFill>
                <a:latin typeface="微軟正黑體"/>
                <a:ea typeface="微軟正黑體"/>
                <a:cs typeface="微軟正黑體"/>
              </a:rPr>
              <a:t>(</a:t>
            </a:r>
            <a:r>
              <a:rPr lang="zh-TW" altLang="en-US" sz="2400" dirty="0">
                <a:solidFill>
                  <a:schemeClr val="bg2">
                    <a:lumMod val="25000"/>
                  </a:schemeClr>
                </a:solidFill>
                <a:latin typeface="微軟正黑體"/>
                <a:ea typeface="微軟正黑體"/>
                <a:cs typeface="微軟正黑體"/>
              </a:rPr>
              <a:t>三</a:t>
            </a:r>
            <a:r>
              <a:rPr lang="en-US" altLang="zh-TW" sz="2400" dirty="0" smtClean="0">
                <a:solidFill>
                  <a:schemeClr val="bg2">
                    <a:lumMod val="25000"/>
                  </a:schemeClr>
                </a:solidFill>
                <a:latin typeface="微軟正黑體"/>
                <a:ea typeface="微軟正黑體"/>
                <a:cs typeface="微軟正黑體"/>
              </a:rPr>
              <a:t>) </a:t>
            </a:r>
            <a:r>
              <a:rPr lang="zh-TW" altLang="en-US" sz="2400" dirty="0">
                <a:solidFill>
                  <a:schemeClr val="bg2">
                    <a:lumMod val="25000"/>
                  </a:schemeClr>
                </a:solidFill>
                <a:latin typeface="微軟正黑體"/>
                <a:ea typeface="微軟正黑體"/>
                <a:cs typeface="微軟正黑體"/>
              </a:rPr>
              <a:t>「科專業能力」宜展現該科之特色及專業發展，並包</a:t>
            </a:r>
            <a:endParaRPr lang="en-US" altLang="zh-TW" sz="2400" dirty="0">
              <a:solidFill>
                <a:schemeClr val="bg2">
                  <a:lumMod val="25000"/>
                </a:schemeClr>
              </a:solidFill>
              <a:latin typeface="微軟正黑體"/>
              <a:ea typeface="微軟正黑體"/>
              <a:cs typeface="微軟正黑體"/>
            </a:endParaRPr>
          </a:p>
          <a:p>
            <a:pPr>
              <a:lnSpc>
                <a:spcPct val="130000"/>
              </a:lnSpc>
            </a:pPr>
            <a:r>
              <a:rPr lang="en-US" altLang="zh-TW" sz="2400" dirty="0">
                <a:solidFill>
                  <a:schemeClr val="bg2">
                    <a:lumMod val="25000"/>
                  </a:schemeClr>
                </a:solidFill>
                <a:latin typeface="微軟正黑體"/>
                <a:ea typeface="微軟正黑體"/>
                <a:cs typeface="微軟正黑體"/>
              </a:rPr>
              <a:t>        </a:t>
            </a:r>
            <a:r>
              <a:rPr lang="zh-TW" altLang="en-US" sz="2400" dirty="0">
                <a:solidFill>
                  <a:schemeClr val="bg2">
                    <a:lumMod val="25000"/>
                  </a:schemeClr>
                </a:solidFill>
                <a:latin typeface="微軟正黑體"/>
                <a:ea typeface="微軟正黑體"/>
                <a:cs typeface="微軟正黑體"/>
              </a:rPr>
              <a:t>括知識、能力</a:t>
            </a:r>
            <a:r>
              <a:rPr lang="zh-TW" altLang="en-US" sz="2400" dirty="0" smtClean="0">
                <a:solidFill>
                  <a:schemeClr val="bg2">
                    <a:lumMod val="25000"/>
                  </a:schemeClr>
                </a:solidFill>
                <a:latin typeface="微軟正黑體"/>
                <a:ea typeface="微軟正黑體"/>
                <a:cs typeface="微軟正黑體"/>
              </a:rPr>
              <a:t>及態度。</a:t>
            </a:r>
            <a:endParaRPr lang="en-US" altLang="zh-TW" sz="2400" dirty="0" smtClean="0">
              <a:solidFill>
                <a:schemeClr val="bg2">
                  <a:lumMod val="25000"/>
                </a:schemeClr>
              </a:solidFill>
              <a:latin typeface="微軟正黑體"/>
              <a:ea typeface="微軟正黑體"/>
              <a:cs typeface="微軟正黑體"/>
            </a:endParaRPr>
          </a:p>
          <a:p>
            <a:pPr marL="622300" indent="-622300">
              <a:lnSpc>
                <a:spcPct val="130000"/>
              </a:lnSpc>
            </a:pPr>
            <a:r>
              <a:rPr lang="en-US" altLang="zh-TW" sz="2400" dirty="0">
                <a:solidFill>
                  <a:schemeClr val="bg2">
                    <a:lumMod val="25000"/>
                  </a:schemeClr>
                </a:solidFill>
                <a:latin typeface="微軟正黑體"/>
                <a:ea typeface="微軟正黑體"/>
                <a:cs typeface="微軟正黑體"/>
              </a:rPr>
              <a:t> </a:t>
            </a:r>
            <a:r>
              <a:rPr lang="en-US" altLang="zh-TW" sz="2400" dirty="0" smtClean="0">
                <a:solidFill>
                  <a:schemeClr val="bg2">
                    <a:lumMod val="25000"/>
                  </a:schemeClr>
                </a:solidFill>
                <a:latin typeface="微軟正黑體"/>
                <a:ea typeface="微軟正黑體"/>
                <a:cs typeface="微軟正黑體"/>
              </a:rPr>
              <a:t>       </a:t>
            </a:r>
            <a:r>
              <a:rPr lang="zh-TW" altLang="en-US" sz="2400" dirty="0" smtClean="0">
                <a:solidFill>
                  <a:schemeClr val="bg2">
                    <a:lumMod val="25000"/>
                  </a:schemeClr>
                </a:solidFill>
                <a:latin typeface="微軟正黑體"/>
                <a:ea typeface="微軟正黑體"/>
                <a:cs typeface="微軟正黑體"/>
              </a:rPr>
              <a:t>接著再將每一個科專</a:t>
            </a:r>
            <a:r>
              <a:rPr lang="zh-TW" altLang="en-US" sz="2400" dirty="0">
                <a:solidFill>
                  <a:schemeClr val="bg2">
                    <a:lumMod val="25000"/>
                  </a:schemeClr>
                </a:solidFill>
                <a:latin typeface="微軟正黑體"/>
                <a:ea typeface="微軟正黑體"/>
                <a:cs typeface="微軟正黑體"/>
              </a:rPr>
              <a:t>業</a:t>
            </a:r>
            <a:r>
              <a:rPr lang="zh-TW" altLang="en-US" sz="2400" dirty="0" smtClean="0">
                <a:solidFill>
                  <a:schemeClr val="bg2">
                    <a:lumMod val="25000"/>
                  </a:schemeClr>
                </a:solidFill>
                <a:latin typeface="微軟正黑體"/>
                <a:ea typeface="微軟正黑體"/>
                <a:cs typeface="微軟正黑體"/>
              </a:rPr>
              <a:t>能力一一</a:t>
            </a:r>
            <a:r>
              <a:rPr lang="zh-TW" altLang="en-US" sz="2400" dirty="0" smtClean="0">
                <a:solidFill>
                  <a:srgbClr val="FF0000"/>
                </a:solidFill>
                <a:latin typeface="微軟正黑體"/>
                <a:ea typeface="微軟正黑體"/>
                <a:cs typeface="微軟正黑體"/>
              </a:rPr>
              <a:t>與</a:t>
            </a:r>
            <a:r>
              <a:rPr lang="zh-TW" altLang="en-US" sz="2400" dirty="0">
                <a:solidFill>
                  <a:srgbClr val="FF0000"/>
                </a:solidFill>
                <a:latin typeface="微軟正黑體"/>
                <a:ea typeface="微軟正黑體"/>
                <a:cs typeface="微軟正黑體"/>
              </a:rPr>
              <a:t>「學生圖像」</a:t>
            </a:r>
            <a:r>
              <a:rPr lang="zh-TW" altLang="en-US" sz="2400" dirty="0" smtClean="0">
                <a:solidFill>
                  <a:srgbClr val="FF0000"/>
                </a:solidFill>
                <a:latin typeface="微軟正黑體"/>
                <a:ea typeface="微軟正黑體"/>
                <a:cs typeface="微軟正黑體"/>
              </a:rPr>
              <a:t>進行 雙向</a:t>
            </a:r>
            <a:r>
              <a:rPr lang="zh-TW" altLang="en-US" sz="2400" dirty="0">
                <a:solidFill>
                  <a:srgbClr val="FF0000"/>
                </a:solidFill>
                <a:latin typeface="微軟正黑體"/>
                <a:ea typeface="微軟正黑體"/>
                <a:cs typeface="微軟正黑體"/>
              </a:rPr>
              <a:t>對應</a:t>
            </a:r>
            <a:r>
              <a:rPr lang="zh-TW" altLang="en-US" sz="2400" dirty="0">
                <a:solidFill>
                  <a:schemeClr val="bg2">
                    <a:lumMod val="25000"/>
                  </a:schemeClr>
                </a:solidFill>
                <a:latin typeface="微軟正黑體"/>
                <a:ea typeface="微軟正黑體"/>
                <a:cs typeface="微軟正黑體"/>
              </a:rPr>
              <a:t>。</a:t>
            </a:r>
            <a:endParaRPr lang="en-US" altLang="zh-TW" sz="2400" dirty="0">
              <a:solidFill>
                <a:schemeClr val="bg2">
                  <a:lumMod val="25000"/>
                </a:schemeClr>
              </a:solidFill>
              <a:latin typeface="微軟正黑體"/>
              <a:ea typeface="微軟正黑體"/>
              <a:cs typeface="微軟正黑體"/>
            </a:endParaRPr>
          </a:p>
          <a:p>
            <a:pPr>
              <a:lnSpc>
                <a:spcPct val="130000"/>
              </a:lnSpc>
            </a:pPr>
            <a:r>
              <a:rPr lang="zh-TW" altLang="en-US" sz="2000" b="1" dirty="0" smtClean="0">
                <a:solidFill>
                  <a:srgbClr val="E67089"/>
                </a:solidFill>
                <a:latin typeface="微軟正黑體"/>
                <a:ea typeface="微軟正黑體"/>
                <a:cs typeface="微軟正黑體"/>
              </a:rPr>
              <a:t>備註</a:t>
            </a:r>
            <a:r>
              <a:rPr lang="zh-TW" altLang="en-US" sz="2000" b="1" dirty="0">
                <a:solidFill>
                  <a:srgbClr val="E67089"/>
                </a:solidFill>
                <a:latin typeface="微軟正黑體"/>
                <a:ea typeface="微軟正黑體"/>
                <a:cs typeface="微軟正黑體"/>
              </a:rPr>
              <a:t>：</a:t>
            </a:r>
          </a:p>
          <a:p>
            <a:pPr marL="457200" indent="-457200">
              <a:lnSpc>
                <a:spcPct val="130000"/>
              </a:lnSpc>
              <a:buFont typeface="+mj-lt"/>
              <a:buAutoNum type="arabicPeriod"/>
            </a:pPr>
            <a:r>
              <a:rPr lang="zh-TW" altLang="en-US" sz="2000" b="1" dirty="0">
                <a:solidFill>
                  <a:srgbClr val="0000FF"/>
                </a:solidFill>
                <a:latin typeface="微軟正黑體"/>
                <a:ea typeface="微軟正黑體"/>
                <a:cs typeface="微軟正黑體"/>
              </a:rPr>
              <a:t>各科教育目標、科專業能力：請參照群科課程綱要之規範敘寫。</a:t>
            </a:r>
            <a:endParaRPr lang="en-US" altLang="zh-TW" sz="2000" b="1" dirty="0">
              <a:solidFill>
                <a:srgbClr val="0000FF"/>
              </a:solidFill>
              <a:latin typeface="微軟正黑體"/>
              <a:ea typeface="微軟正黑體"/>
              <a:cs typeface="微軟正黑體"/>
            </a:endParaRPr>
          </a:p>
          <a:p>
            <a:pPr marL="457200" indent="-457200">
              <a:lnSpc>
                <a:spcPct val="130000"/>
              </a:lnSpc>
              <a:buFont typeface="+mj-lt"/>
              <a:buAutoNum type="arabicPeriod"/>
            </a:pPr>
            <a:r>
              <a:rPr lang="zh-TW" altLang="en-US" sz="2000" b="1" dirty="0">
                <a:solidFill>
                  <a:srgbClr val="0000FF"/>
                </a:solidFill>
                <a:latin typeface="微軟正黑體"/>
                <a:ea typeface="微軟正黑體"/>
                <a:cs typeface="微軟正黑體"/>
              </a:rPr>
              <a:t>學生圖像欄位，請填入學生圖像文字，各欄請以打點表示科專業能力與學生圖像之對應：</a:t>
            </a:r>
          </a:p>
          <a:p>
            <a:pPr>
              <a:lnSpc>
                <a:spcPct val="130000"/>
              </a:lnSpc>
            </a:pPr>
            <a:r>
              <a:rPr lang="zh-TW" altLang="en-US" sz="2400" dirty="0">
                <a:solidFill>
                  <a:schemeClr val="accent6">
                    <a:lumMod val="50000"/>
                  </a:schemeClr>
                </a:solidFill>
                <a:latin typeface="微軟正黑體"/>
                <a:ea typeface="微軟正黑體"/>
                <a:cs typeface="微軟正黑體"/>
              </a:rPr>
              <a:t>   </a:t>
            </a:r>
            <a:r>
              <a:rPr lang="zh-TW" altLang="en-US" sz="2400" dirty="0" smtClean="0">
                <a:latin typeface="微軟正黑體"/>
                <a:ea typeface="微軟正黑體"/>
                <a:cs typeface="微軟正黑體"/>
              </a:rPr>
              <a:t>「●」代表該專業能力與</a:t>
            </a:r>
            <a:r>
              <a:rPr lang="zh-TW" altLang="en-US" sz="2400" dirty="0">
                <a:latin typeface="微軟正黑體"/>
                <a:ea typeface="微軟正黑體"/>
                <a:cs typeface="微軟正黑體"/>
              </a:rPr>
              <a:t>學生圖像</a:t>
            </a:r>
            <a:r>
              <a:rPr lang="zh-TW" altLang="en-US" sz="2400" b="1" dirty="0">
                <a:solidFill>
                  <a:srgbClr val="FF0000"/>
                </a:solidFill>
                <a:latin typeface="微軟正黑體"/>
                <a:ea typeface="微軟正黑體"/>
                <a:cs typeface="微軟正黑體"/>
              </a:rPr>
              <a:t>高度</a:t>
            </a:r>
            <a:r>
              <a:rPr lang="zh-TW" altLang="en-US" sz="2400" b="1" dirty="0" smtClean="0">
                <a:solidFill>
                  <a:srgbClr val="FF0000"/>
                </a:solidFill>
                <a:latin typeface="微軟正黑體"/>
                <a:ea typeface="微軟正黑體"/>
                <a:cs typeface="微軟正黑體"/>
              </a:rPr>
              <a:t>對應</a:t>
            </a:r>
            <a:r>
              <a:rPr lang="zh-TW" altLang="en-US" sz="2400" dirty="0" smtClean="0">
                <a:solidFill>
                  <a:schemeClr val="accent6">
                    <a:lumMod val="50000"/>
                  </a:schemeClr>
                </a:solidFill>
                <a:latin typeface="微軟正黑體"/>
                <a:ea typeface="微軟正黑體"/>
                <a:cs typeface="微軟正黑體"/>
              </a:rPr>
              <a:t>。</a:t>
            </a:r>
            <a:endParaRPr lang="zh-TW" altLang="en-US" sz="2400" dirty="0">
              <a:solidFill>
                <a:schemeClr val="accent6">
                  <a:lumMod val="50000"/>
                </a:schemeClr>
              </a:solidFill>
              <a:latin typeface="微軟正黑體"/>
              <a:ea typeface="微軟正黑體"/>
              <a:cs typeface="微軟正黑體"/>
            </a:endParaRPr>
          </a:p>
          <a:p>
            <a:pPr>
              <a:lnSpc>
                <a:spcPct val="130000"/>
              </a:lnSpc>
            </a:pPr>
            <a:r>
              <a:rPr lang="zh-TW" altLang="en-US" sz="2400" dirty="0">
                <a:solidFill>
                  <a:schemeClr val="accent6">
                    <a:lumMod val="50000"/>
                  </a:schemeClr>
                </a:solidFill>
                <a:latin typeface="微軟正黑體"/>
                <a:ea typeface="微軟正黑體"/>
                <a:cs typeface="微軟正黑體"/>
              </a:rPr>
              <a:t>   </a:t>
            </a:r>
            <a:r>
              <a:rPr lang="zh-TW" altLang="en-US" sz="2400" dirty="0">
                <a:latin typeface="微軟正黑體"/>
                <a:ea typeface="微軟正黑體"/>
                <a:cs typeface="微軟正黑體"/>
              </a:rPr>
              <a:t>「○」代表該專業能力與學生</a:t>
            </a:r>
            <a:r>
              <a:rPr lang="zh-TW" altLang="en-US" sz="2400" dirty="0" smtClean="0">
                <a:latin typeface="微軟正黑體"/>
                <a:ea typeface="微軟正黑體"/>
                <a:cs typeface="微軟正黑體"/>
              </a:rPr>
              <a:t>圖像</a:t>
            </a:r>
            <a:r>
              <a:rPr lang="zh-TW" altLang="en-US" sz="2400" b="1" dirty="0" smtClean="0">
                <a:solidFill>
                  <a:srgbClr val="FF0000"/>
                </a:solidFill>
                <a:latin typeface="微軟正黑體"/>
                <a:ea typeface="微軟正黑體"/>
                <a:cs typeface="微軟正黑體"/>
              </a:rPr>
              <a:t>低</a:t>
            </a:r>
            <a:r>
              <a:rPr lang="zh-TW" altLang="en-US" sz="2400" b="1" dirty="0">
                <a:solidFill>
                  <a:srgbClr val="FF0000"/>
                </a:solidFill>
                <a:latin typeface="微軟正黑體"/>
                <a:ea typeface="微軟正黑體"/>
                <a:cs typeface="微軟正黑體"/>
              </a:rPr>
              <a:t>度</a:t>
            </a:r>
            <a:r>
              <a:rPr lang="zh-TW" altLang="en-US" sz="2400" b="1" dirty="0" smtClean="0">
                <a:solidFill>
                  <a:srgbClr val="FF0000"/>
                </a:solidFill>
                <a:latin typeface="微軟正黑體"/>
                <a:ea typeface="微軟正黑體"/>
                <a:cs typeface="微軟正黑體"/>
              </a:rPr>
              <a:t>對應</a:t>
            </a:r>
            <a:r>
              <a:rPr lang="zh-TW" altLang="en-US" sz="2400" dirty="0" smtClean="0">
                <a:solidFill>
                  <a:schemeClr val="accent6">
                    <a:lumMod val="50000"/>
                  </a:schemeClr>
                </a:solidFill>
                <a:latin typeface="微軟正黑體"/>
                <a:ea typeface="微軟正黑體"/>
                <a:cs typeface="微軟正黑體"/>
              </a:rPr>
              <a:t>。 </a:t>
            </a:r>
            <a:endParaRPr lang="zh-TW" altLang="en-US" sz="2400" dirty="0">
              <a:solidFill>
                <a:schemeClr val="accent6">
                  <a:lumMod val="50000"/>
                </a:schemeClr>
              </a:solidFill>
              <a:latin typeface="微軟正黑體"/>
              <a:ea typeface="微軟正黑體"/>
              <a:cs typeface="微軟正黑體"/>
            </a:endParaRPr>
          </a:p>
        </p:txBody>
      </p:sp>
      <p:sp>
        <p:nvSpPr>
          <p:cNvPr id="7" name="標題 1"/>
          <p:cNvSpPr txBox="1">
            <a:spLocks/>
          </p:cNvSpPr>
          <p:nvPr/>
        </p:nvSpPr>
        <p:spPr>
          <a:xfrm>
            <a:off x="748083"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346959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487988" y="1432830"/>
            <a:ext cx="7656012" cy="4401205"/>
          </a:xfrm>
          <a:prstGeom prst="rect">
            <a:avLst/>
          </a:prstGeom>
          <a:noFill/>
        </p:spPr>
        <p:txBody>
          <a:bodyPr wrap="square" rtlCol="0">
            <a:spAutoFit/>
          </a:bodyPr>
          <a:lstStyle/>
          <a:p>
            <a:pPr marL="342900" indent="-342900" latinLnBrk="1">
              <a:lnSpc>
                <a:spcPct val="200000"/>
              </a:lnSpc>
              <a:buClr>
                <a:srgbClr val="F08C85"/>
              </a:buClr>
              <a:buFont typeface="微軟正黑體" panose="020B0604030504040204" pitchFamily="34" charset="-120"/>
              <a:buChar char="★"/>
              <a:defRPr/>
            </a:pPr>
            <a:r>
              <a:rPr lang="zh-TW" altLang="en-US" sz="2800" b="1" dirty="0">
                <a:solidFill>
                  <a:schemeClr val="accent2">
                    <a:lumMod val="50000"/>
                  </a:schemeClr>
                </a:solidFill>
                <a:latin typeface="微軟正黑體" pitchFamily="34" charset="-120"/>
                <a:ea typeface="微軟正黑體" pitchFamily="34" charset="-120"/>
              </a:rPr>
              <a:t>理論與實務兼</a:t>
            </a:r>
            <a:r>
              <a:rPr lang="zh-TW" altLang="en-US" sz="2800" b="1" dirty="0" smtClean="0">
                <a:solidFill>
                  <a:schemeClr val="accent2">
                    <a:lumMod val="50000"/>
                  </a:schemeClr>
                </a:solidFill>
                <a:latin typeface="微軟正黑體" pitchFamily="34" charset="-120"/>
                <a:ea typeface="微軟正黑體" pitchFamily="34" charset="-120"/>
              </a:rPr>
              <a:t>重、強化</a:t>
            </a:r>
            <a:r>
              <a:rPr lang="zh-TW" altLang="en-US" sz="2800" b="1" dirty="0">
                <a:solidFill>
                  <a:schemeClr val="accent2">
                    <a:lumMod val="50000"/>
                  </a:schemeClr>
                </a:solidFill>
                <a:latin typeface="微軟正黑體" pitchFamily="34" charset="-120"/>
                <a:ea typeface="微軟正黑體" pitchFamily="34" charset="-120"/>
              </a:rPr>
              <a:t>基礎專業</a:t>
            </a:r>
            <a:r>
              <a:rPr lang="zh-TW" altLang="en-US" sz="2800" b="1" dirty="0" smtClean="0">
                <a:solidFill>
                  <a:schemeClr val="accent2">
                    <a:lumMod val="50000"/>
                  </a:schemeClr>
                </a:solidFill>
                <a:latin typeface="微軟正黑體" pitchFamily="34" charset="-120"/>
                <a:ea typeface="微軟正黑體" pitchFamily="34" charset="-120"/>
              </a:rPr>
              <a:t>技能</a:t>
            </a:r>
            <a:endParaRPr lang="zh-TW" altLang="en-US" sz="2800" b="1" dirty="0">
              <a:solidFill>
                <a:schemeClr val="accent2">
                  <a:lumMod val="50000"/>
                </a:schemeClr>
              </a:solidFill>
              <a:latin typeface="微軟正黑體" pitchFamily="34" charset="-120"/>
              <a:ea typeface="微軟正黑體" pitchFamily="34" charset="-120"/>
            </a:endParaRPr>
          </a:p>
          <a:p>
            <a:pPr marL="342900" indent="-342900" latinLnBrk="1">
              <a:lnSpc>
                <a:spcPct val="200000"/>
              </a:lnSpc>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新增技能領域、</a:t>
            </a:r>
            <a:r>
              <a:rPr lang="zh-TW" altLang="en-US" sz="2800" b="1" dirty="0">
                <a:solidFill>
                  <a:schemeClr val="accent2">
                    <a:lumMod val="50000"/>
                  </a:schemeClr>
                </a:solidFill>
                <a:latin typeface="微軟正黑體" pitchFamily="34" charset="-120"/>
                <a:ea typeface="微軟正黑體" pitchFamily="34" charset="-120"/>
              </a:rPr>
              <a:t>培養跨科共通基礎</a:t>
            </a:r>
            <a:r>
              <a:rPr lang="zh-TW" altLang="en-US" sz="2800" b="1" dirty="0" smtClean="0">
                <a:solidFill>
                  <a:schemeClr val="accent2">
                    <a:lumMod val="50000"/>
                  </a:schemeClr>
                </a:solidFill>
                <a:latin typeface="微軟正黑體" pitchFamily="34" charset="-120"/>
                <a:ea typeface="微軟正黑體" pitchFamily="34" charset="-120"/>
              </a:rPr>
              <a:t>能力</a:t>
            </a:r>
            <a:endParaRPr lang="zh-TW" altLang="en-US" sz="2800" b="1" dirty="0">
              <a:solidFill>
                <a:schemeClr val="accent2">
                  <a:lumMod val="50000"/>
                </a:schemeClr>
              </a:solidFill>
              <a:latin typeface="微軟正黑體" pitchFamily="34" charset="-120"/>
              <a:ea typeface="微軟正黑體" pitchFamily="34" charset="-120"/>
            </a:endParaRPr>
          </a:p>
          <a:p>
            <a:pPr marL="342900" indent="-342900" latinLnBrk="1">
              <a:lnSpc>
                <a:spcPct val="200000"/>
              </a:lnSpc>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鏈結產業發展趨勢、遵循相關法規</a:t>
            </a:r>
          </a:p>
          <a:p>
            <a:pPr marL="342900" indent="-342900" latinLnBrk="1">
              <a:lnSpc>
                <a:spcPct val="200000"/>
              </a:lnSpc>
              <a:buClr>
                <a:srgbClr val="F08C85"/>
              </a:buClr>
              <a:buFont typeface="微軟正黑體" panose="020B0604030504040204" pitchFamily="34" charset="-120"/>
              <a:buChar char="★"/>
              <a:defRPr/>
            </a:pPr>
            <a:r>
              <a:rPr lang="zh-TW" altLang="en-US" sz="2800" b="1" dirty="0" smtClean="0">
                <a:solidFill>
                  <a:schemeClr val="accent2">
                    <a:lumMod val="50000"/>
                  </a:schemeClr>
                </a:solidFill>
                <a:latin typeface="微軟正黑體" pitchFamily="34" charset="-120"/>
                <a:ea typeface="微軟正黑體" pitchFamily="34" charset="-120"/>
              </a:rPr>
              <a:t>鼓勵</a:t>
            </a:r>
            <a:r>
              <a:rPr lang="zh-TW" altLang="en-US" sz="2800" b="1" dirty="0">
                <a:solidFill>
                  <a:schemeClr val="accent2">
                    <a:lumMod val="50000"/>
                  </a:schemeClr>
                </a:solidFill>
                <a:latin typeface="微軟正黑體" pitchFamily="34" charset="-120"/>
                <a:ea typeface="微軟正黑體" pitchFamily="34" charset="-120"/>
              </a:rPr>
              <a:t>選用</a:t>
            </a:r>
            <a:r>
              <a:rPr lang="zh-TW" altLang="en-US" sz="2800" b="1" dirty="0" smtClean="0">
                <a:solidFill>
                  <a:schemeClr val="accent2">
                    <a:lumMod val="50000"/>
                  </a:schemeClr>
                </a:solidFill>
                <a:latin typeface="微軟正黑體" pitchFamily="34" charset="-120"/>
                <a:ea typeface="微軟正黑體" pitchFamily="34" charset="-120"/>
              </a:rPr>
              <a:t>自由、</a:t>
            </a:r>
            <a:r>
              <a:rPr lang="zh-TW" altLang="en-US" sz="2800" b="1" dirty="0">
                <a:solidFill>
                  <a:schemeClr val="accent2">
                    <a:lumMod val="50000"/>
                  </a:schemeClr>
                </a:solidFill>
                <a:latin typeface="微軟正黑體" pitchFamily="34" charset="-120"/>
                <a:ea typeface="微軟正黑體" pitchFamily="34" charset="-120"/>
              </a:rPr>
              <a:t>免費軟體、尊重</a:t>
            </a:r>
            <a:r>
              <a:rPr lang="zh-TW" altLang="en-US" sz="2800" b="1" dirty="0" smtClean="0">
                <a:solidFill>
                  <a:schemeClr val="accent2">
                    <a:lumMod val="50000"/>
                  </a:schemeClr>
                </a:solidFill>
                <a:latin typeface="微軟正黑體" pitchFamily="34" charset="-120"/>
                <a:ea typeface="微軟正黑體" pitchFamily="34" charset="-120"/>
              </a:rPr>
              <a:t>智慧財產權</a:t>
            </a:r>
            <a:endParaRPr lang="en-US" altLang="zh-TW" sz="2800" b="1" dirty="0" smtClean="0">
              <a:solidFill>
                <a:schemeClr val="accent2">
                  <a:lumMod val="50000"/>
                </a:schemeClr>
              </a:solidFill>
              <a:latin typeface="微軟正黑體" pitchFamily="34" charset="-120"/>
              <a:ea typeface="微軟正黑體" pitchFamily="34" charset="-120"/>
            </a:endParaRPr>
          </a:p>
          <a:p>
            <a:pPr marL="342900" indent="-342900" latinLnBrk="1">
              <a:lnSpc>
                <a:spcPct val="200000"/>
              </a:lnSpc>
              <a:buClr>
                <a:srgbClr val="F08C85"/>
              </a:buClr>
              <a:buFont typeface="微軟正黑體" panose="020B0604030504040204" pitchFamily="34" charset="-120"/>
              <a:buChar char="★"/>
              <a:defRPr/>
            </a:pPr>
            <a:r>
              <a:rPr lang="zh-TW" altLang="en-US" sz="2800" b="1" dirty="0">
                <a:solidFill>
                  <a:schemeClr val="accent2">
                    <a:lumMod val="50000"/>
                  </a:schemeClr>
                </a:solidFill>
                <a:latin typeface="微軟正黑體" pitchFamily="34" charset="-120"/>
                <a:ea typeface="微軟正黑體" pitchFamily="34" charset="-120"/>
              </a:rPr>
              <a:t>具備核心素養、培養公民意識與社會</a:t>
            </a:r>
            <a:r>
              <a:rPr lang="zh-TW" altLang="en-US" sz="2800" b="1" dirty="0" smtClean="0">
                <a:solidFill>
                  <a:schemeClr val="accent2">
                    <a:lumMod val="50000"/>
                  </a:schemeClr>
                </a:solidFill>
                <a:latin typeface="微軟正黑體" pitchFamily="34" charset="-120"/>
                <a:ea typeface="微軟正黑體" pitchFamily="34" charset="-120"/>
              </a:rPr>
              <a:t>責任</a:t>
            </a:r>
            <a:endParaRPr lang="zh-TW" altLang="en-US" sz="2800" b="1" dirty="0">
              <a:solidFill>
                <a:schemeClr val="accent2">
                  <a:lumMod val="50000"/>
                </a:schemeClr>
              </a:solidFill>
              <a:latin typeface="微軟正黑體" pitchFamily="34" charset="-120"/>
              <a:ea typeface="微軟正黑體" pitchFamily="34" charset="-120"/>
            </a:endParaRPr>
          </a:p>
        </p:txBody>
      </p:sp>
      <p:sp>
        <p:nvSpPr>
          <p:cNvPr id="9" name="標題 1"/>
          <p:cNvSpPr>
            <a:spLocks noGrp="1"/>
          </p:cNvSpPr>
          <p:nvPr>
            <p:ph type="title"/>
          </p:nvPr>
        </p:nvSpPr>
        <p:spPr>
          <a:xfrm>
            <a:off x="0" y="115469"/>
            <a:ext cx="8887047" cy="862166"/>
          </a:xfrm>
        </p:spPr>
        <p:txBody>
          <a:bodyPr/>
          <a:lstStyle/>
          <a:p>
            <a:pPr algn="ctr">
              <a:lnSpc>
                <a:spcPct val="150000"/>
              </a:lnSpc>
            </a:pPr>
            <a:r>
              <a:rPr lang="zh-TW" altLang="en-US" sz="2800" dirty="0"/>
              <a:t>壹</a:t>
            </a:r>
            <a:r>
              <a:rPr lang="zh-TW" altLang="en-US" sz="2800" dirty="0" smtClean="0"/>
              <a:t>、十二年國教新課綱改了什麼</a:t>
            </a:r>
            <a:r>
              <a:rPr lang="en-US" altLang="zh-TW" sz="2800" dirty="0" smtClean="0"/>
              <a:t>-</a:t>
            </a:r>
            <a:r>
              <a:rPr kumimoji="1" lang="zh-TW" altLang="en-US" sz="2800" dirty="0">
                <a:solidFill>
                  <a:srgbClr val="EC7066"/>
                </a:solidFill>
                <a:latin typeface="Microsoft YaHei" panose="020B0503020204020204" pitchFamily="34" charset="-122"/>
                <a:ea typeface="Microsoft YaHei" panose="020B0503020204020204" pitchFamily="34" charset="-122"/>
                <a:cs typeface="+mn-cs"/>
              </a:rPr>
              <a:t>研修特色</a:t>
            </a:r>
            <a:br>
              <a:rPr kumimoji="1" lang="zh-TW" altLang="en-US" sz="2800" dirty="0">
                <a:solidFill>
                  <a:srgbClr val="EC7066"/>
                </a:solidFill>
                <a:latin typeface="Microsoft YaHei" panose="020B0503020204020204" pitchFamily="34" charset="-122"/>
                <a:ea typeface="Microsoft YaHei" panose="020B0503020204020204" pitchFamily="34" charset="-122"/>
                <a:cs typeface="+mn-cs"/>
              </a:rPr>
            </a:br>
            <a:r>
              <a:rPr lang="zh-TW" altLang="en-US" sz="2800" dirty="0" smtClean="0">
                <a:solidFill>
                  <a:schemeClr val="bg1"/>
                </a:solidFill>
              </a:rPr>
              <a:t>＿</a:t>
            </a:r>
            <a:r>
              <a:rPr lang="zh-TW" altLang="en-US" sz="2800" dirty="0">
                <a:solidFill>
                  <a:schemeClr val="bg1"/>
                </a:solidFill>
              </a:rPr>
              <a:t>＿＿＿</a:t>
            </a:r>
            <a:r>
              <a:rPr lang="zh-TW" altLang="en-US" sz="2800" dirty="0" smtClean="0">
                <a:solidFill>
                  <a:schemeClr val="bg1"/>
                </a:solidFill>
              </a:rPr>
              <a:t>＿</a:t>
            </a:r>
            <a:r>
              <a:rPr lang="zh-TW" altLang="en-US" sz="2800" dirty="0" smtClean="0"/>
              <a:t/>
            </a:r>
            <a:br>
              <a:rPr lang="zh-TW" altLang="en-US" sz="2800" dirty="0" smtClean="0"/>
            </a:br>
            <a:endParaRPr kumimoji="1" lang="zh-TW" altLang="en-US" sz="2800" dirty="0">
              <a:solidFill>
                <a:srgbClr val="EC7066"/>
              </a:solidFill>
              <a:latin typeface="Microsoft YaHei" panose="020B0503020204020204" pitchFamily="34" charset="-122"/>
              <a:ea typeface="Microsoft YaHei" panose="020B0503020204020204" pitchFamily="34" charset="-122"/>
              <a:cs typeface="+mn-cs"/>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5</a:t>
            </a:fld>
            <a:endParaRPr kumimoji="1" lang="zh-TW" altLang="en-US" dirty="0"/>
          </a:p>
        </p:txBody>
      </p:sp>
    </p:spTree>
    <p:extLst>
      <p:ext uri="{BB962C8B-B14F-4D97-AF65-F5344CB8AC3E}">
        <p14:creationId xmlns:p14="http://schemas.microsoft.com/office/powerpoint/2010/main" val="96241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927906" y="6384589"/>
            <a:ext cx="2133600" cy="365125"/>
          </a:xfrm>
        </p:spPr>
        <p:txBody>
          <a:bodyPr/>
          <a:lstStyle/>
          <a:p>
            <a:fld id="{AA4F58DF-567C-4F7E-8B8F-AA385788B3FD}" type="slidenum">
              <a:rPr lang="zh-TW" altLang="en-US" sz="1400" smtClean="0">
                <a:solidFill>
                  <a:prstClr val="black">
                    <a:tint val="75000"/>
                  </a:prstClr>
                </a:solidFill>
              </a:rPr>
              <a:pPr/>
              <a:t>50</a:t>
            </a:fld>
            <a:endParaRPr lang="zh-TW" altLang="en-US" sz="1400" dirty="0">
              <a:solidFill>
                <a:prstClr val="black">
                  <a:tint val="75000"/>
                </a:prstClr>
              </a:solidFill>
            </a:endParaRPr>
          </a:p>
        </p:txBody>
      </p:sp>
      <p:grpSp>
        <p:nvGrpSpPr>
          <p:cNvPr id="70" name="群組 69"/>
          <p:cNvGrpSpPr/>
          <p:nvPr/>
        </p:nvGrpSpPr>
        <p:grpSpPr>
          <a:xfrm>
            <a:off x="2991385" y="1609984"/>
            <a:ext cx="2770388" cy="525476"/>
            <a:chOff x="311848" y="1011114"/>
            <a:chExt cx="2233396" cy="493039"/>
          </a:xfrm>
          <a:solidFill>
            <a:srgbClr val="F08C85"/>
          </a:solidFill>
        </p:grpSpPr>
        <p:sp>
          <p:nvSpPr>
            <p:cNvPr id="71" name="圓角矩形 70"/>
            <p:cNvSpPr/>
            <p:nvPr/>
          </p:nvSpPr>
          <p:spPr>
            <a:xfrm>
              <a:off x="311848" y="1011114"/>
              <a:ext cx="2233396" cy="4929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圓角矩形 4"/>
            <p:cNvSpPr txBox="1"/>
            <p:nvPr/>
          </p:nvSpPr>
          <p:spPr>
            <a:xfrm>
              <a:off x="387498" y="1063678"/>
              <a:ext cx="2098970"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zh-TW" sz="2000" b="1" dirty="0">
                  <a:solidFill>
                    <a:prstClr val="white"/>
                  </a:solidFill>
                  <a:latin typeface="微軟正黑體" panose="020B0604030504040204" pitchFamily="34" charset="-120"/>
                  <a:ea typeface="微軟正黑體" panose="020B0604030504040204" pitchFamily="34" charset="-120"/>
                </a:rPr>
                <a:t>科教育目標</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grpSp>
      <p:grpSp>
        <p:nvGrpSpPr>
          <p:cNvPr id="73" name="群組 72"/>
          <p:cNvGrpSpPr/>
          <p:nvPr/>
        </p:nvGrpSpPr>
        <p:grpSpPr>
          <a:xfrm>
            <a:off x="5872306" y="1609984"/>
            <a:ext cx="3139484" cy="525476"/>
            <a:chOff x="311848" y="1011114"/>
            <a:chExt cx="2233396" cy="493039"/>
          </a:xfrm>
          <a:solidFill>
            <a:srgbClr val="ED766D"/>
          </a:solidFill>
        </p:grpSpPr>
        <p:sp>
          <p:nvSpPr>
            <p:cNvPr id="74" name="圓角矩形 73"/>
            <p:cNvSpPr/>
            <p:nvPr/>
          </p:nvSpPr>
          <p:spPr>
            <a:xfrm>
              <a:off x="311848" y="1011114"/>
              <a:ext cx="2233396" cy="4929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圓角矩形 4"/>
            <p:cNvSpPr txBox="1"/>
            <p:nvPr/>
          </p:nvSpPr>
          <p:spPr>
            <a:xfrm>
              <a:off x="387498" y="1063678"/>
              <a:ext cx="2098969" cy="4404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zh-TW" sz="2000" b="1" dirty="0">
                  <a:solidFill>
                    <a:prstClr val="white"/>
                  </a:solidFill>
                  <a:latin typeface="微軟正黑體" panose="020B0604030504040204" pitchFamily="34" charset="-120"/>
                  <a:ea typeface="微軟正黑體" panose="020B0604030504040204" pitchFamily="34" charset="-120"/>
                </a:rPr>
                <a:t>科專業能力</a:t>
              </a:r>
              <a:endParaRPr lang="en-US" altLang="zh-TW" sz="2000" b="1" dirty="0">
                <a:solidFill>
                  <a:prstClr val="white"/>
                </a:solidFill>
                <a:latin typeface="微軟正黑體" panose="020B0604030504040204" pitchFamily="34" charset="-120"/>
                <a:ea typeface="微軟正黑體" panose="020B0604030504040204" pitchFamily="34" charset="-120"/>
              </a:endParaRPr>
            </a:p>
          </p:txBody>
        </p:sp>
      </p:grpSp>
      <p:grpSp>
        <p:nvGrpSpPr>
          <p:cNvPr id="77" name="群組 76"/>
          <p:cNvGrpSpPr/>
          <p:nvPr/>
        </p:nvGrpSpPr>
        <p:grpSpPr>
          <a:xfrm>
            <a:off x="2874595" y="2254178"/>
            <a:ext cx="2923977" cy="2041712"/>
            <a:chOff x="311848" y="1011114"/>
            <a:chExt cx="2233396" cy="492975"/>
          </a:xfrm>
          <a:solidFill>
            <a:srgbClr val="DFDFF5"/>
          </a:solidFill>
        </p:grpSpPr>
        <p:sp>
          <p:nvSpPr>
            <p:cNvPr id="78" name="圓角矩形 77"/>
            <p:cNvSpPr/>
            <p:nvPr/>
          </p:nvSpPr>
          <p:spPr>
            <a:xfrm>
              <a:off x="311848" y="1011114"/>
              <a:ext cx="2233396" cy="492975"/>
            </a:xfrm>
            <a:prstGeom prst="roundRect">
              <a:avLst>
                <a:gd name="adj" fmla="val 10000"/>
              </a:avLst>
            </a:prstGeom>
            <a:solidFill>
              <a:srgbClr val="F2DCD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圓角矩形 4"/>
            <p:cNvSpPr txBox="1"/>
            <p:nvPr/>
          </p:nvSpPr>
          <p:spPr>
            <a:xfrm>
              <a:off x="393432" y="1040101"/>
              <a:ext cx="2099359" cy="441666"/>
            </a:xfrm>
            <a:prstGeom prst="rect">
              <a:avLst/>
            </a:prstGeom>
            <a:solidFill>
              <a:srgbClr val="F2DCDB"/>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spcBef>
                  <a:spcPts val="1200"/>
                </a:spcBef>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培養門市</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經營與</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服務之人才 </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spcBef>
                  <a:spcPts val="1200"/>
                </a:spcBef>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培養</a:t>
              </a:r>
              <a:r>
                <a:rPr lang="zh-TW"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行銷企劃</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之人才 </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spcBef>
                  <a:spcPts val="1200"/>
                </a:spcBef>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培養會計之人才 </a:t>
              </a:r>
              <a:endPar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80" name="群組 79"/>
          <p:cNvGrpSpPr/>
          <p:nvPr/>
        </p:nvGrpSpPr>
        <p:grpSpPr>
          <a:xfrm>
            <a:off x="2884903" y="5392658"/>
            <a:ext cx="2926950" cy="893842"/>
            <a:chOff x="-361646" y="1011114"/>
            <a:chExt cx="2906890" cy="492975"/>
          </a:xfrm>
          <a:solidFill>
            <a:schemeClr val="accent4">
              <a:lumMod val="40000"/>
              <a:lumOff val="60000"/>
            </a:schemeClr>
          </a:solidFill>
        </p:grpSpPr>
        <p:sp>
          <p:nvSpPr>
            <p:cNvPr id="81" name="圓角矩形 80"/>
            <p:cNvSpPr/>
            <p:nvPr/>
          </p:nvSpPr>
          <p:spPr>
            <a:xfrm>
              <a:off x="-361646" y="1011114"/>
              <a:ext cx="2906890"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圓角矩形 4"/>
            <p:cNvSpPr txBox="1"/>
            <p:nvPr/>
          </p:nvSpPr>
          <p:spPr>
            <a:xfrm>
              <a:off x="-333133" y="1039396"/>
              <a:ext cx="2819601" cy="44047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培養</a:t>
              </a:r>
              <a:r>
                <a:rPr lang="zh-TW"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積極熱忱</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職業道德</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   及終身學習之人才 </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89" name="群組 88"/>
          <p:cNvGrpSpPr/>
          <p:nvPr/>
        </p:nvGrpSpPr>
        <p:grpSpPr>
          <a:xfrm>
            <a:off x="5872308" y="2868380"/>
            <a:ext cx="3139480" cy="646347"/>
            <a:chOff x="311848" y="1011114"/>
            <a:chExt cx="2233396" cy="492975"/>
          </a:xfrm>
          <a:solidFill>
            <a:srgbClr val="F2DCDB"/>
          </a:solidFill>
        </p:grpSpPr>
        <p:sp>
          <p:nvSpPr>
            <p:cNvPr id="90" name="圓角矩形 89"/>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圓角矩形 4"/>
            <p:cNvSpPr txBox="1"/>
            <p:nvPr/>
          </p:nvSpPr>
          <p:spPr>
            <a:xfrm>
              <a:off x="393432" y="1089123"/>
              <a:ext cx="2099359" cy="39264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撰寫行銷企劃案之能力</a:t>
              </a:r>
            </a:p>
          </p:txBody>
        </p:sp>
      </p:grpSp>
      <p:grpSp>
        <p:nvGrpSpPr>
          <p:cNvPr id="92" name="群組 91"/>
          <p:cNvGrpSpPr/>
          <p:nvPr/>
        </p:nvGrpSpPr>
        <p:grpSpPr>
          <a:xfrm>
            <a:off x="5872306" y="2254177"/>
            <a:ext cx="3139484" cy="556665"/>
            <a:chOff x="311848" y="1011114"/>
            <a:chExt cx="2233396" cy="492975"/>
          </a:xfrm>
          <a:solidFill>
            <a:srgbClr val="F2DCDB"/>
          </a:solidFill>
        </p:grpSpPr>
        <p:sp>
          <p:nvSpPr>
            <p:cNvPr id="93" name="圓角矩形 92"/>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圓角矩形 4"/>
            <p:cNvSpPr txBox="1"/>
            <p:nvPr/>
          </p:nvSpPr>
          <p:spPr>
            <a:xfrm>
              <a:off x="393432" y="1040101"/>
              <a:ext cx="2099359"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門市經營與服務之能力</a:t>
              </a:r>
            </a:p>
          </p:txBody>
        </p:sp>
      </p:grpSp>
      <p:grpSp>
        <p:nvGrpSpPr>
          <p:cNvPr id="95" name="群組 94"/>
          <p:cNvGrpSpPr/>
          <p:nvPr/>
        </p:nvGrpSpPr>
        <p:grpSpPr>
          <a:xfrm>
            <a:off x="5872306" y="3545694"/>
            <a:ext cx="3139484" cy="754988"/>
            <a:chOff x="311848" y="1011114"/>
            <a:chExt cx="2233396" cy="668616"/>
          </a:xfrm>
          <a:solidFill>
            <a:srgbClr val="F2DCDB"/>
          </a:solidFill>
        </p:grpSpPr>
        <p:sp>
          <p:nvSpPr>
            <p:cNvPr id="96" name="圓角矩形 95"/>
            <p:cNvSpPr/>
            <p:nvPr/>
          </p:nvSpPr>
          <p:spPr>
            <a:xfrm>
              <a:off x="311848" y="1011114"/>
              <a:ext cx="2233396" cy="668616"/>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7" name="圓角矩形 4"/>
            <p:cNvSpPr txBox="1"/>
            <p:nvPr/>
          </p:nvSpPr>
          <p:spPr>
            <a:xfrm>
              <a:off x="393432" y="1040101"/>
              <a:ext cx="2121576" cy="59437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初級會計作業與</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金融商品</a:t>
              </a: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   投資及分析</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之能力</a:t>
              </a:r>
            </a:p>
          </p:txBody>
        </p:sp>
      </p:grpSp>
      <p:grpSp>
        <p:nvGrpSpPr>
          <p:cNvPr id="104" name="群組 103"/>
          <p:cNvGrpSpPr/>
          <p:nvPr/>
        </p:nvGrpSpPr>
        <p:grpSpPr>
          <a:xfrm>
            <a:off x="5862495" y="4350267"/>
            <a:ext cx="3159107" cy="978551"/>
            <a:chOff x="311848" y="1011114"/>
            <a:chExt cx="2233396" cy="492975"/>
          </a:xfrm>
          <a:solidFill>
            <a:schemeClr val="accent3">
              <a:lumMod val="60000"/>
              <a:lumOff val="40000"/>
            </a:schemeClr>
          </a:solidFill>
        </p:grpSpPr>
        <p:sp>
          <p:nvSpPr>
            <p:cNvPr id="105" name="圓角矩形 104"/>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圓角矩形 4"/>
            <p:cNvSpPr txBox="1"/>
            <p:nvPr/>
          </p:nvSpPr>
          <p:spPr>
            <a:xfrm>
              <a:off x="393432" y="1040101"/>
              <a:ext cx="2099359"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5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具備商業情報蒐集、處理、分析</a:t>
              </a:r>
              <a:r>
                <a:rPr lang="en-US" altLang="zh-TW" sz="1500" dirty="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1500" dirty="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   及應用之能力</a:t>
              </a:r>
            </a:p>
            <a:p>
              <a:pPr defTabSz="466725">
                <a:lnSpc>
                  <a:spcPct val="90000"/>
                </a:lnSpc>
                <a:spcAft>
                  <a:spcPct val="35000"/>
                </a:spcAft>
              </a:pP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rPr>
                <a:t>國際視野與產業接軌能力</a:t>
              </a:r>
            </a:p>
          </p:txBody>
        </p:sp>
      </p:grpSp>
      <p:grpSp>
        <p:nvGrpSpPr>
          <p:cNvPr id="107" name="群組 106"/>
          <p:cNvGrpSpPr/>
          <p:nvPr/>
        </p:nvGrpSpPr>
        <p:grpSpPr>
          <a:xfrm>
            <a:off x="5872306" y="5392658"/>
            <a:ext cx="3139484" cy="893842"/>
            <a:chOff x="311848" y="1011114"/>
            <a:chExt cx="2233396" cy="492975"/>
          </a:xfrm>
          <a:solidFill>
            <a:schemeClr val="accent4">
              <a:lumMod val="40000"/>
              <a:lumOff val="60000"/>
            </a:schemeClr>
          </a:solidFill>
        </p:grpSpPr>
        <p:sp>
          <p:nvSpPr>
            <p:cNvPr id="108" name="圓角矩形 107"/>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圓角矩形 4"/>
            <p:cNvSpPr txBox="1"/>
            <p:nvPr/>
          </p:nvSpPr>
          <p:spPr>
            <a:xfrm>
              <a:off x="393432" y="1040102"/>
              <a:ext cx="2099359" cy="44166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具備敬業樂群、職業道德及終身 </a:t>
              </a:r>
              <a: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1500"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1500" dirty="0" smtClean="0">
                  <a:solidFill>
                    <a:schemeClr val="tx1">
                      <a:lumMod val="75000"/>
                      <a:lumOff val="25000"/>
                    </a:schemeClr>
                  </a:solidFill>
                  <a:latin typeface="微軟正黑體" panose="020B0604030504040204" pitchFamily="34" charset="-120"/>
                  <a:ea typeface="微軟正黑體" panose="020B0604030504040204" pitchFamily="34" charset="-120"/>
                </a:rPr>
                <a:t>   學習之能力</a:t>
              </a:r>
              <a:endParaRPr lang="zh-TW" altLang="en-US" sz="15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47" name="標題 3"/>
          <p:cNvSpPr>
            <a:spLocks noGrp="1"/>
          </p:cNvSpPr>
          <p:nvPr>
            <p:ph type="title"/>
          </p:nvPr>
        </p:nvSpPr>
        <p:spPr>
          <a:xfrm>
            <a:off x="756307" y="286177"/>
            <a:ext cx="8229600" cy="862166"/>
          </a:xfrm>
        </p:spPr>
        <p:txBody>
          <a:bodyPr/>
          <a:lstStyle/>
          <a:p>
            <a:r>
              <a:rPr lang="zh-TW" altLang="en-US" sz="3200" dirty="0"/>
              <a:t>貳</a:t>
            </a:r>
            <a:r>
              <a:rPr lang="zh-TW" altLang="zh-TW" sz="3200" dirty="0"/>
              <a:t>、校訂課程怎麼做</a:t>
            </a:r>
            <a:r>
              <a:rPr lang="en-US" altLang="zh-TW" sz="2800" dirty="0"/>
              <a:t/>
            </a:r>
            <a:br>
              <a:rPr lang="en-US" altLang="zh-TW" sz="2800" dirty="0"/>
            </a:br>
            <a:r>
              <a:rPr lang="en-US" altLang="zh-TW" sz="2800" dirty="0"/>
              <a:t>-</a:t>
            </a:r>
            <a:r>
              <a:rPr lang="zh-TW" altLang="en-US" sz="2800" dirty="0"/>
              <a:t>科教育目標與專業能力</a:t>
            </a:r>
            <a:r>
              <a:rPr lang="en-US" altLang="zh-TW" sz="2800" dirty="0"/>
              <a:t>(</a:t>
            </a:r>
            <a:r>
              <a:rPr lang="zh-TW" altLang="en-US" sz="2800" dirty="0"/>
              <a:t>以商業經營科為例</a:t>
            </a:r>
            <a:r>
              <a:rPr lang="en-US" altLang="zh-TW" sz="2800" dirty="0" smtClean="0"/>
              <a:t>)</a:t>
            </a:r>
            <a:br>
              <a:rPr lang="en-US" altLang="zh-TW" sz="2800" dirty="0" smtClean="0"/>
            </a:br>
            <a:r>
              <a:rPr lang="zh-TW" altLang="en-US" sz="2000" dirty="0" smtClean="0">
                <a:solidFill>
                  <a:schemeClr val="tx2"/>
                </a:solidFill>
              </a:rPr>
              <a:t>　</a:t>
            </a:r>
            <a:endParaRPr lang="zh-TW" altLang="en-US" sz="2000" dirty="0">
              <a:solidFill>
                <a:schemeClr val="tx2"/>
              </a:solidFill>
            </a:endParaRPr>
          </a:p>
        </p:txBody>
      </p:sp>
      <p:grpSp>
        <p:nvGrpSpPr>
          <p:cNvPr id="44" name="群組 43"/>
          <p:cNvGrpSpPr/>
          <p:nvPr/>
        </p:nvGrpSpPr>
        <p:grpSpPr>
          <a:xfrm>
            <a:off x="2874595" y="4352832"/>
            <a:ext cx="2932918" cy="975987"/>
            <a:chOff x="311848" y="1011114"/>
            <a:chExt cx="2233396" cy="492975"/>
          </a:xfrm>
          <a:solidFill>
            <a:schemeClr val="accent3">
              <a:lumMod val="60000"/>
              <a:lumOff val="40000"/>
            </a:schemeClr>
          </a:solidFill>
        </p:grpSpPr>
        <p:sp>
          <p:nvSpPr>
            <p:cNvPr id="45" name="圓角矩形 44"/>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圓角矩形 4"/>
            <p:cNvSpPr txBox="1"/>
            <p:nvPr/>
          </p:nvSpPr>
          <p:spPr>
            <a:xfrm>
              <a:off x="387498" y="1039396"/>
              <a:ext cx="2098968" cy="44047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spcAft>
                  <a:spcPct val="35000"/>
                </a:spcAft>
              </a:pPr>
              <a:r>
                <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培養商業情報應用之人才 </a:t>
              </a: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培養跨域產業經營之人才</a:t>
              </a:r>
              <a:endPar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grpSp>
        <p:nvGrpSpPr>
          <p:cNvPr id="66" name="群組 65"/>
          <p:cNvGrpSpPr/>
          <p:nvPr/>
        </p:nvGrpSpPr>
        <p:grpSpPr>
          <a:xfrm>
            <a:off x="120780" y="1609984"/>
            <a:ext cx="2661738" cy="525408"/>
            <a:chOff x="311848" y="1011114"/>
            <a:chExt cx="2233396" cy="492975"/>
          </a:xfrm>
          <a:solidFill>
            <a:srgbClr val="558ED5"/>
          </a:solidFill>
        </p:grpSpPr>
        <p:sp>
          <p:nvSpPr>
            <p:cNvPr id="67" name="圓角矩形 66"/>
            <p:cNvSpPr/>
            <p:nvPr/>
          </p:nvSpPr>
          <p:spPr>
            <a:xfrm>
              <a:off x="311848" y="1011114"/>
              <a:ext cx="2233396" cy="49297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圓角矩形 4"/>
            <p:cNvSpPr txBox="1"/>
            <p:nvPr/>
          </p:nvSpPr>
          <p:spPr>
            <a:xfrm>
              <a:off x="387498" y="1039396"/>
              <a:ext cx="2098970"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prstClr val="white"/>
                  </a:solidFill>
                  <a:latin typeface="微軟正黑體" panose="020B0604030504040204" pitchFamily="34" charset="-120"/>
                  <a:ea typeface="微軟正黑體" panose="020B0604030504040204" pitchFamily="34" charset="-120"/>
                </a:rPr>
                <a:t>產業需求或職場進路</a:t>
              </a:r>
            </a:p>
          </p:txBody>
        </p:sp>
      </p:grpSp>
      <p:sp>
        <p:nvSpPr>
          <p:cNvPr id="113" name="圓角矩形 112"/>
          <p:cNvSpPr/>
          <p:nvPr/>
        </p:nvSpPr>
        <p:spPr>
          <a:xfrm>
            <a:off x="120780" y="2254178"/>
            <a:ext cx="2644488" cy="4032322"/>
          </a:xfrm>
          <a:prstGeom prst="roundRect">
            <a:avLst>
              <a:gd name="adj" fmla="val 10000"/>
            </a:avLst>
          </a:prstGeom>
          <a:solidFill>
            <a:srgbClr val="C6D9F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矩形 8"/>
          <p:cNvSpPr/>
          <p:nvPr/>
        </p:nvSpPr>
        <p:spPr>
          <a:xfrm>
            <a:off x="230107" y="2425355"/>
            <a:ext cx="2574178" cy="3680110"/>
          </a:xfrm>
          <a:prstGeom prst="rect">
            <a:avLst/>
          </a:prstGeom>
        </p:spPr>
        <p:txBody>
          <a:bodyPr wrap="square">
            <a:spAutoFit/>
          </a:bodyPr>
          <a:lstStyle/>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門市及業務銷售有關</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人員</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廣告及行銷</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專業人員</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活動企劃</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專業人員</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銀行櫃員及有關事務</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人員</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會計助理</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專業人員</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公關專業人員</a:t>
            </a:r>
            <a:endParaRPr lang="en-US" altLang="zh-TW" sz="17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專業</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秘書</a:t>
            </a:r>
            <a:endPar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網路數據資訊應用人員</a:t>
            </a:r>
            <a:endParaRPr lang="en-US" altLang="zh-TW" sz="17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defTabSz="466725">
              <a:lnSpc>
                <a:spcPts val="2500"/>
              </a:lnSpc>
              <a:spcAft>
                <a:spcPct val="35000"/>
              </a:spcAft>
            </a:pP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統計調查訪談</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人員</a:t>
            </a:r>
            <a:endParaRPr lang="en-US" altLang="zh-TW" sz="17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9" name="向下箭號 68"/>
          <p:cNvSpPr/>
          <p:nvPr/>
        </p:nvSpPr>
        <p:spPr bwMode="auto">
          <a:xfrm rot="16200000">
            <a:off x="2728853" y="1644618"/>
            <a:ext cx="388577" cy="470814"/>
          </a:xfrm>
          <a:prstGeom prst="downArrow">
            <a:avLst/>
          </a:prstGeom>
          <a:gradFill>
            <a:gsLst>
              <a:gs pos="100000">
                <a:schemeClr val="tx2">
                  <a:lumMod val="60000"/>
                  <a:lumOff val="40000"/>
                </a:schemeClr>
              </a:gs>
              <a:gs pos="0">
                <a:srgbClr val="F08C85"/>
              </a:gs>
            </a:gsLst>
            <a:lin ang="16200000" scaled="0"/>
          </a:gradFill>
          <a:ln w="158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98" name="向下箭號 97"/>
          <p:cNvSpPr/>
          <p:nvPr/>
        </p:nvSpPr>
        <p:spPr bwMode="auto">
          <a:xfrm rot="16200000">
            <a:off x="5603058" y="1644618"/>
            <a:ext cx="388577" cy="470814"/>
          </a:xfrm>
          <a:prstGeom prst="downArrow">
            <a:avLst/>
          </a:prstGeom>
          <a:gradFill flip="none" rotWithShape="1">
            <a:gsLst>
              <a:gs pos="100000">
                <a:srgbClr val="DB3559"/>
              </a:gs>
              <a:gs pos="0">
                <a:srgbClr val="F08C85"/>
              </a:gs>
            </a:gsLst>
            <a:lin ang="5400000" scaled="1"/>
            <a:tileRect/>
          </a:gradFill>
          <a:ln w="15875"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Tree>
    <p:extLst>
      <p:ext uri="{BB962C8B-B14F-4D97-AF65-F5344CB8AC3E}">
        <p14:creationId xmlns:p14="http://schemas.microsoft.com/office/powerpoint/2010/main" val="2346295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a:xfrm>
            <a:off x="6553200" y="6313438"/>
            <a:ext cx="2133600" cy="365125"/>
          </a:xfrm>
        </p:spPr>
        <p:txBody>
          <a:bodyPr/>
          <a:lstStyle/>
          <a:p>
            <a:fld id="{AA4F58DF-567C-4F7E-8B8F-AA385788B3FD}" type="slidenum">
              <a:rPr lang="zh-TW" altLang="en-US" sz="1400" smtClean="0">
                <a:solidFill>
                  <a:prstClr val="black">
                    <a:tint val="75000"/>
                  </a:prstClr>
                </a:solidFill>
              </a:rPr>
              <a:pPr/>
              <a:t>51</a:t>
            </a:fld>
            <a:endParaRPr lang="zh-TW" altLang="en-US" sz="1400" dirty="0">
              <a:solidFill>
                <a:prstClr val="black">
                  <a:tint val="75000"/>
                </a:prstClr>
              </a:solidFill>
            </a:endParaRPr>
          </a:p>
        </p:txBody>
      </p:sp>
      <p:grpSp>
        <p:nvGrpSpPr>
          <p:cNvPr id="85" name="群組 84"/>
          <p:cNvGrpSpPr/>
          <p:nvPr/>
        </p:nvGrpSpPr>
        <p:grpSpPr>
          <a:xfrm>
            <a:off x="246320" y="1586662"/>
            <a:ext cx="4929666" cy="1017955"/>
            <a:chOff x="311848" y="1011114"/>
            <a:chExt cx="2233396" cy="495347"/>
          </a:xfrm>
          <a:solidFill>
            <a:srgbClr val="ED766D"/>
          </a:solidFill>
        </p:grpSpPr>
        <p:sp>
          <p:nvSpPr>
            <p:cNvPr id="86" name="圓角矩形 85"/>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圓角矩形 4"/>
            <p:cNvSpPr txBox="1"/>
            <p:nvPr/>
          </p:nvSpPr>
          <p:spPr>
            <a:xfrm>
              <a:off x="387498"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zh-TW" sz="2000" b="1" dirty="0">
                  <a:solidFill>
                    <a:schemeClr val="bg1"/>
                  </a:solidFill>
                  <a:latin typeface="微軟正黑體" panose="020B0604030504040204" pitchFamily="34" charset="-120"/>
                  <a:ea typeface="微軟正黑體" panose="020B0604030504040204" pitchFamily="34" charset="-120"/>
                </a:rPr>
                <a:t>科專業能力</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sp>
        <p:nvSpPr>
          <p:cNvPr id="101" name="橢圓 100"/>
          <p:cNvSpPr/>
          <p:nvPr/>
        </p:nvSpPr>
        <p:spPr bwMode="auto">
          <a:xfrm>
            <a:off x="6514180" y="277802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02" name="橢圓 101"/>
          <p:cNvSpPr/>
          <p:nvPr/>
        </p:nvSpPr>
        <p:spPr bwMode="auto">
          <a:xfrm>
            <a:off x="7416534" y="277802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05" name="橢圓 104"/>
          <p:cNvSpPr/>
          <p:nvPr/>
        </p:nvSpPr>
        <p:spPr bwMode="auto">
          <a:xfrm>
            <a:off x="7416534" y="329752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07" name="橢圓 106"/>
          <p:cNvSpPr/>
          <p:nvPr/>
        </p:nvSpPr>
        <p:spPr bwMode="auto">
          <a:xfrm>
            <a:off x="8323953" y="381951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08" name="橢圓 107"/>
          <p:cNvSpPr/>
          <p:nvPr/>
        </p:nvSpPr>
        <p:spPr bwMode="auto">
          <a:xfrm>
            <a:off x="6514180" y="381951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10" name="橢圓 109"/>
          <p:cNvSpPr/>
          <p:nvPr/>
        </p:nvSpPr>
        <p:spPr bwMode="auto">
          <a:xfrm>
            <a:off x="8323953" y="4354564"/>
            <a:ext cx="229838" cy="233613"/>
          </a:xfrm>
          <a:prstGeom prst="ellipse">
            <a:avLst/>
          </a:prstGeom>
          <a:solidFill>
            <a:schemeClr val="accent3">
              <a:lumMod val="60000"/>
              <a:lumOff val="40000"/>
            </a:schemeClr>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11" name="橢圓 110"/>
          <p:cNvSpPr/>
          <p:nvPr/>
        </p:nvSpPr>
        <p:spPr bwMode="auto">
          <a:xfrm>
            <a:off x="7416534" y="4354564"/>
            <a:ext cx="229838" cy="233613"/>
          </a:xfrm>
          <a:prstGeom prst="ellipse">
            <a:avLst/>
          </a:prstGeom>
          <a:solidFill>
            <a:schemeClr val="accent3">
              <a:lumMod val="60000"/>
              <a:lumOff val="40000"/>
            </a:schemeClr>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12" name="橢圓 111"/>
          <p:cNvSpPr/>
          <p:nvPr/>
        </p:nvSpPr>
        <p:spPr bwMode="auto">
          <a:xfrm>
            <a:off x="6514180" y="4878361"/>
            <a:ext cx="229838" cy="233613"/>
          </a:xfrm>
          <a:prstGeom prst="ellipse">
            <a:avLst/>
          </a:prstGeom>
          <a:solidFill>
            <a:schemeClr val="accent3">
              <a:lumMod val="60000"/>
              <a:lumOff val="40000"/>
            </a:schemeClr>
          </a:solidFill>
          <a:ln w="9525" cap="flat" cmpd="sng" algn="ctr">
            <a:solidFill>
              <a:schemeClr val="accent3">
                <a:lumMod val="60000"/>
                <a:lumOff val="4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13" name="橢圓 112"/>
          <p:cNvSpPr/>
          <p:nvPr/>
        </p:nvSpPr>
        <p:spPr bwMode="auto">
          <a:xfrm>
            <a:off x="7416534" y="4878361"/>
            <a:ext cx="229838" cy="233613"/>
          </a:xfrm>
          <a:prstGeom prst="ellipse">
            <a:avLst/>
          </a:prstGeom>
          <a:solidFill>
            <a:schemeClr val="accent3">
              <a:lumMod val="60000"/>
              <a:lumOff val="40000"/>
            </a:schemeClr>
          </a:solidFill>
          <a:ln w="9525" cap="flat" cmpd="sng" algn="ctr">
            <a:solidFill>
              <a:schemeClr val="accent3">
                <a:lumMod val="60000"/>
                <a:lumOff val="4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18" name="橢圓 117"/>
          <p:cNvSpPr/>
          <p:nvPr/>
        </p:nvSpPr>
        <p:spPr bwMode="auto">
          <a:xfrm>
            <a:off x="6514180" y="329752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5" name="橢圓 144"/>
          <p:cNvSpPr/>
          <p:nvPr/>
        </p:nvSpPr>
        <p:spPr bwMode="auto">
          <a:xfrm>
            <a:off x="7416534" y="5419280"/>
            <a:ext cx="229838" cy="233613"/>
          </a:xfrm>
          <a:prstGeom prst="ellipse">
            <a:avLst/>
          </a:prstGeom>
          <a:solidFill>
            <a:schemeClr val="accent4">
              <a:lumMod val="40000"/>
              <a:lumOff val="60000"/>
            </a:schemeClr>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8" name="橢圓 147"/>
          <p:cNvSpPr/>
          <p:nvPr/>
        </p:nvSpPr>
        <p:spPr bwMode="auto">
          <a:xfrm>
            <a:off x="5600331" y="4878361"/>
            <a:ext cx="229838" cy="233613"/>
          </a:xfrm>
          <a:prstGeom prst="ellipse">
            <a:avLst/>
          </a:prstGeom>
          <a:solidFill>
            <a:schemeClr val="accent3">
              <a:lumMod val="60000"/>
              <a:lumOff val="40000"/>
            </a:schemeClr>
          </a:solidFill>
          <a:ln w="9525" cap="flat" cmpd="sng" algn="ctr">
            <a:solidFill>
              <a:schemeClr val="accent3">
                <a:lumMod val="60000"/>
                <a:lumOff val="4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9" name="橢圓 148"/>
          <p:cNvSpPr/>
          <p:nvPr/>
        </p:nvSpPr>
        <p:spPr bwMode="auto">
          <a:xfrm>
            <a:off x="8323953" y="5419280"/>
            <a:ext cx="229838" cy="233613"/>
          </a:xfrm>
          <a:prstGeom prst="ellipse">
            <a:avLst/>
          </a:prstGeom>
          <a:solidFill>
            <a:schemeClr val="accent4">
              <a:lumMod val="40000"/>
              <a:lumOff val="60000"/>
            </a:schemeClr>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50" name="橢圓 149"/>
          <p:cNvSpPr/>
          <p:nvPr/>
        </p:nvSpPr>
        <p:spPr bwMode="auto">
          <a:xfrm>
            <a:off x="5600331" y="5419280"/>
            <a:ext cx="229838" cy="233613"/>
          </a:xfrm>
          <a:prstGeom prst="ellipse">
            <a:avLst/>
          </a:prstGeom>
          <a:noFill/>
          <a:ln w="38100" cap="flat" cmpd="sng" algn="ctr">
            <a:solidFill>
              <a:schemeClr val="accent4">
                <a:lumMod val="40000"/>
                <a:lumOff val="6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73" name="標題 3"/>
          <p:cNvSpPr txBox="1">
            <a:spLocks/>
          </p:cNvSpPr>
          <p:nvPr/>
        </p:nvSpPr>
        <p:spPr>
          <a:xfrm>
            <a:off x="732240" y="239575"/>
            <a:ext cx="8229600" cy="1167805"/>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smtClean="0"/>
              <a:t>貳</a:t>
            </a:r>
            <a:r>
              <a:rPr lang="zh-TW" altLang="zh-TW" sz="3200" dirty="0" smtClean="0"/>
              <a:t>、校訂課程怎麼做</a:t>
            </a:r>
            <a:r>
              <a:rPr lang="en-US" altLang="zh-TW" dirty="0"/>
              <a:t/>
            </a:r>
            <a:br>
              <a:rPr lang="en-US" altLang="zh-TW" dirty="0"/>
            </a:br>
            <a:r>
              <a:rPr lang="en-US" altLang="zh-TW" sz="2800" dirty="0" smtClean="0"/>
              <a:t>-</a:t>
            </a:r>
            <a:r>
              <a:rPr lang="zh-TW" altLang="en-US" sz="2800" dirty="0" smtClean="0"/>
              <a:t>科教育</a:t>
            </a:r>
            <a:r>
              <a:rPr lang="zh-TW" altLang="en-US" sz="2800" dirty="0"/>
              <a:t>目標與</a:t>
            </a:r>
            <a:r>
              <a:rPr lang="zh-TW" altLang="en-US" sz="2800" dirty="0" smtClean="0"/>
              <a:t>專業</a:t>
            </a:r>
            <a:r>
              <a:rPr lang="zh-TW" altLang="en-US" sz="2800" dirty="0"/>
              <a:t>能力</a:t>
            </a:r>
            <a:r>
              <a:rPr lang="en-US" altLang="zh-TW" sz="2800" dirty="0"/>
              <a:t>(</a:t>
            </a:r>
            <a:r>
              <a:rPr lang="zh-TW" altLang="en-US" sz="2800" dirty="0" smtClean="0"/>
              <a:t>以商業</a:t>
            </a:r>
            <a:r>
              <a:rPr lang="zh-TW" altLang="en-US" sz="2800" dirty="0"/>
              <a:t>經營科為例</a:t>
            </a:r>
            <a:r>
              <a:rPr lang="en-US" altLang="zh-TW" sz="2800" dirty="0" smtClean="0"/>
              <a:t>)</a:t>
            </a:r>
          </a:p>
          <a:p>
            <a:r>
              <a:rPr lang="zh-TW" altLang="en-US" sz="2000" dirty="0">
                <a:solidFill>
                  <a:schemeClr val="tx2"/>
                </a:solidFill>
              </a:rPr>
              <a:t>　　　　　　　　　　</a:t>
            </a:r>
            <a:r>
              <a:rPr lang="zh-TW" altLang="en-US" sz="2000" dirty="0" smtClean="0">
                <a:solidFill>
                  <a:schemeClr val="tx2"/>
                </a:solidFill>
              </a:rPr>
              <a:t>　   </a:t>
            </a:r>
            <a:r>
              <a:rPr lang="zh-TW" altLang="en-US" sz="2000" dirty="0">
                <a:solidFill>
                  <a:schemeClr val="tx2"/>
                </a:solidFill>
              </a:rPr>
              <a:t>「●」代表高度對應、「○」代表低度對應</a:t>
            </a:r>
            <a:endParaRPr lang="zh-TW" altLang="en-US" sz="2000" dirty="0"/>
          </a:p>
        </p:txBody>
      </p:sp>
      <p:grpSp>
        <p:nvGrpSpPr>
          <p:cNvPr id="3" name="群組 2"/>
          <p:cNvGrpSpPr/>
          <p:nvPr/>
        </p:nvGrpSpPr>
        <p:grpSpPr>
          <a:xfrm>
            <a:off x="7093524" y="2115434"/>
            <a:ext cx="876035" cy="493554"/>
            <a:chOff x="6962777" y="1758106"/>
            <a:chExt cx="876035" cy="493554"/>
          </a:xfrm>
          <a:solidFill>
            <a:srgbClr val="F3A19B"/>
          </a:solidFill>
        </p:grpSpPr>
        <p:sp>
          <p:nvSpPr>
            <p:cNvPr id="157" name="圓角矩形 156"/>
            <p:cNvSpPr/>
            <p:nvPr/>
          </p:nvSpPr>
          <p:spPr>
            <a:xfrm>
              <a:off x="6962777" y="1758106"/>
              <a:ext cx="876035" cy="493554"/>
            </a:xfrm>
            <a:prstGeom prst="roundRect">
              <a:avLst>
                <a:gd name="adj" fmla="val 10000"/>
              </a:avLst>
            </a:prstGeom>
            <a:grpFill/>
            <a:ln>
              <a:noFill/>
            </a:ln>
          </p:spPr>
          <p:style>
            <a:lnRef idx="0">
              <a:scrgbClr r="0" g="0" b="0"/>
            </a:lnRef>
            <a:fillRef idx="0">
              <a:scrgbClr r="0" g="0" b="0"/>
            </a:fillRef>
            <a:effectRef idx="0">
              <a:scrgbClr r="0" g="0" b="0"/>
            </a:effectRef>
            <a:fontRef idx="minor">
              <a:schemeClr val="lt1"/>
            </a:fontRef>
          </p:style>
        </p:sp>
        <p:sp>
          <p:nvSpPr>
            <p:cNvPr id="158" name="圓角矩形 4"/>
            <p:cNvSpPr txBox="1"/>
            <p:nvPr/>
          </p:nvSpPr>
          <p:spPr>
            <a:xfrm>
              <a:off x="6975809" y="1797670"/>
              <a:ext cx="850598" cy="44099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spcAft>
                  <a:spcPts val="0"/>
                </a:spcAft>
              </a:pPr>
              <a:r>
                <a:rPr lang="zh-TW" altLang="en-US" sz="1400" dirty="0">
                  <a:solidFill>
                    <a:schemeClr val="bg1"/>
                  </a:solidFill>
                </a:rPr>
                <a:t>生涯發展</a:t>
              </a:r>
              <a:endParaRPr lang="en-US" altLang="zh-TW" sz="1400" dirty="0">
                <a:solidFill>
                  <a:schemeClr val="bg1"/>
                </a:solidFill>
              </a:endParaRPr>
            </a:p>
            <a:p>
              <a:pPr>
                <a:spcAft>
                  <a:spcPts val="0"/>
                </a:spcAft>
              </a:pPr>
              <a:r>
                <a:rPr lang="zh-TW" altLang="en-US" sz="1400" dirty="0">
                  <a:solidFill>
                    <a:schemeClr val="bg1"/>
                  </a:solidFill>
                </a:rPr>
                <a:t>互動共好</a:t>
              </a:r>
            </a:p>
          </p:txBody>
        </p:sp>
      </p:grpSp>
      <p:grpSp>
        <p:nvGrpSpPr>
          <p:cNvPr id="72" name="群組 71"/>
          <p:cNvGrpSpPr/>
          <p:nvPr/>
        </p:nvGrpSpPr>
        <p:grpSpPr>
          <a:xfrm>
            <a:off x="5249892" y="2115434"/>
            <a:ext cx="924040" cy="493554"/>
            <a:chOff x="6935658" y="1758106"/>
            <a:chExt cx="924040" cy="493554"/>
          </a:xfrm>
          <a:solidFill>
            <a:srgbClr val="F3A19B"/>
          </a:solidFill>
        </p:grpSpPr>
        <p:sp>
          <p:nvSpPr>
            <p:cNvPr id="74" name="圓角矩形 73"/>
            <p:cNvSpPr/>
            <p:nvPr/>
          </p:nvSpPr>
          <p:spPr>
            <a:xfrm>
              <a:off x="6962777" y="1758106"/>
              <a:ext cx="876035" cy="493554"/>
            </a:xfrm>
            <a:prstGeom prst="roundRect">
              <a:avLst>
                <a:gd name="adj" fmla="val 10000"/>
              </a:avLst>
            </a:prstGeom>
            <a:grpFill/>
            <a:ln>
              <a:noFill/>
            </a:ln>
          </p:spPr>
          <p:style>
            <a:lnRef idx="0">
              <a:scrgbClr r="0" g="0" b="0"/>
            </a:lnRef>
            <a:fillRef idx="0">
              <a:scrgbClr r="0" g="0" b="0"/>
            </a:fillRef>
            <a:effectRef idx="0">
              <a:scrgbClr r="0" g="0" b="0"/>
            </a:effectRef>
            <a:fontRef idx="minor">
              <a:schemeClr val="lt1"/>
            </a:fontRef>
          </p:style>
        </p:sp>
        <p:sp>
          <p:nvSpPr>
            <p:cNvPr id="75" name="圓角矩形 4"/>
            <p:cNvSpPr txBox="1"/>
            <p:nvPr/>
          </p:nvSpPr>
          <p:spPr>
            <a:xfrm>
              <a:off x="6935658" y="1799672"/>
              <a:ext cx="924040" cy="44099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spcAft>
                  <a:spcPts val="0"/>
                </a:spcAft>
              </a:pPr>
              <a:r>
                <a:rPr lang="zh-TW" altLang="en-US" sz="1400" dirty="0">
                  <a:solidFill>
                    <a:schemeClr val="bg1"/>
                  </a:solidFill>
                </a:rPr>
                <a:t>多元智能</a:t>
              </a:r>
            </a:p>
            <a:p>
              <a:pPr>
                <a:spcAft>
                  <a:spcPts val="0"/>
                </a:spcAft>
              </a:pPr>
              <a:r>
                <a:rPr lang="zh-TW" altLang="en-US" sz="1400" dirty="0">
                  <a:solidFill>
                    <a:schemeClr val="bg1"/>
                  </a:solidFill>
                </a:rPr>
                <a:t>適性學習</a:t>
              </a:r>
            </a:p>
          </p:txBody>
        </p:sp>
      </p:grpSp>
      <p:grpSp>
        <p:nvGrpSpPr>
          <p:cNvPr id="76" name="群組 75"/>
          <p:cNvGrpSpPr/>
          <p:nvPr/>
        </p:nvGrpSpPr>
        <p:grpSpPr>
          <a:xfrm>
            <a:off x="6210123" y="2115434"/>
            <a:ext cx="825738" cy="493554"/>
            <a:chOff x="6962773" y="1758106"/>
            <a:chExt cx="884835" cy="493554"/>
          </a:xfrm>
          <a:solidFill>
            <a:srgbClr val="F3A19B"/>
          </a:solidFill>
        </p:grpSpPr>
        <p:sp>
          <p:nvSpPr>
            <p:cNvPr id="77" name="圓角矩形 76"/>
            <p:cNvSpPr/>
            <p:nvPr/>
          </p:nvSpPr>
          <p:spPr>
            <a:xfrm>
              <a:off x="6962777" y="1758106"/>
              <a:ext cx="876035" cy="493554"/>
            </a:xfrm>
            <a:prstGeom prst="roundRect">
              <a:avLst>
                <a:gd name="adj" fmla="val 10000"/>
              </a:avLst>
            </a:prstGeom>
            <a:grpFill/>
            <a:ln>
              <a:noFill/>
            </a:ln>
          </p:spPr>
          <p:style>
            <a:lnRef idx="0">
              <a:scrgbClr r="0" g="0" b="0"/>
            </a:lnRef>
            <a:fillRef idx="0">
              <a:scrgbClr r="0" g="0" b="0"/>
            </a:fillRef>
            <a:effectRef idx="0">
              <a:scrgbClr r="0" g="0" b="0"/>
            </a:effectRef>
            <a:fontRef idx="minor">
              <a:schemeClr val="lt1"/>
            </a:fontRef>
          </p:style>
        </p:sp>
        <p:sp>
          <p:nvSpPr>
            <p:cNvPr id="84" name="圓角矩形 4"/>
            <p:cNvSpPr txBox="1"/>
            <p:nvPr/>
          </p:nvSpPr>
          <p:spPr>
            <a:xfrm>
              <a:off x="6962773" y="1804518"/>
              <a:ext cx="884835" cy="42272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spcAft>
                  <a:spcPts val="0"/>
                </a:spcAft>
              </a:pPr>
              <a:r>
                <a:rPr lang="zh-TW" altLang="en-US" sz="1400" dirty="0">
                  <a:solidFill>
                    <a:schemeClr val="bg1"/>
                  </a:solidFill>
                </a:rPr>
                <a:t>技能專業</a:t>
              </a:r>
            </a:p>
            <a:p>
              <a:pPr>
                <a:spcAft>
                  <a:spcPts val="0"/>
                </a:spcAft>
              </a:pPr>
              <a:r>
                <a:rPr lang="zh-TW" altLang="en-US" sz="1400" dirty="0">
                  <a:solidFill>
                    <a:schemeClr val="bg1"/>
                  </a:solidFill>
                </a:rPr>
                <a:t>創新實作</a:t>
              </a:r>
            </a:p>
          </p:txBody>
        </p:sp>
      </p:grpSp>
      <p:grpSp>
        <p:nvGrpSpPr>
          <p:cNvPr id="88" name="群組 87"/>
          <p:cNvGrpSpPr/>
          <p:nvPr/>
        </p:nvGrpSpPr>
        <p:grpSpPr>
          <a:xfrm>
            <a:off x="8005749" y="2115434"/>
            <a:ext cx="853907" cy="493554"/>
            <a:chOff x="6962772" y="1758106"/>
            <a:chExt cx="876034" cy="493554"/>
          </a:xfrm>
          <a:solidFill>
            <a:srgbClr val="F3A19B"/>
          </a:solidFill>
        </p:grpSpPr>
        <p:sp>
          <p:nvSpPr>
            <p:cNvPr id="89" name="圓角矩形 88"/>
            <p:cNvSpPr/>
            <p:nvPr/>
          </p:nvSpPr>
          <p:spPr>
            <a:xfrm>
              <a:off x="6962772" y="1758106"/>
              <a:ext cx="876034" cy="493554"/>
            </a:xfrm>
            <a:prstGeom prst="roundRect">
              <a:avLst>
                <a:gd name="adj" fmla="val 10000"/>
              </a:avLst>
            </a:prstGeom>
            <a:grpFill/>
            <a:ln>
              <a:noFill/>
            </a:ln>
          </p:spPr>
          <p:style>
            <a:lnRef idx="0">
              <a:scrgbClr r="0" g="0" b="0"/>
            </a:lnRef>
            <a:fillRef idx="0">
              <a:scrgbClr r="0" g="0" b="0"/>
            </a:fillRef>
            <a:effectRef idx="0">
              <a:scrgbClr r="0" g="0" b="0"/>
            </a:effectRef>
            <a:fontRef idx="minor">
              <a:schemeClr val="lt1"/>
            </a:fontRef>
          </p:style>
        </p:sp>
        <p:sp>
          <p:nvSpPr>
            <p:cNvPr id="90" name="圓角矩形 4"/>
            <p:cNvSpPr txBox="1"/>
            <p:nvPr/>
          </p:nvSpPr>
          <p:spPr>
            <a:xfrm>
              <a:off x="6980026" y="1801426"/>
              <a:ext cx="849941" cy="43923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defPPr>
                <a:defRPr lang="en-US"/>
              </a:defPPr>
              <a:lvl1pPr algn="ctr" defTabSz="466725">
                <a:lnSpc>
                  <a:spcPct val="90000"/>
                </a:lnSpc>
                <a:spcAft>
                  <a:spcPct val="35000"/>
                </a:spcAft>
                <a:defRPr sz="1200" b="1">
                  <a:solidFill>
                    <a:schemeClr val="accent2">
                      <a:lumMod val="50000"/>
                    </a:schemeClr>
                  </a:solidFill>
                  <a:latin typeface="微軟正黑體" panose="020B0604030504040204" pitchFamily="34" charset="-120"/>
                  <a:ea typeface="微軟正黑體" panose="020B0604030504040204" pitchFamily="34" charset="-120"/>
                </a:defRPr>
              </a:lvl1pPr>
            </a:lstStyle>
            <a:p>
              <a:pPr>
                <a:spcAft>
                  <a:spcPts val="0"/>
                </a:spcAft>
              </a:pPr>
              <a:r>
                <a:rPr lang="zh-TW" altLang="zh-TW" sz="1400" dirty="0">
                  <a:solidFill>
                    <a:schemeClr val="bg1"/>
                  </a:solidFill>
                </a:rPr>
                <a:t>人文素養</a:t>
              </a:r>
              <a:endParaRPr lang="en-US" altLang="zh-TW" sz="1400" dirty="0">
                <a:solidFill>
                  <a:schemeClr val="bg1"/>
                </a:solidFill>
              </a:endParaRPr>
            </a:p>
            <a:p>
              <a:pPr>
                <a:spcAft>
                  <a:spcPts val="0"/>
                </a:spcAft>
              </a:pPr>
              <a:r>
                <a:rPr lang="zh-TW" altLang="zh-TW" sz="1400" dirty="0">
                  <a:solidFill>
                    <a:schemeClr val="bg1"/>
                  </a:solidFill>
                </a:rPr>
                <a:t>全球視野</a:t>
              </a:r>
              <a:endParaRPr lang="en-US" altLang="zh-TW" sz="1400" dirty="0">
                <a:solidFill>
                  <a:schemeClr val="bg1"/>
                </a:solidFill>
              </a:endParaRPr>
            </a:p>
          </p:txBody>
        </p:sp>
      </p:grpSp>
      <p:cxnSp>
        <p:nvCxnSpPr>
          <p:cNvPr id="13" name="直線接點 12"/>
          <p:cNvCxnSpPr/>
          <p:nvPr/>
        </p:nvCxnSpPr>
        <p:spPr>
          <a:xfrm>
            <a:off x="192592" y="3140209"/>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162" name="群組 161"/>
          <p:cNvGrpSpPr/>
          <p:nvPr/>
        </p:nvGrpSpPr>
        <p:grpSpPr>
          <a:xfrm>
            <a:off x="5281320" y="1599464"/>
            <a:ext cx="3578336" cy="472041"/>
            <a:chOff x="387498" y="1011114"/>
            <a:chExt cx="2157746" cy="495668"/>
          </a:xfrm>
          <a:solidFill>
            <a:srgbClr val="ED766D"/>
          </a:solidFill>
        </p:grpSpPr>
        <p:sp>
          <p:nvSpPr>
            <p:cNvPr id="163" name="圓角矩形 162"/>
            <p:cNvSpPr/>
            <p:nvPr/>
          </p:nvSpPr>
          <p:spPr>
            <a:xfrm>
              <a:off x="387498" y="1011114"/>
              <a:ext cx="215774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4" name="圓角矩形 4"/>
            <p:cNvSpPr txBox="1"/>
            <p:nvPr/>
          </p:nvSpPr>
          <p:spPr>
            <a:xfrm>
              <a:off x="398204" y="1066307"/>
              <a:ext cx="2098969" cy="44047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學生圖像</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sp>
        <p:nvSpPr>
          <p:cNvPr id="80" name="橢圓 79"/>
          <p:cNvSpPr/>
          <p:nvPr/>
        </p:nvSpPr>
        <p:spPr bwMode="auto">
          <a:xfrm>
            <a:off x="5600331" y="2778027"/>
            <a:ext cx="229838" cy="233613"/>
          </a:xfrm>
          <a:prstGeom prst="ellipse">
            <a:avLst/>
          </a:prstGeom>
          <a:noFill/>
          <a:ln w="38100"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grpSp>
        <p:nvGrpSpPr>
          <p:cNvPr id="78" name="群組 77"/>
          <p:cNvGrpSpPr/>
          <p:nvPr/>
        </p:nvGrpSpPr>
        <p:grpSpPr>
          <a:xfrm>
            <a:off x="254368" y="3195690"/>
            <a:ext cx="4913570" cy="432000"/>
            <a:chOff x="311848" y="1011114"/>
            <a:chExt cx="2233396" cy="492975"/>
          </a:xfrm>
          <a:solidFill>
            <a:srgbClr val="F2DCDB"/>
          </a:solidFill>
        </p:grpSpPr>
        <p:sp>
          <p:nvSpPr>
            <p:cNvPr id="94" name="圓角矩形 93"/>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圓角矩形 4"/>
            <p:cNvSpPr txBox="1"/>
            <p:nvPr/>
          </p:nvSpPr>
          <p:spPr>
            <a:xfrm>
              <a:off x="393432" y="1040101"/>
              <a:ext cx="2099359"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撰寫行銷企劃案之能力</a:t>
              </a:r>
            </a:p>
          </p:txBody>
        </p:sp>
      </p:grpSp>
      <p:grpSp>
        <p:nvGrpSpPr>
          <p:cNvPr id="96" name="群組 95"/>
          <p:cNvGrpSpPr/>
          <p:nvPr/>
        </p:nvGrpSpPr>
        <p:grpSpPr>
          <a:xfrm>
            <a:off x="247461" y="2667123"/>
            <a:ext cx="4927384" cy="432000"/>
            <a:chOff x="311848" y="1011114"/>
            <a:chExt cx="2233396" cy="492975"/>
          </a:xfrm>
          <a:solidFill>
            <a:srgbClr val="F2DCDB"/>
          </a:solidFill>
        </p:grpSpPr>
        <p:sp>
          <p:nvSpPr>
            <p:cNvPr id="99" name="圓角矩形 98"/>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0" name="圓角矩形 4"/>
            <p:cNvSpPr txBox="1"/>
            <p:nvPr/>
          </p:nvSpPr>
          <p:spPr>
            <a:xfrm>
              <a:off x="393432" y="1040101"/>
              <a:ext cx="2099359"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門市經營與服務之能力</a:t>
              </a:r>
            </a:p>
          </p:txBody>
        </p:sp>
      </p:grpSp>
      <p:grpSp>
        <p:nvGrpSpPr>
          <p:cNvPr id="104" name="群組 103"/>
          <p:cNvGrpSpPr/>
          <p:nvPr/>
        </p:nvGrpSpPr>
        <p:grpSpPr>
          <a:xfrm>
            <a:off x="258184" y="3724257"/>
            <a:ext cx="4905939" cy="432000"/>
            <a:chOff x="311848" y="1011114"/>
            <a:chExt cx="2233396" cy="492975"/>
          </a:xfrm>
          <a:solidFill>
            <a:srgbClr val="F2DCDB"/>
          </a:solidFill>
        </p:grpSpPr>
        <p:sp>
          <p:nvSpPr>
            <p:cNvPr id="106" name="圓角矩形 105"/>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圓角矩形 4"/>
            <p:cNvSpPr txBox="1"/>
            <p:nvPr/>
          </p:nvSpPr>
          <p:spPr>
            <a:xfrm>
              <a:off x="393432" y="1040101"/>
              <a:ext cx="2121576"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具備會計</a:t>
              </a: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作業與金融商品投資及分析之能力</a:t>
              </a:r>
            </a:p>
          </p:txBody>
        </p:sp>
      </p:grpSp>
      <p:grpSp>
        <p:nvGrpSpPr>
          <p:cNvPr id="121" name="群組 120"/>
          <p:cNvGrpSpPr/>
          <p:nvPr/>
        </p:nvGrpSpPr>
        <p:grpSpPr>
          <a:xfrm>
            <a:off x="247462" y="4781391"/>
            <a:ext cx="4927383" cy="432000"/>
            <a:chOff x="311848" y="1011114"/>
            <a:chExt cx="2233396" cy="492975"/>
          </a:xfrm>
          <a:solidFill>
            <a:schemeClr val="accent3">
              <a:lumMod val="60000"/>
              <a:lumOff val="40000"/>
            </a:schemeClr>
          </a:solidFill>
        </p:grpSpPr>
        <p:sp>
          <p:nvSpPr>
            <p:cNvPr id="122" name="圓角矩形 121"/>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圓角矩形 4"/>
            <p:cNvSpPr txBox="1"/>
            <p:nvPr/>
          </p:nvSpPr>
          <p:spPr>
            <a:xfrm>
              <a:off x="393432" y="1040101"/>
              <a:ext cx="2099359" cy="441666"/>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國際視野與產業接軌能力</a:t>
              </a:r>
            </a:p>
          </p:txBody>
        </p:sp>
      </p:grpSp>
      <p:grpSp>
        <p:nvGrpSpPr>
          <p:cNvPr id="124" name="群組 123"/>
          <p:cNvGrpSpPr/>
          <p:nvPr/>
        </p:nvGrpSpPr>
        <p:grpSpPr>
          <a:xfrm>
            <a:off x="247461" y="5316023"/>
            <a:ext cx="4927384" cy="432000"/>
            <a:chOff x="311848" y="1011114"/>
            <a:chExt cx="2233396" cy="492975"/>
          </a:xfrm>
          <a:solidFill>
            <a:schemeClr val="accent4">
              <a:lumMod val="40000"/>
              <a:lumOff val="60000"/>
            </a:schemeClr>
          </a:solidFill>
        </p:grpSpPr>
        <p:sp>
          <p:nvSpPr>
            <p:cNvPr id="125" name="圓角矩形 124"/>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6" name="圓角矩形 4"/>
            <p:cNvSpPr txBox="1"/>
            <p:nvPr/>
          </p:nvSpPr>
          <p:spPr>
            <a:xfrm>
              <a:off x="393432" y="1040103"/>
              <a:ext cx="2099359" cy="44166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16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具備敬業樂群、職業</a:t>
              </a:r>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道德及終身學習之能力</a:t>
              </a:r>
            </a:p>
          </p:txBody>
        </p:sp>
      </p:grpSp>
      <p:grpSp>
        <p:nvGrpSpPr>
          <p:cNvPr id="127" name="群組 126"/>
          <p:cNvGrpSpPr/>
          <p:nvPr/>
        </p:nvGrpSpPr>
        <p:grpSpPr>
          <a:xfrm>
            <a:off x="251780" y="4252824"/>
            <a:ext cx="4918747" cy="432000"/>
            <a:chOff x="311848" y="1011114"/>
            <a:chExt cx="2233396" cy="492975"/>
          </a:xfrm>
          <a:solidFill>
            <a:srgbClr val="F2DCDB"/>
          </a:solidFill>
        </p:grpSpPr>
        <p:sp>
          <p:nvSpPr>
            <p:cNvPr id="128" name="圓角矩形 127"/>
            <p:cNvSpPr/>
            <p:nvPr/>
          </p:nvSpPr>
          <p:spPr>
            <a:xfrm>
              <a:off x="311848" y="1011114"/>
              <a:ext cx="2233396" cy="492975"/>
            </a:xfrm>
            <a:prstGeom prst="roundRect">
              <a:avLst>
                <a:gd name="adj" fmla="val 10000"/>
              </a:avLst>
            </a:prstGeom>
            <a:solidFill>
              <a:schemeClr val="accent3">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9" name="圓角矩形 4"/>
            <p:cNvSpPr txBox="1"/>
            <p:nvPr/>
          </p:nvSpPr>
          <p:spPr>
            <a:xfrm>
              <a:off x="393432" y="1040101"/>
              <a:ext cx="2099359" cy="441666"/>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defTabSz="466725">
                <a:lnSpc>
                  <a:spcPct val="90000"/>
                </a:lnSpc>
                <a:spcAft>
                  <a:spcPct val="35000"/>
                </a:spcAft>
              </a:pPr>
              <a:r>
                <a:rPr lang="en-US" altLang="zh-TW"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altLang="en-US" sz="1700" dirty="0" smtClean="0">
                  <a:solidFill>
                    <a:schemeClr val="tx1">
                      <a:lumMod val="75000"/>
                      <a:lumOff val="25000"/>
                    </a:schemeClr>
                  </a:solidFill>
                  <a:latin typeface="微軟正黑體" panose="020B0604030504040204" pitchFamily="34" charset="-120"/>
                  <a:ea typeface="微軟正黑體" panose="020B0604030504040204" pitchFamily="34" charset="-120"/>
                </a:rPr>
                <a:t>具備</a:t>
              </a:r>
              <a:r>
                <a:rPr lang="zh-TW" altLang="en-US" sz="1700" dirty="0">
                  <a:solidFill>
                    <a:schemeClr val="tx1">
                      <a:lumMod val="75000"/>
                      <a:lumOff val="25000"/>
                    </a:schemeClr>
                  </a:solidFill>
                  <a:latin typeface="微軟正黑體" panose="020B0604030504040204" pitchFamily="34" charset="-120"/>
                  <a:ea typeface="微軟正黑體" panose="020B0604030504040204" pitchFamily="34" charset="-120"/>
                </a:rPr>
                <a:t>商業情報蒐集、處理、分析及應用之能力</a:t>
              </a:r>
            </a:p>
          </p:txBody>
        </p:sp>
      </p:grpSp>
      <p:sp>
        <p:nvSpPr>
          <p:cNvPr id="130" name="橢圓 129"/>
          <p:cNvSpPr/>
          <p:nvPr/>
        </p:nvSpPr>
        <p:spPr bwMode="auto">
          <a:xfrm>
            <a:off x="8323953" y="3297527"/>
            <a:ext cx="229838" cy="233613"/>
          </a:xfrm>
          <a:prstGeom prst="ellipse">
            <a:avLst/>
          </a:prstGeom>
          <a:noFill/>
          <a:ln w="38100"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0" name="橢圓 139"/>
          <p:cNvSpPr/>
          <p:nvPr/>
        </p:nvSpPr>
        <p:spPr bwMode="auto">
          <a:xfrm>
            <a:off x="5600331" y="3297527"/>
            <a:ext cx="229838" cy="233613"/>
          </a:xfrm>
          <a:prstGeom prst="ellipse">
            <a:avLst/>
          </a:prstGeom>
          <a:solidFill>
            <a:srgbClr val="F2DCDB"/>
          </a:solidFill>
          <a:ln w="9525"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1" name="橢圓 140"/>
          <p:cNvSpPr/>
          <p:nvPr/>
        </p:nvSpPr>
        <p:spPr bwMode="auto">
          <a:xfrm>
            <a:off x="7416534" y="3819517"/>
            <a:ext cx="229838" cy="233613"/>
          </a:xfrm>
          <a:prstGeom prst="ellipse">
            <a:avLst/>
          </a:prstGeom>
          <a:noFill/>
          <a:ln w="38100" cap="flat" cmpd="sng" algn="ctr">
            <a:solidFill>
              <a:srgbClr val="F2DCDB"/>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46" name="橢圓 145"/>
          <p:cNvSpPr/>
          <p:nvPr/>
        </p:nvSpPr>
        <p:spPr bwMode="auto">
          <a:xfrm>
            <a:off x="5600331" y="4354564"/>
            <a:ext cx="229838" cy="233613"/>
          </a:xfrm>
          <a:prstGeom prst="ellipse">
            <a:avLst/>
          </a:prstGeom>
          <a:noFill/>
          <a:ln w="38100" cap="flat" cmpd="sng" algn="ctr">
            <a:solidFill>
              <a:schemeClr val="accent3">
                <a:lumMod val="60000"/>
                <a:lumOff val="4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165" name="橢圓 164"/>
          <p:cNvSpPr/>
          <p:nvPr/>
        </p:nvSpPr>
        <p:spPr bwMode="auto">
          <a:xfrm>
            <a:off x="8323953" y="4878361"/>
            <a:ext cx="229838" cy="233613"/>
          </a:xfrm>
          <a:prstGeom prst="ellipse">
            <a:avLst/>
          </a:prstGeom>
          <a:solidFill>
            <a:schemeClr val="accent3">
              <a:lumMod val="60000"/>
              <a:lumOff val="40000"/>
            </a:schemeClr>
          </a:solidFill>
          <a:ln w="9525" cap="flat" cmpd="sng" algn="ctr">
            <a:solidFill>
              <a:schemeClr val="accent3">
                <a:lumMod val="60000"/>
                <a:lumOff val="4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sp>
        <p:nvSpPr>
          <p:cNvPr id="79" name="橢圓 78"/>
          <p:cNvSpPr/>
          <p:nvPr/>
        </p:nvSpPr>
        <p:spPr bwMode="auto">
          <a:xfrm>
            <a:off x="6514180" y="5419280"/>
            <a:ext cx="229838" cy="233613"/>
          </a:xfrm>
          <a:prstGeom prst="ellipse">
            <a:avLst/>
          </a:prstGeom>
          <a:noFill/>
          <a:ln w="38100" cap="flat" cmpd="sng" algn="ctr">
            <a:solidFill>
              <a:schemeClr val="accent4">
                <a:lumMod val="40000"/>
                <a:lumOff val="60000"/>
              </a:schemeClr>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zh-TW" altLang="en-US" sz="1350">
              <a:solidFill>
                <a:prstClr val="black"/>
              </a:solidFill>
              <a:latin typeface="Arial" charset="0"/>
            </a:endParaRPr>
          </a:p>
        </p:txBody>
      </p:sp>
      <p:cxnSp>
        <p:nvCxnSpPr>
          <p:cNvPr id="81" name="直線接點 80"/>
          <p:cNvCxnSpPr/>
          <p:nvPr/>
        </p:nvCxnSpPr>
        <p:spPr>
          <a:xfrm>
            <a:off x="192592" y="3670293"/>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2" name="直線接點 81"/>
          <p:cNvCxnSpPr/>
          <p:nvPr/>
        </p:nvCxnSpPr>
        <p:spPr>
          <a:xfrm>
            <a:off x="192592" y="4200377"/>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83" name="直線接點 82"/>
          <p:cNvCxnSpPr/>
          <p:nvPr/>
        </p:nvCxnSpPr>
        <p:spPr>
          <a:xfrm>
            <a:off x="192592" y="4730461"/>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3" name="直線接點 102"/>
          <p:cNvCxnSpPr/>
          <p:nvPr/>
        </p:nvCxnSpPr>
        <p:spPr>
          <a:xfrm>
            <a:off x="192592" y="5260545"/>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09" name="直線接點 108"/>
          <p:cNvCxnSpPr/>
          <p:nvPr/>
        </p:nvCxnSpPr>
        <p:spPr>
          <a:xfrm>
            <a:off x="192592" y="5268124"/>
            <a:ext cx="8621656"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7138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52</a:t>
            </a:fld>
            <a:endParaRPr kumimoji="1" lang="zh-TW" altLang="en-US"/>
          </a:p>
        </p:txBody>
      </p:sp>
      <p:sp>
        <p:nvSpPr>
          <p:cNvPr id="12" name="矩形 11"/>
          <p:cNvSpPr/>
          <p:nvPr/>
        </p:nvSpPr>
        <p:spPr>
          <a:xfrm>
            <a:off x="1247775" y="1545578"/>
            <a:ext cx="7658073" cy="2923749"/>
          </a:xfrm>
          <a:prstGeom prst="rect">
            <a:avLst/>
          </a:prstGeom>
        </p:spPr>
        <p:txBody>
          <a:bodyPr wrap="square">
            <a:spAutoFit/>
          </a:bodyPr>
          <a:lstStyle/>
          <a:p>
            <a:pPr>
              <a:lnSpc>
                <a:spcPct val="130000"/>
              </a:lnSpc>
            </a:pPr>
            <a:r>
              <a:rPr lang="zh-TW" altLang="en-US" sz="2400" dirty="0">
                <a:solidFill>
                  <a:schemeClr val="bg2">
                    <a:lumMod val="25000"/>
                  </a:schemeClr>
                </a:solidFill>
                <a:latin typeface="微軟正黑體"/>
                <a:ea typeface="微軟正黑體"/>
                <a:cs typeface="微軟正黑體"/>
              </a:rPr>
              <a:t>注意事項：</a:t>
            </a:r>
          </a:p>
          <a:p>
            <a:pPr marL="457200" indent="-457200">
              <a:lnSpc>
                <a:spcPct val="130000"/>
              </a:lnSpc>
              <a:buFont typeface="+mj-lt"/>
              <a:buAutoNum type="arabicPeriod"/>
            </a:pPr>
            <a:r>
              <a:rPr lang="zh-TW" altLang="en-US" sz="2400" dirty="0">
                <a:solidFill>
                  <a:schemeClr val="bg2">
                    <a:lumMod val="25000"/>
                  </a:schemeClr>
                </a:solidFill>
                <a:latin typeface="微軟正黑體"/>
                <a:ea typeface="微軟正黑體"/>
                <a:cs typeface="微軟正黑體"/>
              </a:rPr>
              <a:t>請召開群課程研究會、科教學研究會，討論如何依學生圖像及群（科）特色，以發展「科教育目標」及「科專業能力」。</a:t>
            </a:r>
          </a:p>
          <a:p>
            <a:pPr marL="457200" indent="-457200">
              <a:lnSpc>
                <a:spcPct val="130000"/>
              </a:lnSpc>
              <a:buFont typeface="+mj-lt"/>
              <a:buAutoNum type="arabicPeriod"/>
            </a:pPr>
            <a:r>
              <a:rPr lang="zh-TW" altLang="en-US" sz="2400" dirty="0">
                <a:solidFill>
                  <a:schemeClr val="bg2">
                    <a:lumMod val="25000"/>
                  </a:schemeClr>
                </a:solidFill>
                <a:latin typeface="微軟正黑體"/>
                <a:ea typeface="微軟正黑體"/>
                <a:cs typeface="微軟正黑體"/>
              </a:rPr>
              <a:t>參與科教學研究會的主要成員為科專業科目教師。（必要時得邀請一般科目及其他群科教師參與） 。 </a:t>
            </a:r>
          </a:p>
        </p:txBody>
      </p:sp>
      <p:sp>
        <p:nvSpPr>
          <p:cNvPr id="10" name="標題 1"/>
          <p:cNvSpPr txBox="1">
            <a:spLocks/>
          </p:cNvSpPr>
          <p:nvPr/>
        </p:nvSpPr>
        <p:spPr>
          <a:xfrm>
            <a:off x="784511" y="239532"/>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982255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53</a:t>
            </a:fld>
            <a:endParaRPr kumimoji="1" lang="zh-TW" altLang="en-US"/>
          </a:p>
        </p:txBody>
      </p:sp>
      <p:sp>
        <p:nvSpPr>
          <p:cNvPr id="11" name="矩形 10"/>
          <p:cNvSpPr/>
          <p:nvPr/>
        </p:nvSpPr>
        <p:spPr>
          <a:xfrm>
            <a:off x="1247775" y="1563498"/>
            <a:ext cx="7629847" cy="2367828"/>
          </a:xfrm>
          <a:prstGeom prst="rect">
            <a:avLst/>
          </a:prstGeom>
        </p:spPr>
        <p:txBody>
          <a:bodyPr wrap="square">
            <a:spAutoFit/>
          </a:bodyPr>
          <a:lstStyle/>
          <a:p>
            <a:pPr algn="just">
              <a:lnSpc>
                <a:spcPct val="130000"/>
              </a:lnSpc>
            </a:pPr>
            <a:r>
              <a:rPr lang="en-US" altLang="zh-TW" sz="2400" dirty="0" smtClean="0">
                <a:solidFill>
                  <a:schemeClr val="bg2">
                    <a:lumMod val="25000"/>
                  </a:schemeClr>
                </a:solidFill>
                <a:latin typeface="微軟正黑體"/>
                <a:ea typeface="微軟正黑體"/>
                <a:cs typeface="微軟正黑體"/>
              </a:rPr>
              <a:t>(</a:t>
            </a:r>
            <a:r>
              <a:rPr lang="zh-TW" altLang="en-US" sz="2400" dirty="0" smtClean="0">
                <a:solidFill>
                  <a:schemeClr val="bg2">
                    <a:lumMod val="25000"/>
                  </a:schemeClr>
                </a:solidFill>
                <a:latin typeface="微軟正黑體"/>
                <a:ea typeface="微軟正黑體"/>
                <a:cs typeface="微軟正黑體"/>
              </a:rPr>
              <a:t>四</a:t>
            </a:r>
            <a:r>
              <a:rPr lang="en-US" altLang="zh-TW" sz="2400" dirty="0" smtClean="0">
                <a:solidFill>
                  <a:schemeClr val="bg2">
                    <a:lumMod val="25000"/>
                  </a:schemeClr>
                </a:solidFill>
                <a:latin typeface="微軟正黑體"/>
                <a:ea typeface="微軟正黑體"/>
                <a:cs typeface="微軟正黑體"/>
              </a:rPr>
              <a:t>)</a:t>
            </a:r>
            <a:r>
              <a:rPr lang="zh-TW" altLang="en-US" sz="2400" dirty="0" smtClean="0">
                <a:solidFill>
                  <a:schemeClr val="bg2">
                    <a:lumMod val="25000"/>
                  </a:schemeClr>
                </a:solidFill>
                <a:latin typeface="微軟正黑體"/>
                <a:ea typeface="微軟正黑體"/>
                <a:cs typeface="微軟正黑體"/>
              </a:rPr>
              <a:t>由科專</a:t>
            </a:r>
            <a:r>
              <a:rPr lang="zh-TW" altLang="en-US" sz="2400" dirty="0">
                <a:solidFill>
                  <a:schemeClr val="bg2">
                    <a:lumMod val="25000"/>
                  </a:schemeClr>
                </a:solidFill>
                <a:latin typeface="微軟正黑體"/>
                <a:ea typeface="微軟正黑體"/>
                <a:cs typeface="微軟正黑體"/>
              </a:rPr>
              <a:t>業</a:t>
            </a:r>
            <a:r>
              <a:rPr lang="zh-TW" altLang="en-US" sz="2400" dirty="0" smtClean="0">
                <a:solidFill>
                  <a:schemeClr val="bg2">
                    <a:lumMod val="25000"/>
                  </a:schemeClr>
                </a:solidFill>
                <a:latin typeface="微軟正黑體"/>
                <a:ea typeface="微軟正黑體"/>
                <a:cs typeface="微軟正黑體"/>
              </a:rPr>
              <a:t>能力發展出專業科目及實習科目</a:t>
            </a:r>
            <a:endParaRPr lang="en-US" altLang="zh-TW" sz="2400" dirty="0">
              <a:solidFill>
                <a:schemeClr val="bg2">
                  <a:lumMod val="25000"/>
                </a:schemeClr>
              </a:solidFill>
              <a:latin typeface="微軟正黑體"/>
              <a:ea typeface="微軟正黑體"/>
              <a:cs typeface="微軟正黑體"/>
            </a:endParaRPr>
          </a:p>
          <a:p>
            <a:pPr indent="612000" algn="just">
              <a:lnSpc>
                <a:spcPts val="3500"/>
              </a:lnSpc>
            </a:pPr>
            <a:endParaRPr lang="en-US" altLang="zh-TW" dirty="0">
              <a:solidFill>
                <a:schemeClr val="bg2">
                  <a:lumMod val="25000"/>
                </a:schemeClr>
              </a:solidFill>
              <a:latin typeface="微軟正黑體"/>
              <a:ea typeface="微軟正黑體"/>
              <a:cs typeface="微軟正黑體"/>
            </a:endParaRPr>
          </a:p>
          <a:p>
            <a:pPr indent="612000" algn="just">
              <a:lnSpc>
                <a:spcPts val="3500"/>
              </a:lnSpc>
            </a:pPr>
            <a:r>
              <a:rPr lang="zh-TW" altLang="en-US" sz="2400" dirty="0">
                <a:solidFill>
                  <a:schemeClr val="bg2">
                    <a:lumMod val="25000"/>
                  </a:schemeClr>
                </a:solidFill>
                <a:latin typeface="微軟正黑體"/>
                <a:ea typeface="微軟正黑體"/>
                <a:cs typeface="微軟正黑體"/>
              </a:rPr>
              <a:t>經由「科專業能力</a:t>
            </a:r>
            <a:r>
              <a:rPr lang="zh-TW" altLang="en-US" sz="2400" dirty="0" smtClean="0">
                <a:solidFill>
                  <a:schemeClr val="bg2">
                    <a:lumMod val="25000"/>
                  </a:schemeClr>
                </a:solidFill>
                <a:latin typeface="微軟正黑體"/>
                <a:ea typeface="微軟正黑體"/>
                <a:cs typeface="微軟正黑體"/>
              </a:rPr>
              <a:t>」及「</a:t>
            </a:r>
            <a:r>
              <a:rPr lang="zh-TW" altLang="en-US" sz="2400" dirty="0">
                <a:solidFill>
                  <a:schemeClr val="bg2">
                    <a:lumMod val="25000"/>
                  </a:schemeClr>
                </a:solidFill>
                <a:latin typeface="微軟正黑體"/>
                <a:ea typeface="微軟正黑體"/>
                <a:cs typeface="微軟正黑體"/>
              </a:rPr>
              <a:t>科目</a:t>
            </a:r>
            <a:r>
              <a:rPr lang="zh-TW" altLang="en-US" sz="2400" dirty="0" smtClean="0">
                <a:solidFill>
                  <a:schemeClr val="bg2">
                    <a:lumMod val="25000"/>
                  </a:schemeClr>
                </a:solidFill>
                <a:latin typeface="微軟正黑體"/>
                <a:ea typeface="微軟正黑體"/>
                <a:cs typeface="微軟正黑體"/>
              </a:rPr>
              <a:t>」的對應，便可構成基礎能力的科目，包括部定科目和校訂科目；而分流或跨域能力的科目，就形成</a:t>
            </a:r>
            <a:r>
              <a:rPr lang="zh-TW" altLang="en-US" sz="2400" dirty="0">
                <a:solidFill>
                  <a:srgbClr val="FF0000"/>
                </a:solidFill>
                <a:latin typeface="微軟正黑體"/>
                <a:ea typeface="微軟正黑體"/>
                <a:cs typeface="微軟正黑體"/>
              </a:rPr>
              <a:t>適性揚</a:t>
            </a:r>
            <a:r>
              <a:rPr lang="zh-TW" altLang="en-US" sz="2400" dirty="0" smtClean="0">
                <a:solidFill>
                  <a:srgbClr val="FF0000"/>
                </a:solidFill>
                <a:latin typeface="微軟正黑體"/>
                <a:ea typeface="微軟正黑體"/>
                <a:cs typeface="微軟正黑體"/>
              </a:rPr>
              <a:t>才</a:t>
            </a:r>
            <a:r>
              <a:rPr lang="zh-TW" altLang="en-US" sz="2400" dirty="0" smtClean="0">
                <a:latin typeface="微軟正黑體"/>
                <a:ea typeface="微軟正黑體"/>
                <a:cs typeface="微軟正黑體"/>
              </a:rPr>
              <a:t>的</a:t>
            </a:r>
            <a:r>
              <a:rPr lang="zh-TW" altLang="en-US" sz="2400" dirty="0" smtClean="0">
                <a:solidFill>
                  <a:schemeClr val="bg2">
                    <a:lumMod val="25000"/>
                  </a:schemeClr>
                </a:solidFill>
                <a:latin typeface="微軟正黑體"/>
                <a:ea typeface="微軟正黑體"/>
                <a:cs typeface="微軟正黑體"/>
              </a:rPr>
              <a:t>校訂跨班選修科目</a:t>
            </a:r>
            <a:r>
              <a:rPr lang="zh-TW" altLang="en-US" sz="2400" dirty="0" smtClean="0">
                <a:latin typeface="微軟正黑體"/>
                <a:ea typeface="微軟正黑體"/>
                <a:cs typeface="微軟正黑體"/>
              </a:rPr>
              <a:t>。</a:t>
            </a:r>
            <a:endParaRPr lang="zh-TW" altLang="en-US" dirty="0">
              <a:latin typeface="微軟正黑體"/>
              <a:ea typeface="微軟正黑體"/>
              <a:cs typeface="微軟正黑體"/>
            </a:endParaRPr>
          </a:p>
        </p:txBody>
      </p:sp>
      <p:sp>
        <p:nvSpPr>
          <p:cNvPr id="10" name="標題 1"/>
          <p:cNvSpPr txBox="1">
            <a:spLocks/>
          </p:cNvSpPr>
          <p:nvPr/>
        </p:nvSpPr>
        <p:spPr>
          <a:xfrm>
            <a:off x="758874" y="2467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2716807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54</a:t>
            </a:fld>
            <a:endParaRPr kumimoji="1" lang="zh-TW" altLang="en-US" dirty="0"/>
          </a:p>
        </p:txBody>
      </p:sp>
      <p:sp>
        <p:nvSpPr>
          <p:cNvPr id="5" name="標題 1"/>
          <p:cNvSpPr txBox="1">
            <a:spLocks/>
          </p:cNvSpPr>
          <p:nvPr/>
        </p:nvSpPr>
        <p:spPr>
          <a:xfrm>
            <a:off x="914400" y="160910"/>
            <a:ext cx="8229600" cy="1143000"/>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000" dirty="0"/>
              <a:t>貳</a:t>
            </a:r>
            <a:r>
              <a:rPr lang="zh-TW" altLang="zh-TW" sz="3000" dirty="0"/>
              <a:t>、校訂課程怎麼</a:t>
            </a:r>
            <a:r>
              <a:rPr lang="zh-TW" altLang="zh-TW" sz="3000" dirty="0" smtClean="0"/>
              <a:t>做</a:t>
            </a:r>
            <a:endParaRPr lang="en-US" altLang="zh-TW" sz="3000" dirty="0"/>
          </a:p>
          <a:p>
            <a:r>
              <a:rPr lang="zh-TW" altLang="en-US" sz="3000" dirty="0">
                <a:solidFill>
                  <a:schemeClr val="accent6"/>
                </a:solidFill>
              </a:rPr>
              <a:t>專業科目、實習科目與科專業能力對照表</a:t>
            </a:r>
            <a:endParaRPr lang="zh-TW" altLang="zh-TW" sz="3000" dirty="0">
              <a:solidFill>
                <a:schemeClr val="accent6"/>
              </a:solidFill>
            </a:endParaRPr>
          </a:p>
        </p:txBody>
      </p:sp>
      <p:sp>
        <p:nvSpPr>
          <p:cNvPr id="30" name="橢圓 29"/>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B9CADF6C-0CDC-4E1C-BC13-D6B90C3B37DE}"/>
              </a:ext>
            </a:extLst>
          </p:cNvPr>
          <p:cNvGrpSpPr/>
          <p:nvPr/>
        </p:nvGrpSpPr>
        <p:grpSpPr>
          <a:xfrm>
            <a:off x="253493" y="1542314"/>
            <a:ext cx="8466543" cy="4230196"/>
            <a:chOff x="1289619" y="1827704"/>
            <a:chExt cx="6780506" cy="3387790"/>
          </a:xfrm>
        </p:grpSpPr>
        <p:grpSp>
          <p:nvGrpSpPr>
            <p:cNvPr id="31" name="群組 30">
              <a:extLst>
                <a:ext uri="{FF2B5EF4-FFF2-40B4-BE49-F238E27FC236}">
                  <a16:creationId xmlns:a16="http://schemas.microsoft.com/office/drawing/2014/main" id="{3091CDE2-4365-48B0-978D-2154E46EAD3F}"/>
                </a:ext>
              </a:extLst>
            </p:cNvPr>
            <p:cNvGrpSpPr/>
            <p:nvPr/>
          </p:nvGrpSpPr>
          <p:grpSpPr>
            <a:xfrm>
              <a:off x="2522759" y="1829090"/>
              <a:ext cx="1477582" cy="581851"/>
              <a:chOff x="311848" y="1011114"/>
              <a:chExt cx="2233396" cy="495347"/>
            </a:xfrm>
            <a:solidFill>
              <a:schemeClr val="accent1"/>
            </a:solidFill>
          </p:grpSpPr>
          <p:sp>
            <p:nvSpPr>
              <p:cNvPr id="32" name="圓角矩形 85">
                <a:extLst>
                  <a:ext uri="{FF2B5EF4-FFF2-40B4-BE49-F238E27FC236}">
                    <a16:creationId xmlns:a16="http://schemas.microsoft.com/office/drawing/2014/main" id="{A02245E6-0E2E-42BB-A9E9-C994E4C4CAAF}"/>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圓角矩形 4">
                <a:extLst>
                  <a:ext uri="{FF2B5EF4-FFF2-40B4-BE49-F238E27FC236}">
                    <a16:creationId xmlns:a16="http://schemas.microsoft.com/office/drawing/2014/main" id="{11FF2DA5-01FF-4B17-BCA9-890E198B1920}"/>
                  </a:ext>
                </a:extLst>
              </p:cNvPr>
              <p:cNvSpPr txBox="1"/>
              <p:nvPr/>
            </p:nvSpPr>
            <p:spPr>
              <a:xfrm>
                <a:off x="387498" y="1039397"/>
                <a:ext cx="2098969"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400" b="1" dirty="0">
                    <a:solidFill>
                      <a:schemeClr val="bg1"/>
                    </a:solidFill>
                    <a:latin typeface="微軟正黑體" panose="020B0604030504040204" pitchFamily="34" charset="-120"/>
                    <a:ea typeface="微軟正黑體" panose="020B0604030504040204" pitchFamily="34" charset="-120"/>
                  </a:rPr>
                  <a:t>領域</a:t>
                </a: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dirty="0">
                    <a:solidFill>
                      <a:schemeClr val="bg1"/>
                    </a:solidFill>
                    <a:latin typeface="微軟正黑體" panose="020B0604030504040204" pitchFamily="34" charset="-120"/>
                    <a:ea typeface="微軟正黑體" panose="020B0604030504040204" pitchFamily="34" charset="-120"/>
                  </a:rPr>
                  <a:t>科目</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grpSp>
        <p:grpSp>
          <p:nvGrpSpPr>
            <p:cNvPr id="37" name="群組 36">
              <a:extLst>
                <a:ext uri="{FF2B5EF4-FFF2-40B4-BE49-F238E27FC236}">
                  <a16:creationId xmlns:a16="http://schemas.microsoft.com/office/drawing/2014/main" id="{C4F6503C-751A-4528-9C98-DBE124782513}"/>
                </a:ext>
              </a:extLst>
            </p:cNvPr>
            <p:cNvGrpSpPr/>
            <p:nvPr/>
          </p:nvGrpSpPr>
          <p:grpSpPr>
            <a:xfrm>
              <a:off x="2522759" y="2493002"/>
              <a:ext cx="1471542" cy="1275197"/>
              <a:chOff x="311848" y="1011114"/>
              <a:chExt cx="2233396" cy="492975"/>
            </a:xfrm>
            <a:solidFill>
              <a:schemeClr val="accent1">
                <a:lumMod val="20000"/>
                <a:lumOff val="80000"/>
              </a:schemeClr>
            </a:solidFill>
          </p:grpSpPr>
          <p:sp>
            <p:nvSpPr>
              <p:cNvPr id="38" name="圓角矩形 98">
                <a:extLst>
                  <a:ext uri="{FF2B5EF4-FFF2-40B4-BE49-F238E27FC236}">
                    <a16:creationId xmlns:a16="http://schemas.microsoft.com/office/drawing/2014/main" id="{D0FC7F37-BC83-424A-BAEB-1B3F0E0F24A0}"/>
                  </a:ext>
                </a:extLst>
              </p:cNvPr>
              <p:cNvSpPr/>
              <p:nvPr/>
            </p:nvSpPr>
            <p:spPr>
              <a:xfrm>
                <a:off x="311848" y="1011114"/>
                <a:ext cx="2233396" cy="492975"/>
              </a:xfrm>
              <a:prstGeom prst="roundRect">
                <a:avLst>
                  <a:gd name="adj" fmla="val 10000"/>
                </a:avLst>
              </a:prstGeom>
              <a:solidFill>
                <a:schemeClr val="accent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圓角矩形 4">
                <a:extLst>
                  <a:ext uri="{FF2B5EF4-FFF2-40B4-BE49-F238E27FC236}">
                    <a16:creationId xmlns:a16="http://schemas.microsoft.com/office/drawing/2014/main" id="{7B110E14-E1E3-4102-939F-68BBD906AFDE}"/>
                  </a:ext>
                </a:extLst>
              </p:cNvPr>
              <p:cNvSpPr txBox="1"/>
              <p:nvPr/>
            </p:nvSpPr>
            <p:spPr>
              <a:xfrm>
                <a:off x="393432" y="1040101"/>
                <a:ext cx="2099359" cy="4416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名  稱</a:t>
                </a:r>
                <a:r>
                  <a:rPr lang="en-US" altLang="zh-TW" sz="2000" b="1" dirty="0">
                    <a:solidFill>
                      <a:schemeClr val="bg1"/>
                    </a:solidFill>
                    <a:latin typeface="微軟正黑體" panose="020B0604030504040204" pitchFamily="34" charset="-120"/>
                    <a:ea typeface="微軟正黑體" panose="020B0604030504040204" pitchFamily="34" charset="-120"/>
                  </a:rPr>
                  <a:t> </a:t>
                </a:r>
              </a:p>
            </p:txBody>
          </p:sp>
        </p:grpSp>
        <p:grpSp>
          <p:nvGrpSpPr>
            <p:cNvPr id="40" name="群組 39">
              <a:extLst>
                <a:ext uri="{FF2B5EF4-FFF2-40B4-BE49-F238E27FC236}">
                  <a16:creationId xmlns:a16="http://schemas.microsoft.com/office/drawing/2014/main" id="{C21C0E25-9906-49F6-A964-FAA0395E578A}"/>
                </a:ext>
              </a:extLst>
            </p:cNvPr>
            <p:cNvGrpSpPr/>
            <p:nvPr/>
          </p:nvGrpSpPr>
          <p:grpSpPr>
            <a:xfrm>
              <a:off x="2522360" y="3854214"/>
              <a:ext cx="1465136" cy="644284"/>
              <a:chOff x="311848" y="1011114"/>
              <a:chExt cx="2233396" cy="492975"/>
            </a:xfrm>
            <a:solidFill>
              <a:schemeClr val="accent3">
                <a:lumMod val="40000"/>
                <a:lumOff val="60000"/>
              </a:schemeClr>
            </a:solidFill>
          </p:grpSpPr>
          <p:sp>
            <p:nvSpPr>
              <p:cNvPr id="41" name="圓角矩形 105">
                <a:extLst>
                  <a:ext uri="{FF2B5EF4-FFF2-40B4-BE49-F238E27FC236}">
                    <a16:creationId xmlns:a16="http://schemas.microsoft.com/office/drawing/2014/main" id="{6ACE875A-32AC-45E6-9477-CEB9E12E8C66}"/>
                  </a:ext>
                </a:extLst>
              </p:cNvPr>
              <p:cNvSpPr/>
              <p:nvPr/>
            </p:nvSpPr>
            <p:spPr>
              <a:xfrm>
                <a:off x="311848" y="1011114"/>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圓角矩形 4">
                <a:extLst>
                  <a:ext uri="{FF2B5EF4-FFF2-40B4-BE49-F238E27FC236}">
                    <a16:creationId xmlns:a16="http://schemas.microsoft.com/office/drawing/2014/main" id="{9EBB1012-BDF6-4A65-9D16-6AFE9278C806}"/>
                  </a:ext>
                </a:extLst>
              </p:cNvPr>
              <p:cNvSpPr txBox="1"/>
              <p:nvPr/>
            </p:nvSpPr>
            <p:spPr>
              <a:xfrm>
                <a:off x="393432" y="1040102"/>
                <a:ext cx="2121576" cy="441666"/>
              </a:xfrm>
              <a:prstGeom prst="rect">
                <a:avLst/>
              </a:prstGeom>
              <a:solidFill>
                <a:srgbClr val="D7E4BD"/>
              </a:solid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點選科目</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grpSp>
        <p:grpSp>
          <p:nvGrpSpPr>
            <p:cNvPr id="67" name="群組 66">
              <a:extLst>
                <a:ext uri="{FF2B5EF4-FFF2-40B4-BE49-F238E27FC236}">
                  <a16:creationId xmlns:a16="http://schemas.microsoft.com/office/drawing/2014/main" id="{AB6C80E5-6CF1-4EA4-AB73-8F655D659E67}"/>
                </a:ext>
              </a:extLst>
            </p:cNvPr>
            <p:cNvGrpSpPr/>
            <p:nvPr/>
          </p:nvGrpSpPr>
          <p:grpSpPr>
            <a:xfrm>
              <a:off x="1291328" y="1829090"/>
              <a:ext cx="1163763" cy="581851"/>
              <a:chOff x="311848" y="1011114"/>
              <a:chExt cx="2233396" cy="495347"/>
            </a:xfrm>
            <a:solidFill>
              <a:schemeClr val="accent1"/>
            </a:solidFill>
          </p:grpSpPr>
          <p:sp>
            <p:nvSpPr>
              <p:cNvPr id="68" name="圓角矩形 85">
                <a:extLst>
                  <a:ext uri="{FF2B5EF4-FFF2-40B4-BE49-F238E27FC236}">
                    <a16:creationId xmlns:a16="http://schemas.microsoft.com/office/drawing/2014/main" id="{55E9B70E-3C5A-4A99-9C8E-BFE968D49DB3}"/>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TW" altLang="en-US" sz="2400" b="1" dirty="0"/>
              </a:p>
            </p:txBody>
          </p:sp>
          <p:sp>
            <p:nvSpPr>
              <p:cNvPr id="69" name="圓角矩形 4">
                <a:extLst>
                  <a:ext uri="{FF2B5EF4-FFF2-40B4-BE49-F238E27FC236}">
                    <a16:creationId xmlns:a16="http://schemas.microsoft.com/office/drawing/2014/main" id="{ACEB1511-BFBD-4251-8C22-04612EB14154}"/>
                  </a:ext>
                </a:extLst>
              </p:cNvPr>
              <p:cNvSpPr txBox="1"/>
              <p:nvPr/>
            </p:nvSpPr>
            <p:spPr>
              <a:xfrm>
                <a:off x="387498" y="1039397"/>
                <a:ext cx="2098970"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400" b="1" dirty="0">
                    <a:solidFill>
                      <a:schemeClr val="bg1"/>
                    </a:solidFill>
                    <a:latin typeface="微軟正黑體" panose="020B0604030504040204" pitchFamily="34" charset="-120"/>
                    <a:ea typeface="微軟正黑體" panose="020B0604030504040204" pitchFamily="34" charset="-120"/>
                  </a:rPr>
                  <a:t>課程類別</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grpSp>
        <p:grpSp>
          <p:nvGrpSpPr>
            <p:cNvPr id="70" name="群組 69">
              <a:extLst>
                <a:ext uri="{FF2B5EF4-FFF2-40B4-BE49-F238E27FC236}">
                  <a16:creationId xmlns:a16="http://schemas.microsoft.com/office/drawing/2014/main" id="{8BA6DCC5-D954-4733-AA6D-FA78F81F3725}"/>
                </a:ext>
              </a:extLst>
            </p:cNvPr>
            <p:cNvGrpSpPr/>
            <p:nvPr/>
          </p:nvGrpSpPr>
          <p:grpSpPr>
            <a:xfrm>
              <a:off x="1289619" y="2492752"/>
              <a:ext cx="1165472" cy="1275697"/>
              <a:chOff x="311848" y="1011114"/>
              <a:chExt cx="2233396" cy="495347"/>
            </a:xfrm>
            <a:solidFill>
              <a:schemeClr val="accent1">
                <a:lumMod val="20000"/>
                <a:lumOff val="80000"/>
              </a:schemeClr>
            </a:solidFill>
          </p:grpSpPr>
          <p:sp>
            <p:nvSpPr>
              <p:cNvPr id="71" name="圓角矩形 85">
                <a:extLst>
                  <a:ext uri="{FF2B5EF4-FFF2-40B4-BE49-F238E27FC236}">
                    <a16:creationId xmlns:a16="http://schemas.microsoft.com/office/drawing/2014/main" id="{92794BA2-A75C-4187-B205-F2484C76972D}"/>
                  </a:ext>
                </a:extLst>
              </p:cNvPr>
              <p:cNvSpPr/>
              <p:nvPr/>
            </p:nvSpPr>
            <p:spPr>
              <a:xfrm>
                <a:off x="311848" y="1011114"/>
                <a:ext cx="2233396" cy="495347"/>
              </a:xfrm>
              <a:prstGeom prst="roundRect">
                <a:avLst>
                  <a:gd name="adj" fmla="val 10000"/>
                </a:avLst>
              </a:prstGeom>
              <a:solidFill>
                <a:schemeClr val="accent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圓角矩形 4">
                <a:extLst>
                  <a:ext uri="{FF2B5EF4-FFF2-40B4-BE49-F238E27FC236}">
                    <a16:creationId xmlns:a16="http://schemas.microsoft.com/office/drawing/2014/main" id="{6AC528ED-D4BC-4F77-B6C7-B955417E2E29}"/>
                  </a:ext>
                </a:extLst>
              </p:cNvPr>
              <p:cNvSpPr txBox="1"/>
              <p:nvPr/>
            </p:nvSpPr>
            <p:spPr>
              <a:xfrm>
                <a:off x="387497" y="1039396"/>
                <a:ext cx="2098969"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名  稱</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grpSp>
          <p:nvGrpSpPr>
            <p:cNvPr id="73" name="群組 72">
              <a:extLst>
                <a:ext uri="{FF2B5EF4-FFF2-40B4-BE49-F238E27FC236}">
                  <a16:creationId xmlns:a16="http://schemas.microsoft.com/office/drawing/2014/main" id="{38CEE014-D0E5-4742-A23C-FF779AD53E94}"/>
                </a:ext>
              </a:extLst>
            </p:cNvPr>
            <p:cNvGrpSpPr/>
            <p:nvPr/>
          </p:nvGrpSpPr>
          <p:grpSpPr>
            <a:xfrm>
              <a:off x="1296046" y="3860705"/>
              <a:ext cx="504494" cy="1346720"/>
              <a:chOff x="311848" y="1011114"/>
              <a:chExt cx="2233396" cy="495347"/>
            </a:xfrm>
            <a:solidFill>
              <a:schemeClr val="accent3"/>
            </a:solidFill>
          </p:grpSpPr>
          <p:sp>
            <p:nvSpPr>
              <p:cNvPr id="74" name="圓角矩形 85">
                <a:extLst>
                  <a:ext uri="{FF2B5EF4-FFF2-40B4-BE49-F238E27FC236}">
                    <a16:creationId xmlns:a16="http://schemas.microsoft.com/office/drawing/2014/main" id="{22D845EB-0587-4228-831B-0B6361E9502C}"/>
                  </a:ext>
                </a:extLst>
              </p:cNvPr>
              <p:cNvSpPr/>
              <p:nvPr/>
            </p:nvSpPr>
            <p:spPr>
              <a:xfrm>
                <a:off x="311848" y="1011114"/>
                <a:ext cx="2233396" cy="495347"/>
              </a:xfrm>
              <a:prstGeom prst="roundRect">
                <a:avLst>
                  <a:gd name="adj" fmla="val 10000"/>
                </a:avLst>
              </a:prstGeom>
              <a:solidFill>
                <a:srgbClr val="9BBB5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圓角矩形 4">
                <a:extLst>
                  <a:ext uri="{FF2B5EF4-FFF2-40B4-BE49-F238E27FC236}">
                    <a16:creationId xmlns:a16="http://schemas.microsoft.com/office/drawing/2014/main" id="{A6E95BCF-C8DB-4A67-AF37-9E6FE4820E5A}"/>
                  </a:ext>
                </a:extLst>
              </p:cNvPr>
              <p:cNvSpPr txBox="1"/>
              <p:nvPr/>
            </p:nvSpPr>
            <p:spPr>
              <a:xfrm>
                <a:off x="387497"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eaVert"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部定必修</a:t>
                </a:r>
              </a:p>
            </p:txBody>
          </p:sp>
        </p:grpSp>
        <p:grpSp>
          <p:nvGrpSpPr>
            <p:cNvPr id="76" name="群組 75">
              <a:extLst>
                <a:ext uri="{FF2B5EF4-FFF2-40B4-BE49-F238E27FC236}">
                  <a16:creationId xmlns:a16="http://schemas.microsoft.com/office/drawing/2014/main" id="{7A61A390-10B1-42AA-87A2-65F2B3EA6B53}"/>
                </a:ext>
              </a:extLst>
            </p:cNvPr>
            <p:cNvGrpSpPr/>
            <p:nvPr/>
          </p:nvGrpSpPr>
          <p:grpSpPr>
            <a:xfrm>
              <a:off x="2534995" y="4571585"/>
              <a:ext cx="1465136" cy="643418"/>
              <a:chOff x="311848" y="1011113"/>
              <a:chExt cx="2233396" cy="492975"/>
            </a:xfrm>
            <a:solidFill>
              <a:schemeClr val="accent3">
                <a:lumMod val="40000"/>
                <a:lumOff val="60000"/>
              </a:schemeClr>
            </a:solidFill>
          </p:grpSpPr>
          <p:sp>
            <p:nvSpPr>
              <p:cNvPr id="77" name="圓角矩形 105">
                <a:extLst>
                  <a:ext uri="{FF2B5EF4-FFF2-40B4-BE49-F238E27FC236}">
                    <a16:creationId xmlns:a16="http://schemas.microsoft.com/office/drawing/2014/main" id="{1CFBED2E-C997-4B5B-96B8-89FA230DC42E}"/>
                  </a:ext>
                </a:extLst>
              </p:cNvPr>
              <p:cNvSpPr/>
              <p:nvPr/>
            </p:nvSpPr>
            <p:spPr>
              <a:xfrm>
                <a:off x="311848" y="1011113"/>
                <a:ext cx="2233396" cy="492975"/>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圓角矩形 4">
                <a:extLst>
                  <a:ext uri="{FF2B5EF4-FFF2-40B4-BE49-F238E27FC236}">
                    <a16:creationId xmlns:a16="http://schemas.microsoft.com/office/drawing/2014/main" id="{11B48B41-5053-43DF-81EF-FC66A5CBC4A3}"/>
                  </a:ext>
                </a:extLst>
              </p:cNvPr>
              <p:cNvSpPr txBox="1"/>
              <p:nvPr/>
            </p:nvSpPr>
            <p:spPr>
              <a:xfrm>
                <a:off x="377927" y="1040101"/>
                <a:ext cx="2121576" cy="441666"/>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點選科目</a:t>
                </a:r>
                <a:r>
                  <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grpSp>
        <p:grpSp>
          <p:nvGrpSpPr>
            <p:cNvPr id="4" name="群組 3">
              <a:extLst>
                <a:ext uri="{FF2B5EF4-FFF2-40B4-BE49-F238E27FC236}">
                  <a16:creationId xmlns:a16="http://schemas.microsoft.com/office/drawing/2014/main" id="{76B36E87-D61B-46E5-B525-D12BF5079F78}"/>
                </a:ext>
              </a:extLst>
            </p:cNvPr>
            <p:cNvGrpSpPr/>
            <p:nvPr/>
          </p:nvGrpSpPr>
          <p:grpSpPr>
            <a:xfrm>
              <a:off x="4073426" y="2493002"/>
              <a:ext cx="757693" cy="1275197"/>
              <a:chOff x="3396293" y="2301123"/>
              <a:chExt cx="757693" cy="1275197"/>
            </a:xfrm>
          </p:grpSpPr>
          <p:sp>
            <p:nvSpPr>
              <p:cNvPr id="35" name="圓角矩形 73">
                <a:extLst>
                  <a:ext uri="{FF2B5EF4-FFF2-40B4-BE49-F238E27FC236}">
                    <a16:creationId xmlns:a16="http://schemas.microsoft.com/office/drawing/2014/main" id="{2380F1A2-0E07-4765-94DE-4FB5199F83B1}"/>
                  </a:ext>
                </a:extLst>
              </p:cNvPr>
              <p:cNvSpPr/>
              <p:nvPr/>
            </p:nvSpPr>
            <p:spPr>
              <a:xfrm>
                <a:off x="3396293" y="2301123"/>
                <a:ext cx="757693"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79" name="群組 78">
                <a:extLst>
                  <a:ext uri="{FF2B5EF4-FFF2-40B4-BE49-F238E27FC236}">
                    <a16:creationId xmlns:a16="http://schemas.microsoft.com/office/drawing/2014/main" id="{2CC6BC84-1609-40B1-9961-7B3DBDEC7F6D}"/>
                  </a:ext>
                </a:extLst>
              </p:cNvPr>
              <p:cNvGrpSpPr/>
              <p:nvPr/>
            </p:nvGrpSpPr>
            <p:grpSpPr>
              <a:xfrm>
                <a:off x="3418557" y="2371495"/>
                <a:ext cx="369729" cy="1192131"/>
                <a:chOff x="4333780" y="5294539"/>
                <a:chExt cx="369729" cy="1192131"/>
              </a:xfrm>
            </p:grpSpPr>
            <p:sp>
              <p:nvSpPr>
                <p:cNvPr id="80" name="文字方塊 79">
                  <a:extLst>
                    <a:ext uri="{FF2B5EF4-FFF2-40B4-BE49-F238E27FC236}">
                      <a16:creationId xmlns:a16="http://schemas.microsoft.com/office/drawing/2014/main" id="{A7EA8E88-425E-4327-A6F2-427A503A8743}"/>
                    </a:ext>
                  </a:extLst>
                </p:cNvPr>
                <p:cNvSpPr txBox="1"/>
                <p:nvPr/>
              </p:nvSpPr>
              <p:spPr>
                <a:xfrm>
                  <a:off x="4333780" y="5294539"/>
                  <a:ext cx="369729"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81" name="文字方塊 80">
                  <a:extLst>
                    <a:ext uri="{FF2B5EF4-FFF2-40B4-BE49-F238E27FC236}">
                      <a16:creationId xmlns:a16="http://schemas.microsoft.com/office/drawing/2014/main" id="{94E29103-8BAA-4194-B3E3-43E97AC4948D}"/>
                    </a:ext>
                  </a:extLst>
                </p:cNvPr>
                <p:cNvSpPr txBox="1"/>
                <p:nvPr/>
              </p:nvSpPr>
              <p:spPr>
                <a:xfrm>
                  <a:off x="4374088" y="6190887"/>
                  <a:ext cx="241608" cy="295783"/>
                </a:xfrm>
                <a:prstGeom prst="rect">
                  <a:avLst/>
                </a:prstGeom>
                <a:noFill/>
              </p:spPr>
              <p:txBody>
                <a:bodyPr wrap="none" rtlCol="0">
                  <a:spAutoFit/>
                </a:bodyPr>
                <a:lstStyle/>
                <a:p>
                  <a:r>
                    <a:rPr lang="en-US" altLang="zh-TW" b="1" dirty="0">
                      <a:solidFill>
                        <a:schemeClr val="tx1">
                          <a:lumMod val="75000"/>
                          <a:lumOff val="25000"/>
                        </a:schemeClr>
                      </a:solidFill>
                    </a:rPr>
                    <a:t>1</a:t>
                  </a:r>
                  <a:endParaRPr lang="zh-TW" altLang="en-US" b="1" dirty="0">
                    <a:solidFill>
                      <a:schemeClr val="tx1">
                        <a:lumMod val="75000"/>
                        <a:lumOff val="25000"/>
                      </a:schemeClr>
                    </a:solidFill>
                  </a:endParaRPr>
                </a:p>
              </p:txBody>
            </p:sp>
          </p:grpSp>
        </p:grpSp>
        <p:sp>
          <p:nvSpPr>
            <p:cNvPr id="82" name="文字方塊 81">
              <a:extLst>
                <a:ext uri="{FF2B5EF4-FFF2-40B4-BE49-F238E27FC236}">
                  <a16:creationId xmlns:a16="http://schemas.microsoft.com/office/drawing/2014/main" id="{8BA7993F-DE0E-45E0-877B-0932FE651573}"/>
                </a:ext>
              </a:extLst>
            </p:cNvPr>
            <p:cNvSpPr txBox="1"/>
            <p:nvPr/>
          </p:nvSpPr>
          <p:spPr>
            <a:xfrm>
              <a:off x="4359379" y="2499603"/>
              <a:ext cx="492971" cy="1208054"/>
            </a:xfrm>
            <a:prstGeom prst="rect">
              <a:avLst/>
            </a:prstGeom>
            <a:noFill/>
          </p:spPr>
          <p:txBody>
            <a:bodyPr vert="eaVert" wrap="square" rtlCol="0">
              <a:spAutoFit/>
            </a:bodyPr>
            <a:lstStyle/>
            <a:p>
              <a:r>
                <a:rPr lang="zh-TW" altLang="en-US" sz="1400" b="1" kern="1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    之基礎能力）</a:t>
              </a:r>
              <a:endParaRPr lang="en-US" altLang="zh-TW" sz="1400" b="1" kern="1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kern="1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（具備初級會計</a:t>
              </a:r>
              <a:endParaRPr lang="en-US" altLang="zh-TW" sz="1400" b="1" kern="1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4" name="群組 33">
              <a:extLst>
                <a:ext uri="{FF2B5EF4-FFF2-40B4-BE49-F238E27FC236}">
                  <a16:creationId xmlns:a16="http://schemas.microsoft.com/office/drawing/2014/main" id="{CF3BAAC9-1914-431F-8B59-7906BE704CCC}"/>
                </a:ext>
              </a:extLst>
            </p:cNvPr>
            <p:cNvGrpSpPr/>
            <p:nvPr/>
          </p:nvGrpSpPr>
          <p:grpSpPr>
            <a:xfrm>
              <a:off x="1863512" y="3854214"/>
              <a:ext cx="591579" cy="644284"/>
              <a:chOff x="311848" y="1011114"/>
              <a:chExt cx="2233396" cy="495347"/>
            </a:xfrm>
            <a:solidFill>
              <a:schemeClr val="accent3"/>
            </a:solidFill>
          </p:grpSpPr>
          <p:sp>
            <p:nvSpPr>
              <p:cNvPr id="36" name="圓角矩形 85">
                <a:extLst>
                  <a:ext uri="{FF2B5EF4-FFF2-40B4-BE49-F238E27FC236}">
                    <a16:creationId xmlns:a16="http://schemas.microsoft.com/office/drawing/2014/main" id="{F7A29C6F-1272-49A0-9AE2-BE0142587A66}"/>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圓角矩形 4">
                <a:extLst>
                  <a:ext uri="{FF2B5EF4-FFF2-40B4-BE49-F238E27FC236}">
                    <a16:creationId xmlns:a16="http://schemas.microsoft.com/office/drawing/2014/main" id="{2DDE6A92-CB5C-47D4-A4D8-FEC80D0FD66F}"/>
                  </a:ext>
                </a:extLst>
              </p:cNvPr>
              <p:cNvSpPr txBox="1"/>
              <p:nvPr/>
            </p:nvSpPr>
            <p:spPr>
              <a:xfrm>
                <a:off x="387497" y="1039396"/>
                <a:ext cx="2098969" cy="440475"/>
              </a:xfrm>
              <a:prstGeom prst="rect">
                <a:avLst/>
              </a:prstGeom>
              <a:solidFill>
                <a:srgbClr val="9BBB59"/>
              </a:solid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b="1" dirty="0">
                    <a:solidFill>
                      <a:schemeClr val="bg1"/>
                    </a:solidFill>
                    <a:latin typeface="微軟正黑體" panose="020B0604030504040204" pitchFamily="34" charset="-120"/>
                    <a:ea typeface="微軟正黑體" panose="020B0604030504040204" pitchFamily="34" charset="-120"/>
                  </a:rPr>
                  <a:t>專業科目</a:t>
                </a:r>
              </a:p>
            </p:txBody>
          </p:sp>
        </p:grpSp>
        <p:grpSp>
          <p:nvGrpSpPr>
            <p:cNvPr id="47" name="群組 46">
              <a:extLst>
                <a:ext uri="{FF2B5EF4-FFF2-40B4-BE49-F238E27FC236}">
                  <a16:creationId xmlns:a16="http://schemas.microsoft.com/office/drawing/2014/main" id="{1B4A6E1F-F2C3-4147-90C3-C19504BDDDF8}"/>
                </a:ext>
              </a:extLst>
            </p:cNvPr>
            <p:cNvGrpSpPr/>
            <p:nvPr/>
          </p:nvGrpSpPr>
          <p:grpSpPr>
            <a:xfrm>
              <a:off x="1863512" y="4571152"/>
              <a:ext cx="591579" cy="644284"/>
              <a:chOff x="311848" y="1011114"/>
              <a:chExt cx="2233396" cy="495347"/>
            </a:xfrm>
            <a:solidFill>
              <a:schemeClr val="accent3"/>
            </a:solidFill>
          </p:grpSpPr>
          <p:sp>
            <p:nvSpPr>
              <p:cNvPr id="48" name="圓角矩形 85">
                <a:extLst>
                  <a:ext uri="{FF2B5EF4-FFF2-40B4-BE49-F238E27FC236}">
                    <a16:creationId xmlns:a16="http://schemas.microsoft.com/office/drawing/2014/main" id="{97E12B96-47D3-4EE6-858E-DED533AA6298}"/>
                  </a:ext>
                </a:extLst>
              </p:cNvPr>
              <p:cNvSpPr/>
              <p:nvPr/>
            </p:nvSpPr>
            <p:spPr>
              <a:xfrm>
                <a:off x="311848" y="1011114"/>
                <a:ext cx="2233396" cy="495347"/>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圓角矩形 4">
                <a:extLst>
                  <a:ext uri="{FF2B5EF4-FFF2-40B4-BE49-F238E27FC236}">
                    <a16:creationId xmlns:a16="http://schemas.microsoft.com/office/drawing/2014/main" id="{043A6D0E-1EB5-42A6-8ACF-BCDD5D2061A7}"/>
                  </a:ext>
                </a:extLst>
              </p:cNvPr>
              <p:cNvSpPr txBox="1"/>
              <p:nvPr/>
            </p:nvSpPr>
            <p:spPr>
              <a:xfrm>
                <a:off x="387497" y="1039396"/>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b="1" dirty="0">
                    <a:solidFill>
                      <a:schemeClr val="bg1"/>
                    </a:solidFill>
                    <a:latin typeface="微軟正黑體" panose="020B0604030504040204" pitchFamily="34" charset="-120"/>
                    <a:ea typeface="微軟正黑體" panose="020B0604030504040204" pitchFamily="34" charset="-120"/>
                  </a:rPr>
                  <a:t>實習科目</a:t>
                </a:r>
              </a:p>
            </p:txBody>
          </p:sp>
        </p:grpSp>
        <p:grpSp>
          <p:nvGrpSpPr>
            <p:cNvPr id="50" name="群組 49">
              <a:extLst>
                <a:ext uri="{FF2B5EF4-FFF2-40B4-BE49-F238E27FC236}">
                  <a16:creationId xmlns:a16="http://schemas.microsoft.com/office/drawing/2014/main" id="{DF671E60-0694-4E55-BC6D-664531C6EF15}"/>
                </a:ext>
              </a:extLst>
            </p:cNvPr>
            <p:cNvGrpSpPr/>
            <p:nvPr/>
          </p:nvGrpSpPr>
          <p:grpSpPr>
            <a:xfrm>
              <a:off x="4073426" y="1827704"/>
              <a:ext cx="3565135" cy="581851"/>
              <a:chOff x="311848" y="1011114"/>
              <a:chExt cx="2233396" cy="495347"/>
            </a:xfrm>
            <a:solidFill>
              <a:schemeClr val="accent1"/>
            </a:solidFill>
          </p:grpSpPr>
          <p:sp>
            <p:nvSpPr>
              <p:cNvPr id="51" name="圓角矩形 85">
                <a:extLst>
                  <a:ext uri="{FF2B5EF4-FFF2-40B4-BE49-F238E27FC236}">
                    <a16:creationId xmlns:a16="http://schemas.microsoft.com/office/drawing/2014/main" id="{815EFA3D-75C9-4471-959A-F1F326B4B3CF}"/>
                  </a:ext>
                </a:extLst>
              </p:cNvPr>
              <p:cNvSpPr/>
              <p:nvPr/>
            </p:nvSpPr>
            <p:spPr>
              <a:xfrm>
                <a:off x="311848" y="1011114"/>
                <a:ext cx="2233396" cy="495347"/>
              </a:xfrm>
              <a:prstGeom prst="roundRect">
                <a:avLst>
                  <a:gd name="adj" fmla="val 10000"/>
                </a:avLst>
              </a:prstGeom>
              <a:solidFill>
                <a:srgbClr val="EF857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圓角矩形 4">
                <a:extLst>
                  <a:ext uri="{FF2B5EF4-FFF2-40B4-BE49-F238E27FC236}">
                    <a16:creationId xmlns:a16="http://schemas.microsoft.com/office/drawing/2014/main" id="{648606C2-8A8A-43A9-808B-EC0640867F6D}"/>
                  </a:ext>
                </a:extLst>
              </p:cNvPr>
              <p:cNvSpPr txBox="1"/>
              <p:nvPr/>
            </p:nvSpPr>
            <p:spPr>
              <a:xfrm>
                <a:off x="387498" y="1039397"/>
                <a:ext cx="2098969" cy="4404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zh-TW" altLang="en-US" sz="2400" b="1" dirty="0">
                    <a:solidFill>
                      <a:schemeClr val="bg1"/>
                    </a:solidFill>
                    <a:latin typeface="微軟正黑體" panose="020B0604030504040204" pitchFamily="34" charset="-120"/>
                    <a:ea typeface="微軟正黑體" panose="020B0604030504040204" pitchFamily="34" charset="-120"/>
                  </a:rPr>
                  <a:t>科專業能力</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grpSp>
        <p:grpSp>
          <p:nvGrpSpPr>
            <p:cNvPr id="3" name="群組 2">
              <a:extLst>
                <a:ext uri="{FF2B5EF4-FFF2-40B4-BE49-F238E27FC236}">
                  <a16:creationId xmlns:a16="http://schemas.microsoft.com/office/drawing/2014/main" id="{4FA20D35-3E75-44F0-814A-5B0DA8004E4B}"/>
                </a:ext>
              </a:extLst>
            </p:cNvPr>
            <p:cNvGrpSpPr/>
            <p:nvPr/>
          </p:nvGrpSpPr>
          <p:grpSpPr>
            <a:xfrm>
              <a:off x="4901073" y="2493002"/>
              <a:ext cx="388125" cy="1275197"/>
              <a:chOff x="4212249" y="2278080"/>
              <a:chExt cx="400110" cy="1275197"/>
            </a:xfrm>
          </p:grpSpPr>
          <p:sp>
            <p:nvSpPr>
              <p:cNvPr id="66" name="圓角矩形 73">
                <a:extLst>
                  <a:ext uri="{FF2B5EF4-FFF2-40B4-BE49-F238E27FC236}">
                    <a16:creationId xmlns:a16="http://schemas.microsoft.com/office/drawing/2014/main" id="{F3B302F8-4862-49A4-B4BF-00FC0AB13B57}"/>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83" name="群組 82">
                <a:extLst>
                  <a:ext uri="{FF2B5EF4-FFF2-40B4-BE49-F238E27FC236}">
                    <a16:creationId xmlns:a16="http://schemas.microsoft.com/office/drawing/2014/main" id="{938D0A8D-7284-482D-A92A-765CF017FA87}"/>
                  </a:ext>
                </a:extLst>
              </p:cNvPr>
              <p:cNvGrpSpPr/>
              <p:nvPr/>
            </p:nvGrpSpPr>
            <p:grpSpPr>
              <a:xfrm>
                <a:off x="4223095" y="2349152"/>
                <a:ext cx="381146" cy="1192131"/>
                <a:chOff x="4322363" y="5259703"/>
                <a:chExt cx="381146" cy="1192131"/>
              </a:xfrm>
            </p:grpSpPr>
            <p:sp>
              <p:nvSpPr>
                <p:cNvPr id="84" name="文字方塊 83">
                  <a:extLst>
                    <a:ext uri="{FF2B5EF4-FFF2-40B4-BE49-F238E27FC236}">
                      <a16:creationId xmlns:a16="http://schemas.microsoft.com/office/drawing/2014/main" id="{F5F9A398-425A-4BF4-99ED-52034AC49744}"/>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85" name="文字方塊 84">
                  <a:extLst>
                    <a:ext uri="{FF2B5EF4-FFF2-40B4-BE49-F238E27FC236}">
                      <a16:creationId xmlns:a16="http://schemas.microsoft.com/office/drawing/2014/main" id="{BC3E65BC-9B1C-4164-AFF0-ECA35BB8F5EF}"/>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2</a:t>
                  </a:r>
                  <a:endParaRPr lang="zh-TW" altLang="en-US" b="1" dirty="0">
                    <a:solidFill>
                      <a:schemeClr val="tx1">
                        <a:lumMod val="75000"/>
                        <a:lumOff val="25000"/>
                      </a:schemeClr>
                    </a:solidFill>
                  </a:endParaRPr>
                </a:p>
              </p:txBody>
            </p:sp>
          </p:grpSp>
        </p:grpSp>
        <p:grpSp>
          <p:nvGrpSpPr>
            <p:cNvPr id="87" name="群組 86">
              <a:extLst>
                <a:ext uri="{FF2B5EF4-FFF2-40B4-BE49-F238E27FC236}">
                  <a16:creationId xmlns:a16="http://schemas.microsoft.com/office/drawing/2014/main" id="{73FAC993-D010-4315-ABE2-95C1A660DD74}"/>
                </a:ext>
              </a:extLst>
            </p:cNvPr>
            <p:cNvGrpSpPr/>
            <p:nvPr/>
          </p:nvGrpSpPr>
          <p:grpSpPr>
            <a:xfrm>
              <a:off x="5360270" y="2493002"/>
              <a:ext cx="388125" cy="1275197"/>
              <a:chOff x="4212249" y="2278080"/>
              <a:chExt cx="400110" cy="1275197"/>
            </a:xfrm>
          </p:grpSpPr>
          <p:sp>
            <p:nvSpPr>
              <p:cNvPr id="88" name="圓角矩形 73">
                <a:extLst>
                  <a:ext uri="{FF2B5EF4-FFF2-40B4-BE49-F238E27FC236}">
                    <a16:creationId xmlns:a16="http://schemas.microsoft.com/office/drawing/2014/main" id="{970D4D2E-0926-46E9-8B36-1659D15D89BE}"/>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89" name="群組 88">
                <a:extLst>
                  <a:ext uri="{FF2B5EF4-FFF2-40B4-BE49-F238E27FC236}">
                    <a16:creationId xmlns:a16="http://schemas.microsoft.com/office/drawing/2014/main" id="{F66E5E87-7A45-4FB1-8D1E-62B0883B4103}"/>
                  </a:ext>
                </a:extLst>
              </p:cNvPr>
              <p:cNvGrpSpPr/>
              <p:nvPr/>
            </p:nvGrpSpPr>
            <p:grpSpPr>
              <a:xfrm>
                <a:off x="4223095" y="2349152"/>
                <a:ext cx="381146" cy="1192131"/>
                <a:chOff x="4322363" y="5259703"/>
                <a:chExt cx="381146" cy="1192131"/>
              </a:xfrm>
            </p:grpSpPr>
            <p:sp>
              <p:nvSpPr>
                <p:cNvPr id="90" name="文字方塊 89">
                  <a:extLst>
                    <a:ext uri="{FF2B5EF4-FFF2-40B4-BE49-F238E27FC236}">
                      <a16:creationId xmlns:a16="http://schemas.microsoft.com/office/drawing/2014/main" id="{F63706C5-D502-461E-A1B7-5D11FB91EF07}"/>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91" name="文字方塊 90">
                  <a:extLst>
                    <a:ext uri="{FF2B5EF4-FFF2-40B4-BE49-F238E27FC236}">
                      <a16:creationId xmlns:a16="http://schemas.microsoft.com/office/drawing/2014/main" id="{2ECED0AC-20E6-487B-A8E2-136F63E90FA3}"/>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3</a:t>
                  </a:r>
                  <a:endParaRPr lang="zh-TW" altLang="en-US" b="1" dirty="0">
                    <a:solidFill>
                      <a:schemeClr val="tx1">
                        <a:lumMod val="75000"/>
                        <a:lumOff val="25000"/>
                      </a:schemeClr>
                    </a:solidFill>
                  </a:endParaRPr>
                </a:p>
              </p:txBody>
            </p:sp>
          </p:grpSp>
        </p:grpSp>
        <p:grpSp>
          <p:nvGrpSpPr>
            <p:cNvPr id="92" name="群組 91">
              <a:extLst>
                <a:ext uri="{FF2B5EF4-FFF2-40B4-BE49-F238E27FC236}">
                  <a16:creationId xmlns:a16="http://schemas.microsoft.com/office/drawing/2014/main" id="{FDE291ED-48BF-4FD1-91C1-186DBBBEF539}"/>
                </a:ext>
              </a:extLst>
            </p:cNvPr>
            <p:cNvGrpSpPr/>
            <p:nvPr/>
          </p:nvGrpSpPr>
          <p:grpSpPr>
            <a:xfrm>
              <a:off x="5834485" y="2493002"/>
              <a:ext cx="388125" cy="1275197"/>
              <a:chOff x="4212249" y="2278080"/>
              <a:chExt cx="400110" cy="1275197"/>
            </a:xfrm>
          </p:grpSpPr>
          <p:sp>
            <p:nvSpPr>
              <p:cNvPr id="93" name="圓角矩形 73">
                <a:extLst>
                  <a:ext uri="{FF2B5EF4-FFF2-40B4-BE49-F238E27FC236}">
                    <a16:creationId xmlns:a16="http://schemas.microsoft.com/office/drawing/2014/main" id="{021C0DBA-2B86-441B-8F00-B3B549F7B1A7}"/>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94" name="群組 93">
                <a:extLst>
                  <a:ext uri="{FF2B5EF4-FFF2-40B4-BE49-F238E27FC236}">
                    <a16:creationId xmlns:a16="http://schemas.microsoft.com/office/drawing/2014/main" id="{56F0F2DC-576E-4E15-9815-DC4D1777B00B}"/>
                  </a:ext>
                </a:extLst>
              </p:cNvPr>
              <p:cNvGrpSpPr/>
              <p:nvPr/>
            </p:nvGrpSpPr>
            <p:grpSpPr>
              <a:xfrm>
                <a:off x="4223095" y="2349152"/>
                <a:ext cx="381146" cy="1192131"/>
                <a:chOff x="4322363" y="5259703"/>
                <a:chExt cx="381146" cy="1192131"/>
              </a:xfrm>
            </p:grpSpPr>
            <p:sp>
              <p:nvSpPr>
                <p:cNvPr id="95" name="文字方塊 94">
                  <a:extLst>
                    <a:ext uri="{FF2B5EF4-FFF2-40B4-BE49-F238E27FC236}">
                      <a16:creationId xmlns:a16="http://schemas.microsoft.com/office/drawing/2014/main" id="{BD554D41-2BD9-4F78-9157-C04884E0A89E}"/>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96" name="文字方塊 95">
                  <a:extLst>
                    <a:ext uri="{FF2B5EF4-FFF2-40B4-BE49-F238E27FC236}">
                      <a16:creationId xmlns:a16="http://schemas.microsoft.com/office/drawing/2014/main" id="{EB57F8C1-EA60-47A4-8143-894638882C03}"/>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4</a:t>
                  </a:r>
                  <a:endParaRPr lang="zh-TW" altLang="en-US" b="1" dirty="0">
                    <a:solidFill>
                      <a:schemeClr val="tx1">
                        <a:lumMod val="75000"/>
                        <a:lumOff val="25000"/>
                      </a:schemeClr>
                    </a:solidFill>
                  </a:endParaRPr>
                </a:p>
              </p:txBody>
            </p:sp>
          </p:grpSp>
        </p:grpSp>
        <p:grpSp>
          <p:nvGrpSpPr>
            <p:cNvPr id="97" name="群組 96">
              <a:extLst>
                <a:ext uri="{FF2B5EF4-FFF2-40B4-BE49-F238E27FC236}">
                  <a16:creationId xmlns:a16="http://schemas.microsoft.com/office/drawing/2014/main" id="{3061CE53-9F28-46A7-A7F5-1F2313A89117}"/>
                </a:ext>
              </a:extLst>
            </p:cNvPr>
            <p:cNvGrpSpPr/>
            <p:nvPr/>
          </p:nvGrpSpPr>
          <p:grpSpPr>
            <a:xfrm>
              <a:off x="6302392" y="2493002"/>
              <a:ext cx="388125" cy="1275197"/>
              <a:chOff x="4212249" y="2278080"/>
              <a:chExt cx="400110" cy="1275197"/>
            </a:xfrm>
          </p:grpSpPr>
          <p:sp>
            <p:nvSpPr>
              <p:cNvPr id="98" name="圓角矩形 73">
                <a:extLst>
                  <a:ext uri="{FF2B5EF4-FFF2-40B4-BE49-F238E27FC236}">
                    <a16:creationId xmlns:a16="http://schemas.microsoft.com/office/drawing/2014/main" id="{31CD0865-72DC-4E76-B2E5-DFDDD5383B4F}"/>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99" name="群組 98">
                <a:extLst>
                  <a:ext uri="{FF2B5EF4-FFF2-40B4-BE49-F238E27FC236}">
                    <a16:creationId xmlns:a16="http://schemas.microsoft.com/office/drawing/2014/main" id="{60C7659A-5C72-42B5-B519-9445F3148C7E}"/>
                  </a:ext>
                </a:extLst>
              </p:cNvPr>
              <p:cNvGrpSpPr/>
              <p:nvPr/>
            </p:nvGrpSpPr>
            <p:grpSpPr>
              <a:xfrm>
                <a:off x="4223095" y="2349152"/>
                <a:ext cx="381146" cy="1192131"/>
                <a:chOff x="4322363" y="5259703"/>
                <a:chExt cx="381146" cy="1192131"/>
              </a:xfrm>
            </p:grpSpPr>
            <p:sp>
              <p:nvSpPr>
                <p:cNvPr id="100" name="文字方塊 99">
                  <a:extLst>
                    <a:ext uri="{FF2B5EF4-FFF2-40B4-BE49-F238E27FC236}">
                      <a16:creationId xmlns:a16="http://schemas.microsoft.com/office/drawing/2014/main" id="{ACB9861C-F1DB-498A-8342-83AD4E401B5B}"/>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101" name="文字方塊 100">
                  <a:extLst>
                    <a:ext uri="{FF2B5EF4-FFF2-40B4-BE49-F238E27FC236}">
                      <a16:creationId xmlns:a16="http://schemas.microsoft.com/office/drawing/2014/main" id="{90A9E503-67EC-4307-8B19-763B8E794E78}"/>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5</a:t>
                  </a:r>
                  <a:endParaRPr lang="zh-TW" altLang="en-US" b="1" dirty="0">
                    <a:solidFill>
                      <a:schemeClr val="tx1">
                        <a:lumMod val="75000"/>
                        <a:lumOff val="25000"/>
                      </a:schemeClr>
                    </a:solidFill>
                  </a:endParaRPr>
                </a:p>
              </p:txBody>
            </p:sp>
          </p:grpSp>
        </p:grpSp>
        <p:grpSp>
          <p:nvGrpSpPr>
            <p:cNvPr id="102" name="群組 101">
              <a:extLst>
                <a:ext uri="{FF2B5EF4-FFF2-40B4-BE49-F238E27FC236}">
                  <a16:creationId xmlns:a16="http://schemas.microsoft.com/office/drawing/2014/main" id="{56479285-B32D-4044-BE9A-F5EFEFF4A85A}"/>
                </a:ext>
              </a:extLst>
            </p:cNvPr>
            <p:cNvGrpSpPr/>
            <p:nvPr/>
          </p:nvGrpSpPr>
          <p:grpSpPr>
            <a:xfrm>
              <a:off x="6770299" y="2493002"/>
              <a:ext cx="388125" cy="1275197"/>
              <a:chOff x="4212249" y="2278080"/>
              <a:chExt cx="400110" cy="1275197"/>
            </a:xfrm>
          </p:grpSpPr>
          <p:sp>
            <p:nvSpPr>
              <p:cNvPr id="103" name="圓角矩形 73">
                <a:extLst>
                  <a:ext uri="{FF2B5EF4-FFF2-40B4-BE49-F238E27FC236}">
                    <a16:creationId xmlns:a16="http://schemas.microsoft.com/office/drawing/2014/main" id="{1E7AAC42-8592-45D6-8E64-BF7B6CBE2B51}"/>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104" name="群組 103">
                <a:extLst>
                  <a:ext uri="{FF2B5EF4-FFF2-40B4-BE49-F238E27FC236}">
                    <a16:creationId xmlns:a16="http://schemas.microsoft.com/office/drawing/2014/main" id="{16EA356D-9F56-40AA-912C-A669D306F32F}"/>
                  </a:ext>
                </a:extLst>
              </p:cNvPr>
              <p:cNvGrpSpPr/>
              <p:nvPr/>
            </p:nvGrpSpPr>
            <p:grpSpPr>
              <a:xfrm>
                <a:off x="4223095" y="2349152"/>
                <a:ext cx="381146" cy="1192131"/>
                <a:chOff x="4322363" y="5259703"/>
                <a:chExt cx="381146" cy="1192131"/>
              </a:xfrm>
            </p:grpSpPr>
            <p:sp>
              <p:nvSpPr>
                <p:cNvPr id="105" name="文字方塊 104">
                  <a:extLst>
                    <a:ext uri="{FF2B5EF4-FFF2-40B4-BE49-F238E27FC236}">
                      <a16:creationId xmlns:a16="http://schemas.microsoft.com/office/drawing/2014/main" id="{70C6E9D3-3B36-4F5A-89BB-0C9DFE3FF7D1}"/>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106" name="文字方塊 105">
                  <a:extLst>
                    <a:ext uri="{FF2B5EF4-FFF2-40B4-BE49-F238E27FC236}">
                      <a16:creationId xmlns:a16="http://schemas.microsoft.com/office/drawing/2014/main" id="{3DC9A10A-7DF3-4475-BA52-5BFF8BAE4FAB}"/>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6</a:t>
                  </a:r>
                  <a:endParaRPr lang="zh-TW" altLang="en-US" b="1" dirty="0">
                    <a:solidFill>
                      <a:schemeClr val="tx1">
                        <a:lumMod val="75000"/>
                        <a:lumOff val="25000"/>
                      </a:schemeClr>
                    </a:solidFill>
                  </a:endParaRPr>
                </a:p>
              </p:txBody>
            </p:sp>
          </p:grpSp>
        </p:grpSp>
        <p:grpSp>
          <p:nvGrpSpPr>
            <p:cNvPr id="107" name="群組 106">
              <a:extLst>
                <a:ext uri="{FF2B5EF4-FFF2-40B4-BE49-F238E27FC236}">
                  <a16:creationId xmlns:a16="http://schemas.microsoft.com/office/drawing/2014/main" id="{52D32021-37C9-4AC2-B702-4FBF2C4E305A}"/>
                </a:ext>
              </a:extLst>
            </p:cNvPr>
            <p:cNvGrpSpPr/>
            <p:nvPr/>
          </p:nvGrpSpPr>
          <p:grpSpPr>
            <a:xfrm>
              <a:off x="7238206" y="2493002"/>
              <a:ext cx="388125" cy="1275197"/>
              <a:chOff x="4212249" y="2278080"/>
              <a:chExt cx="400110" cy="1275197"/>
            </a:xfrm>
          </p:grpSpPr>
          <p:sp>
            <p:nvSpPr>
              <p:cNvPr id="108" name="圓角矩形 73">
                <a:extLst>
                  <a:ext uri="{FF2B5EF4-FFF2-40B4-BE49-F238E27FC236}">
                    <a16:creationId xmlns:a16="http://schemas.microsoft.com/office/drawing/2014/main" id="{A69890F8-177E-4F9E-B871-8E15C4C81088}"/>
                  </a:ext>
                </a:extLst>
              </p:cNvPr>
              <p:cNvSpPr/>
              <p:nvPr/>
            </p:nvSpPr>
            <p:spPr>
              <a:xfrm>
                <a:off x="4212249" y="2278080"/>
                <a:ext cx="400110" cy="1275197"/>
              </a:xfrm>
              <a:prstGeom prst="roundRect">
                <a:avLst>
                  <a:gd name="adj" fmla="val 10000"/>
                </a:avLst>
              </a:prstGeom>
              <a:solidFill>
                <a:srgbClr val="F2DCDB"/>
              </a:solidFill>
              <a:ln>
                <a:noFill/>
              </a:ln>
            </p:spPr>
            <p:style>
              <a:lnRef idx="0">
                <a:scrgbClr r="0" g="0" b="0"/>
              </a:lnRef>
              <a:fillRef idx="0">
                <a:scrgbClr r="0" g="0" b="0"/>
              </a:fillRef>
              <a:effectRef idx="0">
                <a:scrgbClr r="0" g="0" b="0"/>
              </a:effectRef>
              <a:fontRef idx="minor">
                <a:schemeClr val="lt1"/>
              </a:fontRef>
            </p:style>
          </p:sp>
          <p:grpSp>
            <p:nvGrpSpPr>
              <p:cNvPr id="109" name="群組 108">
                <a:extLst>
                  <a:ext uri="{FF2B5EF4-FFF2-40B4-BE49-F238E27FC236}">
                    <a16:creationId xmlns:a16="http://schemas.microsoft.com/office/drawing/2014/main" id="{D20750CD-9258-4958-8BA1-609EDF6A7C49}"/>
                  </a:ext>
                </a:extLst>
              </p:cNvPr>
              <p:cNvGrpSpPr/>
              <p:nvPr/>
            </p:nvGrpSpPr>
            <p:grpSpPr>
              <a:xfrm>
                <a:off x="4223095" y="2349152"/>
                <a:ext cx="381146" cy="1192131"/>
                <a:chOff x="4322363" y="5259703"/>
                <a:chExt cx="381146" cy="1192131"/>
              </a:xfrm>
            </p:grpSpPr>
            <p:sp>
              <p:nvSpPr>
                <p:cNvPr id="110" name="文字方塊 109">
                  <a:extLst>
                    <a:ext uri="{FF2B5EF4-FFF2-40B4-BE49-F238E27FC236}">
                      <a16:creationId xmlns:a16="http://schemas.microsoft.com/office/drawing/2014/main" id="{B31B7CF2-81C8-4456-8BCA-7037F9565487}"/>
                    </a:ext>
                  </a:extLst>
                </p:cNvPr>
                <p:cNvSpPr txBox="1"/>
                <p:nvPr/>
              </p:nvSpPr>
              <p:spPr>
                <a:xfrm>
                  <a:off x="4322363" y="5259703"/>
                  <a:ext cx="381146" cy="998266"/>
                </a:xfrm>
                <a:prstGeom prst="rect">
                  <a:avLst/>
                </a:prstGeom>
                <a:noFill/>
              </p:spPr>
              <p:txBody>
                <a:bodyPr vert="eaVert" wrap="none" rtlCol="0">
                  <a:spAutoFit/>
                </a:bodyPr>
                <a:lstStyle/>
                <a:p>
                  <a:r>
                    <a:rPr lang="zh-TW" altLang="en-US" b="1" dirty="0">
                      <a:solidFill>
                        <a:schemeClr val="tx1">
                          <a:lumMod val="75000"/>
                          <a:lumOff val="25000"/>
                        </a:schemeClr>
                      </a:solidFill>
                      <a:latin typeface="微軟正黑體" panose="020B0604030504040204" pitchFamily="34" charset="-120"/>
                      <a:ea typeface="微軟正黑體" panose="020B0604030504040204" pitchFamily="34" charset="-120"/>
                    </a:rPr>
                    <a:t>科專業能力</a:t>
                  </a:r>
                </a:p>
              </p:txBody>
            </p:sp>
            <p:sp>
              <p:nvSpPr>
                <p:cNvPr id="111" name="文字方塊 110">
                  <a:extLst>
                    <a:ext uri="{FF2B5EF4-FFF2-40B4-BE49-F238E27FC236}">
                      <a16:creationId xmlns:a16="http://schemas.microsoft.com/office/drawing/2014/main" id="{F522168B-3942-471E-A0C2-3FF577819A50}"/>
                    </a:ext>
                  </a:extLst>
                </p:cNvPr>
                <p:cNvSpPr txBox="1"/>
                <p:nvPr/>
              </p:nvSpPr>
              <p:spPr>
                <a:xfrm>
                  <a:off x="4374088" y="6156051"/>
                  <a:ext cx="249068" cy="295783"/>
                </a:xfrm>
                <a:prstGeom prst="rect">
                  <a:avLst/>
                </a:prstGeom>
                <a:noFill/>
              </p:spPr>
              <p:txBody>
                <a:bodyPr wrap="none" rtlCol="0">
                  <a:spAutoFit/>
                </a:bodyPr>
                <a:lstStyle/>
                <a:p>
                  <a:r>
                    <a:rPr lang="en-US" altLang="zh-TW" b="1" dirty="0">
                      <a:solidFill>
                        <a:schemeClr val="tx1">
                          <a:lumMod val="75000"/>
                          <a:lumOff val="25000"/>
                        </a:schemeClr>
                      </a:solidFill>
                    </a:rPr>
                    <a:t>7</a:t>
                  </a:r>
                  <a:endParaRPr lang="zh-TW" altLang="en-US" b="1" dirty="0">
                    <a:solidFill>
                      <a:schemeClr val="tx1">
                        <a:lumMod val="75000"/>
                        <a:lumOff val="25000"/>
                      </a:schemeClr>
                    </a:solidFill>
                  </a:endParaRPr>
                </a:p>
              </p:txBody>
            </p:sp>
          </p:grpSp>
        </p:grpSp>
        <p:grpSp>
          <p:nvGrpSpPr>
            <p:cNvPr id="112" name="群組 111">
              <a:extLst>
                <a:ext uri="{FF2B5EF4-FFF2-40B4-BE49-F238E27FC236}">
                  <a16:creationId xmlns:a16="http://schemas.microsoft.com/office/drawing/2014/main" id="{062C7482-D5F6-4E21-8929-CC676F6C4E64}"/>
                </a:ext>
              </a:extLst>
            </p:cNvPr>
            <p:cNvGrpSpPr/>
            <p:nvPr/>
          </p:nvGrpSpPr>
          <p:grpSpPr>
            <a:xfrm>
              <a:off x="7710125" y="1829090"/>
              <a:ext cx="360000" cy="1939109"/>
              <a:chOff x="311848" y="1011114"/>
              <a:chExt cx="2233396" cy="495347"/>
            </a:xfrm>
            <a:solidFill>
              <a:schemeClr val="bg1">
                <a:lumMod val="65000"/>
              </a:schemeClr>
            </a:solidFill>
          </p:grpSpPr>
          <p:sp>
            <p:nvSpPr>
              <p:cNvPr id="113" name="圓角矩形 85">
                <a:extLst>
                  <a:ext uri="{FF2B5EF4-FFF2-40B4-BE49-F238E27FC236}">
                    <a16:creationId xmlns:a16="http://schemas.microsoft.com/office/drawing/2014/main" id="{C2F25FDC-2EC7-459C-B6F8-B331C3E9CDD1}"/>
                  </a:ext>
                </a:extLst>
              </p:cNvPr>
              <p:cNvSpPr/>
              <p:nvPr/>
            </p:nvSpPr>
            <p:spPr>
              <a:xfrm>
                <a:off x="311848" y="1011114"/>
                <a:ext cx="2233396" cy="495347"/>
              </a:xfrm>
              <a:prstGeom prst="roundRect">
                <a:avLst>
                  <a:gd name="adj" fmla="val 10000"/>
                </a:avLst>
              </a:prstGeom>
              <a:solidFill>
                <a:srgbClr val="A6A6A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圓角矩形 4">
                <a:extLst>
                  <a:ext uri="{FF2B5EF4-FFF2-40B4-BE49-F238E27FC236}">
                    <a16:creationId xmlns:a16="http://schemas.microsoft.com/office/drawing/2014/main" id="{B3307296-8F9D-4F42-A376-ACFC3D146804}"/>
                  </a:ext>
                </a:extLst>
              </p:cNvPr>
              <p:cNvSpPr txBox="1"/>
              <p:nvPr/>
            </p:nvSpPr>
            <p:spPr>
              <a:xfrm>
                <a:off x="387498" y="1039397"/>
                <a:ext cx="2098969" cy="4404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eaVert" wrap="square" lIns="40005" tIns="40005" rIns="40005" bIns="40005" numCol="1" spcCol="1270" anchor="ctr" anchorCtr="0">
                <a:noAutofit/>
              </a:bodyPr>
              <a:lstStyle/>
              <a:p>
                <a:pPr algn="ctr" defTabSz="466725">
                  <a:lnSpc>
                    <a:spcPct val="90000"/>
                  </a:lnSpc>
                  <a:spcAft>
                    <a:spcPct val="35000"/>
                  </a:spcAft>
                </a:pPr>
                <a:r>
                  <a:rPr lang="zh-TW" altLang="en-US" sz="2000" b="1" dirty="0">
                    <a:solidFill>
                      <a:schemeClr val="bg1"/>
                    </a:solidFill>
                    <a:latin typeface="微軟正黑體" panose="020B0604030504040204" pitchFamily="34" charset="-120"/>
                    <a:ea typeface="微軟正黑體" panose="020B0604030504040204" pitchFamily="34" charset="-120"/>
                  </a:rPr>
                  <a:t>備 註</a:t>
                </a:r>
                <a:endParaRPr lang="en-US" altLang="zh-TW" sz="2000" b="1" dirty="0">
                  <a:solidFill>
                    <a:schemeClr val="bg1"/>
                  </a:solidFill>
                  <a:latin typeface="微軟正黑體" panose="020B0604030504040204" pitchFamily="34" charset="-120"/>
                  <a:ea typeface="微軟正黑體" panose="020B0604030504040204" pitchFamily="34" charset="-120"/>
                </a:endParaRPr>
              </a:p>
            </p:txBody>
          </p:sp>
        </p:grpSp>
        <p:sp>
          <p:nvSpPr>
            <p:cNvPr id="118" name="圓角矩形 98">
              <a:extLst>
                <a:ext uri="{FF2B5EF4-FFF2-40B4-BE49-F238E27FC236}">
                  <a16:creationId xmlns:a16="http://schemas.microsoft.com/office/drawing/2014/main" id="{7D19D401-2614-49EB-8B92-3D537D4B6350}"/>
                </a:ext>
              </a:extLst>
            </p:cNvPr>
            <p:cNvSpPr/>
            <p:nvPr/>
          </p:nvSpPr>
          <p:spPr>
            <a:xfrm>
              <a:off x="4075874" y="3840265"/>
              <a:ext cx="745365"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圓角矩形 98">
              <a:extLst>
                <a:ext uri="{FF2B5EF4-FFF2-40B4-BE49-F238E27FC236}">
                  <a16:creationId xmlns:a16="http://schemas.microsoft.com/office/drawing/2014/main" id="{2DA3193F-1C32-41BC-8A8B-0AC46C750020}"/>
                </a:ext>
              </a:extLst>
            </p:cNvPr>
            <p:cNvSpPr/>
            <p:nvPr/>
          </p:nvSpPr>
          <p:spPr>
            <a:xfrm>
              <a:off x="4085754" y="4571094"/>
              <a:ext cx="745365"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1" name="圓角矩形 98">
              <a:extLst>
                <a:ext uri="{FF2B5EF4-FFF2-40B4-BE49-F238E27FC236}">
                  <a16:creationId xmlns:a16="http://schemas.microsoft.com/office/drawing/2014/main" id="{B469114C-5A22-456C-B00E-0F134BCFDB38}"/>
                </a:ext>
              </a:extLst>
            </p:cNvPr>
            <p:cNvSpPr/>
            <p:nvPr/>
          </p:nvSpPr>
          <p:spPr>
            <a:xfrm>
              <a:off x="4901318"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圓角矩形 98">
              <a:extLst>
                <a:ext uri="{FF2B5EF4-FFF2-40B4-BE49-F238E27FC236}">
                  <a16:creationId xmlns:a16="http://schemas.microsoft.com/office/drawing/2014/main" id="{7825236A-607E-4A62-BF43-3B35F41BCEB6}"/>
                </a:ext>
              </a:extLst>
            </p:cNvPr>
            <p:cNvSpPr/>
            <p:nvPr/>
          </p:nvSpPr>
          <p:spPr>
            <a:xfrm>
              <a:off x="4901318"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 name="圓角矩形 98">
              <a:extLst>
                <a:ext uri="{FF2B5EF4-FFF2-40B4-BE49-F238E27FC236}">
                  <a16:creationId xmlns:a16="http://schemas.microsoft.com/office/drawing/2014/main" id="{A0E9E738-99B9-479D-A43A-13024D9F96C8}"/>
                </a:ext>
              </a:extLst>
            </p:cNvPr>
            <p:cNvSpPr/>
            <p:nvPr/>
          </p:nvSpPr>
          <p:spPr>
            <a:xfrm>
              <a:off x="5360515"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4" name="圓角矩形 98">
              <a:extLst>
                <a:ext uri="{FF2B5EF4-FFF2-40B4-BE49-F238E27FC236}">
                  <a16:creationId xmlns:a16="http://schemas.microsoft.com/office/drawing/2014/main" id="{1B09E23A-ECE3-4939-8127-5513CFBCAE15}"/>
                </a:ext>
              </a:extLst>
            </p:cNvPr>
            <p:cNvSpPr/>
            <p:nvPr/>
          </p:nvSpPr>
          <p:spPr>
            <a:xfrm>
              <a:off x="5360515"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圓角矩形 98">
              <a:extLst>
                <a:ext uri="{FF2B5EF4-FFF2-40B4-BE49-F238E27FC236}">
                  <a16:creationId xmlns:a16="http://schemas.microsoft.com/office/drawing/2014/main" id="{8A409861-1618-47E7-9BCD-F892AEC316A8}"/>
                </a:ext>
              </a:extLst>
            </p:cNvPr>
            <p:cNvSpPr/>
            <p:nvPr/>
          </p:nvSpPr>
          <p:spPr>
            <a:xfrm>
              <a:off x="5842849"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6" name="圓角矩形 98">
              <a:extLst>
                <a:ext uri="{FF2B5EF4-FFF2-40B4-BE49-F238E27FC236}">
                  <a16:creationId xmlns:a16="http://schemas.microsoft.com/office/drawing/2014/main" id="{AC07D503-0834-4704-AE6F-81A0CF8B7348}"/>
                </a:ext>
              </a:extLst>
            </p:cNvPr>
            <p:cNvSpPr/>
            <p:nvPr/>
          </p:nvSpPr>
          <p:spPr>
            <a:xfrm>
              <a:off x="5842849"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7" name="圓角矩形 98">
              <a:extLst>
                <a:ext uri="{FF2B5EF4-FFF2-40B4-BE49-F238E27FC236}">
                  <a16:creationId xmlns:a16="http://schemas.microsoft.com/office/drawing/2014/main" id="{4E16C3F8-C7ED-4221-9BBF-9D5E4552477F}"/>
                </a:ext>
              </a:extLst>
            </p:cNvPr>
            <p:cNvSpPr/>
            <p:nvPr/>
          </p:nvSpPr>
          <p:spPr>
            <a:xfrm>
              <a:off x="6310755"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圓角矩形 98">
              <a:extLst>
                <a:ext uri="{FF2B5EF4-FFF2-40B4-BE49-F238E27FC236}">
                  <a16:creationId xmlns:a16="http://schemas.microsoft.com/office/drawing/2014/main" id="{CC0FDDE3-FA86-41EA-88ED-6397CB4556CA}"/>
                </a:ext>
              </a:extLst>
            </p:cNvPr>
            <p:cNvSpPr/>
            <p:nvPr/>
          </p:nvSpPr>
          <p:spPr>
            <a:xfrm>
              <a:off x="6310755"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9" name="圓角矩形 98">
              <a:extLst>
                <a:ext uri="{FF2B5EF4-FFF2-40B4-BE49-F238E27FC236}">
                  <a16:creationId xmlns:a16="http://schemas.microsoft.com/office/drawing/2014/main" id="{9ACFD771-69F5-44A5-B22C-5EBEF442B7BA}"/>
                </a:ext>
              </a:extLst>
            </p:cNvPr>
            <p:cNvSpPr/>
            <p:nvPr/>
          </p:nvSpPr>
          <p:spPr>
            <a:xfrm>
              <a:off x="6770545"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圓角矩形 98">
              <a:extLst>
                <a:ext uri="{FF2B5EF4-FFF2-40B4-BE49-F238E27FC236}">
                  <a16:creationId xmlns:a16="http://schemas.microsoft.com/office/drawing/2014/main" id="{CBE33B80-0557-44EC-8A9F-C345B03A36F1}"/>
                </a:ext>
              </a:extLst>
            </p:cNvPr>
            <p:cNvSpPr/>
            <p:nvPr/>
          </p:nvSpPr>
          <p:spPr>
            <a:xfrm>
              <a:off x="6770545"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圓角矩形 98">
              <a:extLst>
                <a:ext uri="{FF2B5EF4-FFF2-40B4-BE49-F238E27FC236}">
                  <a16:creationId xmlns:a16="http://schemas.microsoft.com/office/drawing/2014/main" id="{0D0B6781-532B-4C8D-912B-926B1485C2B4}"/>
                </a:ext>
              </a:extLst>
            </p:cNvPr>
            <p:cNvSpPr/>
            <p:nvPr/>
          </p:nvSpPr>
          <p:spPr>
            <a:xfrm>
              <a:off x="7238451" y="3840265"/>
              <a:ext cx="396000" cy="672183"/>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圓角矩形 98">
              <a:extLst>
                <a:ext uri="{FF2B5EF4-FFF2-40B4-BE49-F238E27FC236}">
                  <a16:creationId xmlns:a16="http://schemas.microsoft.com/office/drawing/2014/main" id="{12D90ABE-D1D8-4E03-A37A-4E174969751D}"/>
                </a:ext>
              </a:extLst>
            </p:cNvPr>
            <p:cNvSpPr/>
            <p:nvPr/>
          </p:nvSpPr>
          <p:spPr>
            <a:xfrm>
              <a:off x="7238451" y="4571094"/>
              <a:ext cx="396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3" name="圓角矩形 98">
              <a:extLst>
                <a:ext uri="{FF2B5EF4-FFF2-40B4-BE49-F238E27FC236}">
                  <a16:creationId xmlns:a16="http://schemas.microsoft.com/office/drawing/2014/main" id="{92BB95DE-85AB-42F6-8FF2-C34D05D4CB73}"/>
                </a:ext>
              </a:extLst>
            </p:cNvPr>
            <p:cNvSpPr/>
            <p:nvPr/>
          </p:nvSpPr>
          <p:spPr>
            <a:xfrm>
              <a:off x="7710125" y="3832806"/>
              <a:ext cx="360000" cy="6871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圓角矩形 98">
              <a:extLst>
                <a:ext uri="{FF2B5EF4-FFF2-40B4-BE49-F238E27FC236}">
                  <a16:creationId xmlns:a16="http://schemas.microsoft.com/office/drawing/2014/main" id="{B061B800-6EF8-4A5A-95EA-121941695A3D}"/>
                </a:ext>
              </a:extLst>
            </p:cNvPr>
            <p:cNvSpPr/>
            <p:nvPr/>
          </p:nvSpPr>
          <p:spPr>
            <a:xfrm>
              <a:off x="7710125" y="4571094"/>
              <a:ext cx="360000" cy="644400"/>
            </a:xfrm>
            <a:prstGeom prst="roundRect">
              <a:avLst>
                <a:gd name="adj" fmla="val 10000"/>
              </a:avLst>
            </a:pr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298219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55</a:t>
            </a:fld>
            <a:endParaRPr kumimoji="1" lang="zh-TW" altLang="en-US"/>
          </a:p>
        </p:txBody>
      </p:sp>
      <p:sp>
        <p:nvSpPr>
          <p:cNvPr id="10" name="矩形 9"/>
          <p:cNvSpPr/>
          <p:nvPr/>
        </p:nvSpPr>
        <p:spPr>
          <a:xfrm>
            <a:off x="839050" y="1486351"/>
            <a:ext cx="8165250" cy="3139321"/>
          </a:xfrm>
          <a:prstGeom prst="rect">
            <a:avLst/>
          </a:prstGeom>
        </p:spPr>
        <p:txBody>
          <a:bodyPr wrap="square">
            <a:spAutoFit/>
          </a:bodyPr>
          <a:lstStyle/>
          <a:p>
            <a:pPr>
              <a:lnSpc>
                <a:spcPct val="150000"/>
              </a:lnSpc>
            </a:pPr>
            <a:r>
              <a:rPr lang="zh-TW" altLang="en-US" sz="2200" b="1" dirty="0" smtClean="0">
                <a:solidFill>
                  <a:schemeClr val="accent6">
                    <a:lumMod val="50000"/>
                  </a:schemeClr>
                </a:solidFill>
                <a:latin typeface="微軟正黑體"/>
                <a:ea typeface="微軟正黑體"/>
                <a:cs typeface="微軟正黑體"/>
              </a:rPr>
              <a:t>      規劃校訂科目時，可以採用下列的方式來完成：</a:t>
            </a:r>
            <a:endParaRPr lang="zh-TW" altLang="en-US" sz="2200" b="1" dirty="0">
              <a:solidFill>
                <a:schemeClr val="accent6">
                  <a:lumMod val="50000"/>
                </a:schemeClr>
              </a:solidFill>
              <a:latin typeface="微軟正黑體"/>
              <a:ea typeface="微軟正黑體"/>
              <a:cs typeface="微軟正黑體"/>
            </a:endParaRPr>
          </a:p>
          <a:p>
            <a:pPr>
              <a:lnSpc>
                <a:spcPct val="150000"/>
              </a:lnSpc>
            </a:pP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一</a:t>
            </a: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盤點</a:t>
            </a:r>
            <a:r>
              <a:rPr lang="en-US" altLang="zh-TW" sz="2200" b="1" dirty="0">
                <a:solidFill>
                  <a:schemeClr val="bg2">
                    <a:lumMod val="25000"/>
                  </a:schemeClr>
                </a:solidFill>
                <a:latin typeface="微軟正黑體"/>
                <a:ea typeface="微軟正黑體"/>
                <a:cs typeface="微軟正黑體"/>
              </a:rPr>
              <a:t>99</a:t>
            </a:r>
            <a:r>
              <a:rPr lang="zh-TW" altLang="en-US" sz="2200" b="1" dirty="0">
                <a:solidFill>
                  <a:schemeClr val="bg2">
                    <a:lumMod val="25000"/>
                  </a:schemeClr>
                </a:solidFill>
                <a:latin typeface="微軟正黑體"/>
                <a:ea typeface="微軟正黑體"/>
                <a:cs typeface="微軟正黑體"/>
              </a:rPr>
              <a:t>課綱的科目，以及新課綱部定必修科目</a:t>
            </a: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含技能</a:t>
            </a:r>
            <a:r>
              <a:rPr lang="zh-TW" altLang="en-US" sz="2200" b="1" dirty="0" smtClean="0">
                <a:solidFill>
                  <a:schemeClr val="bg2">
                    <a:lumMod val="25000"/>
                  </a:schemeClr>
                </a:solidFill>
                <a:latin typeface="微軟正黑體"/>
                <a:ea typeface="微軟正黑體"/>
                <a:cs typeface="微軟正黑體"/>
              </a:rPr>
              <a:t>領域</a:t>
            </a: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a:t>
            </a:r>
          </a:p>
          <a:p>
            <a:pPr>
              <a:lnSpc>
                <a:spcPct val="150000"/>
              </a:lnSpc>
            </a:pP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二</a:t>
            </a: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將各科目和科專業能力加以對應，並考量科特色課程及對</a:t>
            </a:r>
            <a:endParaRPr lang="en-US" altLang="zh-TW" sz="2200" b="1" dirty="0">
              <a:solidFill>
                <a:schemeClr val="bg2">
                  <a:lumMod val="25000"/>
                </a:schemeClr>
              </a:solidFill>
              <a:latin typeface="微軟正黑體"/>
              <a:ea typeface="微軟正黑體"/>
              <a:cs typeface="微軟正黑體"/>
            </a:endParaRPr>
          </a:p>
          <a:p>
            <a:pPr>
              <a:lnSpc>
                <a:spcPct val="150000"/>
              </a:lnSpc>
            </a:pPr>
            <a:r>
              <a:rPr lang="en-US" altLang="zh-TW" sz="2200" b="1" dirty="0" smtClean="0">
                <a:solidFill>
                  <a:schemeClr val="bg2">
                    <a:lumMod val="25000"/>
                  </a:schemeClr>
                </a:solidFill>
                <a:latin typeface="微軟正黑體"/>
                <a:ea typeface="微軟正黑體"/>
                <a:cs typeface="微軟正黑體"/>
              </a:rPr>
              <a:t> </a:t>
            </a:r>
            <a:r>
              <a:rPr lang="zh-TW" altLang="en-US" sz="2200" b="1" dirty="0" smtClean="0">
                <a:solidFill>
                  <a:schemeClr val="bg2">
                    <a:lumMod val="25000"/>
                  </a:schemeClr>
                </a:solidFill>
                <a:latin typeface="微軟正黑體"/>
                <a:ea typeface="微軟正黑體"/>
                <a:cs typeface="微軟正黑體"/>
              </a:rPr>
              <a:t> </a:t>
            </a:r>
            <a:r>
              <a:rPr lang="en-US" altLang="zh-TW" sz="2200" b="1" dirty="0" smtClean="0">
                <a:solidFill>
                  <a:schemeClr val="bg2">
                    <a:lumMod val="25000"/>
                  </a:schemeClr>
                </a:solidFill>
                <a:latin typeface="微軟正黑體"/>
                <a:ea typeface="微軟正黑體"/>
                <a:cs typeface="微軟正黑體"/>
              </a:rPr>
              <a:t>     </a:t>
            </a:r>
            <a:r>
              <a:rPr lang="zh-TW" altLang="en-US" sz="2200" b="1" dirty="0" smtClean="0">
                <a:solidFill>
                  <a:schemeClr val="bg2">
                    <a:lumMod val="25000"/>
                  </a:schemeClr>
                </a:solidFill>
                <a:latin typeface="微軟正黑體"/>
                <a:ea typeface="微軟正黑體"/>
                <a:cs typeface="微軟正黑體"/>
              </a:rPr>
              <a:t>應</a:t>
            </a:r>
            <a:r>
              <a:rPr lang="zh-TW" altLang="en-US" sz="2200" b="1" dirty="0">
                <a:solidFill>
                  <a:schemeClr val="bg2">
                    <a:lumMod val="25000"/>
                  </a:schemeClr>
                </a:solidFill>
                <a:latin typeface="微軟正黑體"/>
                <a:ea typeface="微軟正黑體"/>
                <a:cs typeface="微軟正黑體"/>
              </a:rPr>
              <a:t>科專業能力所需增加的科目。</a:t>
            </a:r>
            <a:endParaRPr lang="en-US" altLang="zh-TW" sz="2200" b="1" dirty="0">
              <a:solidFill>
                <a:schemeClr val="bg2">
                  <a:lumMod val="25000"/>
                </a:schemeClr>
              </a:solidFill>
              <a:latin typeface="微軟正黑體"/>
              <a:ea typeface="微軟正黑體"/>
              <a:cs typeface="微軟正黑體"/>
            </a:endParaRPr>
          </a:p>
          <a:p>
            <a:pPr>
              <a:lnSpc>
                <a:spcPct val="150000"/>
              </a:lnSpc>
            </a:pP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三</a:t>
            </a:r>
            <a:r>
              <a:rPr lang="en-US" altLang="zh-TW" sz="2200" b="1" dirty="0">
                <a:solidFill>
                  <a:schemeClr val="bg2">
                    <a:lumMod val="25000"/>
                  </a:schemeClr>
                </a:solidFill>
                <a:latin typeface="微軟正黑體"/>
                <a:ea typeface="微軟正黑體"/>
                <a:cs typeface="微軟正黑體"/>
              </a:rPr>
              <a:t>)</a:t>
            </a:r>
            <a:r>
              <a:rPr lang="zh-TW" altLang="en-US" sz="2200" b="1" dirty="0">
                <a:solidFill>
                  <a:schemeClr val="bg2">
                    <a:lumMod val="25000"/>
                  </a:schemeClr>
                </a:solidFill>
                <a:latin typeface="微軟正黑體"/>
                <a:ea typeface="微軟正黑體"/>
                <a:cs typeface="微軟正黑體"/>
              </a:rPr>
              <a:t>當發現科目無法對應到科專業能力，於科教學研究會時，</a:t>
            </a:r>
            <a:endParaRPr lang="en-US" altLang="zh-TW" sz="2200" b="1" dirty="0">
              <a:solidFill>
                <a:schemeClr val="bg2">
                  <a:lumMod val="25000"/>
                </a:schemeClr>
              </a:solidFill>
              <a:latin typeface="微軟正黑體"/>
              <a:ea typeface="微軟正黑體"/>
              <a:cs typeface="微軟正黑體"/>
            </a:endParaRPr>
          </a:p>
          <a:p>
            <a:pPr>
              <a:lnSpc>
                <a:spcPct val="150000"/>
              </a:lnSpc>
            </a:pPr>
            <a:r>
              <a:rPr lang="en-US" altLang="zh-TW" sz="2200" b="1" dirty="0">
                <a:solidFill>
                  <a:schemeClr val="bg2">
                    <a:lumMod val="25000"/>
                  </a:schemeClr>
                </a:solidFill>
                <a:latin typeface="微軟正黑體"/>
                <a:ea typeface="微軟正黑體"/>
                <a:cs typeface="微軟正黑體"/>
              </a:rPr>
              <a:t>     </a:t>
            </a:r>
            <a:r>
              <a:rPr lang="zh-TW" altLang="en-US" sz="2200" b="1" dirty="0" smtClean="0">
                <a:solidFill>
                  <a:schemeClr val="bg2">
                    <a:lumMod val="25000"/>
                  </a:schemeClr>
                </a:solidFill>
                <a:latin typeface="微軟正黑體"/>
                <a:ea typeface="微軟正黑體"/>
                <a:cs typeface="微軟正黑體"/>
              </a:rPr>
              <a:t> </a:t>
            </a:r>
            <a:r>
              <a:rPr lang="en-US" altLang="zh-TW" sz="2200" b="1" dirty="0" smtClean="0">
                <a:solidFill>
                  <a:schemeClr val="bg2">
                    <a:lumMod val="25000"/>
                  </a:schemeClr>
                </a:solidFill>
                <a:latin typeface="微軟正黑體"/>
                <a:ea typeface="微軟正黑體"/>
                <a:cs typeface="微軟正黑體"/>
              </a:rPr>
              <a:t> </a:t>
            </a:r>
            <a:r>
              <a:rPr lang="zh-TW" altLang="en-US" sz="2200" b="1" dirty="0" smtClean="0">
                <a:solidFill>
                  <a:schemeClr val="bg2">
                    <a:lumMod val="25000"/>
                  </a:schemeClr>
                </a:solidFill>
                <a:latin typeface="微軟正黑體"/>
                <a:ea typeface="微軟正黑體"/>
                <a:cs typeface="微軟正黑體"/>
              </a:rPr>
              <a:t>即可加以討論該科目是否刪除，或單元內容加以調整。</a:t>
            </a:r>
            <a:endParaRPr lang="en-US" altLang="zh-TW" sz="2200" b="1" dirty="0">
              <a:solidFill>
                <a:schemeClr val="bg2">
                  <a:lumMod val="25000"/>
                </a:schemeClr>
              </a:solidFill>
              <a:latin typeface="微軟正黑體"/>
              <a:ea typeface="微軟正黑體"/>
              <a:cs typeface="微軟正黑體"/>
            </a:endParaRPr>
          </a:p>
        </p:txBody>
      </p:sp>
      <p:sp>
        <p:nvSpPr>
          <p:cNvPr id="13"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2554484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56</a:t>
            </a:fld>
            <a:endParaRPr kumimoji="1" lang="zh-TW" altLang="en-US"/>
          </a:p>
        </p:txBody>
      </p:sp>
      <p:sp>
        <p:nvSpPr>
          <p:cNvPr id="10" name="矩形 9"/>
          <p:cNvSpPr/>
          <p:nvPr/>
        </p:nvSpPr>
        <p:spPr>
          <a:xfrm>
            <a:off x="755407" y="928441"/>
            <a:ext cx="7658100" cy="4893647"/>
          </a:xfrm>
          <a:prstGeom prst="rect">
            <a:avLst/>
          </a:prstGeom>
        </p:spPr>
        <p:txBody>
          <a:bodyPr wrap="square">
            <a:spAutoFit/>
          </a:bodyPr>
          <a:lstStyle/>
          <a:p>
            <a:pPr>
              <a:lnSpc>
                <a:spcPct val="130000"/>
              </a:lnSpc>
            </a:pPr>
            <a:r>
              <a:rPr lang="zh-TW" altLang="en-US" sz="2400" b="1" dirty="0">
                <a:solidFill>
                  <a:srgbClr val="E67089"/>
                </a:solidFill>
                <a:latin typeface="微軟正黑體"/>
                <a:ea typeface="微軟正黑體"/>
                <a:cs typeface="微軟正黑體"/>
              </a:rPr>
              <a:t>注意事項：</a:t>
            </a:r>
          </a:p>
          <a:p>
            <a:pPr marL="271463" indent="-271463">
              <a:lnSpc>
                <a:spcPct val="130000"/>
              </a:lnSpc>
            </a:pPr>
            <a:r>
              <a:rPr lang="en-US" altLang="zh-TW" sz="2400" b="1" dirty="0" smtClean="0">
                <a:solidFill>
                  <a:srgbClr val="0000FF"/>
                </a:solidFill>
                <a:latin typeface="微軟正黑體"/>
                <a:ea typeface="微軟正黑體"/>
                <a:cs typeface="微軟正黑體"/>
              </a:rPr>
              <a:t>1.</a:t>
            </a:r>
            <a:r>
              <a:rPr lang="zh-TW" altLang="en-US" sz="2400" b="1" dirty="0" smtClean="0">
                <a:solidFill>
                  <a:srgbClr val="0000FF"/>
                </a:solidFill>
                <a:latin typeface="微軟正黑體"/>
                <a:ea typeface="微軟正黑體"/>
                <a:cs typeface="微軟正黑體"/>
              </a:rPr>
              <a:t>在</a:t>
            </a:r>
            <a:r>
              <a:rPr lang="zh-TW" altLang="en-US" sz="2400" b="1" dirty="0">
                <a:solidFill>
                  <a:srgbClr val="0000FF"/>
                </a:solidFill>
                <a:latin typeface="微軟正黑體"/>
                <a:ea typeface="微軟正黑體"/>
                <a:cs typeface="微軟正黑體"/>
              </a:rPr>
              <a:t>對應「科專業能力」及「科目」打點時，請務必召開科教學研究會討論</a:t>
            </a:r>
            <a:r>
              <a:rPr lang="zh-TW" altLang="en-US" sz="2400" b="1" dirty="0" smtClean="0">
                <a:solidFill>
                  <a:srgbClr val="0000FF"/>
                </a:solidFill>
                <a:latin typeface="微軟正黑體"/>
                <a:ea typeface="微軟正黑體"/>
                <a:cs typeface="微軟正黑體"/>
              </a:rPr>
              <a:t>。</a:t>
            </a:r>
            <a:endParaRPr lang="en-US" altLang="zh-TW" sz="2400" b="1" dirty="0" smtClean="0">
              <a:solidFill>
                <a:srgbClr val="0000FF"/>
              </a:solidFill>
              <a:latin typeface="微軟正黑體"/>
              <a:ea typeface="微軟正黑體"/>
              <a:cs typeface="微軟正黑體"/>
            </a:endParaRPr>
          </a:p>
          <a:p>
            <a:pPr>
              <a:lnSpc>
                <a:spcPct val="130000"/>
              </a:lnSpc>
            </a:pPr>
            <a:r>
              <a:rPr lang="zh-TW" altLang="en-US" sz="2400" b="1" dirty="0" smtClean="0">
                <a:latin typeface="微軟正黑體"/>
                <a:ea typeface="微軟正黑體"/>
                <a:cs typeface="微軟正黑體"/>
              </a:rPr>
              <a:t>「●」</a:t>
            </a:r>
            <a:r>
              <a:rPr lang="zh-TW" altLang="en-US" sz="2400" b="1" dirty="0">
                <a:latin typeface="微軟正黑體"/>
                <a:ea typeface="微軟正黑體"/>
                <a:cs typeface="微軟正黑體"/>
              </a:rPr>
              <a:t>代表高度對應</a:t>
            </a:r>
            <a:r>
              <a:rPr lang="zh-TW" altLang="en-US" sz="2400" b="1" dirty="0" smtClean="0">
                <a:latin typeface="微軟正黑體"/>
                <a:ea typeface="微軟正黑體"/>
                <a:cs typeface="微軟正黑體"/>
              </a:rPr>
              <a:t>，表示</a:t>
            </a:r>
            <a:r>
              <a:rPr lang="zh-TW" altLang="en-US" sz="2400" b="1" dirty="0">
                <a:latin typeface="微軟正黑體"/>
                <a:ea typeface="微軟正黑體"/>
                <a:cs typeface="微軟正黑體"/>
              </a:rPr>
              <a:t>該科目中有章節明列 </a:t>
            </a:r>
            <a:r>
              <a:rPr lang="zh-TW" altLang="en-US" sz="2400" b="1" dirty="0" smtClean="0">
                <a:latin typeface="微軟正黑體"/>
                <a:ea typeface="微軟正黑體"/>
                <a:cs typeface="微軟正黑體"/>
              </a:rPr>
              <a:t>；</a:t>
            </a:r>
            <a:endParaRPr lang="en-US" altLang="zh-TW" sz="2400" b="1" dirty="0" smtClean="0">
              <a:latin typeface="微軟正黑體"/>
              <a:ea typeface="微軟正黑體"/>
              <a:cs typeface="微軟正黑體"/>
            </a:endParaRPr>
          </a:p>
          <a:p>
            <a:pPr marL="3044825" indent="-3044825">
              <a:lnSpc>
                <a:spcPct val="130000"/>
              </a:lnSpc>
            </a:pPr>
            <a:r>
              <a:rPr lang="zh-TW" altLang="en-US" sz="2400" b="1" dirty="0" smtClean="0">
                <a:latin typeface="微軟正黑體"/>
                <a:ea typeface="微軟正黑體"/>
                <a:cs typeface="微軟正黑體"/>
              </a:rPr>
              <a:t>「</a:t>
            </a:r>
            <a:r>
              <a:rPr lang="zh-TW" altLang="en-US" sz="2400" b="1" dirty="0">
                <a:latin typeface="微軟正黑體"/>
                <a:ea typeface="微軟正黑體"/>
                <a:cs typeface="微軟正黑體"/>
              </a:rPr>
              <a:t>○」代表低度對應</a:t>
            </a:r>
            <a:r>
              <a:rPr lang="zh-TW" altLang="en-US" sz="2400" b="1" dirty="0" smtClean="0">
                <a:latin typeface="微軟正黑體"/>
                <a:ea typeface="微軟正黑體"/>
                <a:cs typeface="微軟正黑體"/>
              </a:rPr>
              <a:t>，表示</a:t>
            </a:r>
            <a:r>
              <a:rPr lang="zh-TW" altLang="en-US" sz="2400" b="1" dirty="0">
                <a:latin typeface="微軟正黑體"/>
                <a:ea typeface="微軟正黑體"/>
                <a:cs typeface="微軟正黑體"/>
              </a:rPr>
              <a:t>科目中雖沒有章節明列，教師於授課仍會提及。</a:t>
            </a:r>
          </a:p>
          <a:p>
            <a:pPr marL="342900" indent="-342900">
              <a:lnSpc>
                <a:spcPct val="130000"/>
              </a:lnSpc>
              <a:buFont typeface="+mj-lt"/>
              <a:buAutoNum type="arabicPeriod"/>
            </a:pPr>
            <a:endParaRPr lang="en-US" altLang="zh-TW" sz="2400" b="1" dirty="0">
              <a:solidFill>
                <a:srgbClr val="BB8155"/>
              </a:solidFill>
              <a:latin typeface="微軟正黑體"/>
              <a:ea typeface="微軟正黑體"/>
              <a:cs typeface="微軟正黑體"/>
            </a:endParaRPr>
          </a:p>
          <a:p>
            <a:pPr marL="271463" indent="-271463">
              <a:lnSpc>
                <a:spcPct val="130000"/>
              </a:lnSpc>
            </a:pPr>
            <a:r>
              <a:rPr lang="en-US" altLang="zh-TW" sz="2400" b="1" dirty="0" smtClean="0">
                <a:solidFill>
                  <a:srgbClr val="0000FF"/>
                </a:solidFill>
                <a:latin typeface="微軟正黑體"/>
                <a:ea typeface="微軟正黑體"/>
                <a:cs typeface="微軟正黑體"/>
              </a:rPr>
              <a:t>2.</a:t>
            </a:r>
            <a:r>
              <a:rPr lang="zh-TW" altLang="en-US" sz="2400" b="1" dirty="0" smtClean="0">
                <a:solidFill>
                  <a:srgbClr val="0000FF"/>
                </a:solidFill>
                <a:latin typeface="微軟正黑體"/>
                <a:ea typeface="微軟正黑體"/>
                <a:cs typeface="微軟正黑體"/>
              </a:rPr>
              <a:t>新</a:t>
            </a:r>
            <a:r>
              <a:rPr lang="zh-TW" altLang="en-US" sz="2400" b="1" dirty="0">
                <a:solidFill>
                  <a:srgbClr val="0000FF"/>
                </a:solidFill>
                <a:latin typeface="微軟正黑體"/>
                <a:ea typeface="微軟正黑體"/>
                <a:cs typeface="微軟正黑體"/>
              </a:rPr>
              <a:t>科目的產生宜考量科教育目標及科專業能力，接著進行科目的對應打點，以連結各科目之內容，</a:t>
            </a:r>
            <a:r>
              <a:rPr lang="zh-TW" altLang="en-US" sz="2400" b="1" dirty="0">
                <a:solidFill>
                  <a:srgbClr val="FF0000"/>
                </a:solidFill>
                <a:latin typeface="微軟正黑體"/>
                <a:ea typeface="微軟正黑體"/>
                <a:cs typeface="微軟正黑體"/>
              </a:rPr>
              <a:t>同時加以思考如何達成培養學生學習該項專業能力之教學</a:t>
            </a:r>
            <a:r>
              <a:rPr lang="zh-TW" altLang="en-US" sz="2400" b="1" dirty="0" smtClean="0">
                <a:solidFill>
                  <a:schemeClr val="tx1">
                    <a:lumMod val="50000"/>
                    <a:lumOff val="50000"/>
                  </a:schemeClr>
                </a:solidFill>
                <a:latin typeface="微軟正黑體"/>
                <a:ea typeface="微軟正黑體"/>
                <a:cs typeface="微軟正黑體"/>
              </a:rPr>
              <a:t>。</a:t>
            </a:r>
            <a:endParaRPr lang="zh-TW" altLang="en-US" sz="3200" b="1" dirty="0">
              <a:solidFill>
                <a:schemeClr val="tx1">
                  <a:lumMod val="50000"/>
                  <a:lumOff val="50000"/>
                </a:schemeClr>
              </a:solidFill>
              <a:latin typeface="微軟正黑體"/>
              <a:ea typeface="微軟正黑體"/>
              <a:cs typeface="微軟正黑體"/>
            </a:endParaRPr>
          </a:p>
        </p:txBody>
      </p:sp>
      <p:sp>
        <p:nvSpPr>
          <p:cNvPr id="13"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4169367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橢圓 7"/>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57</a:t>
            </a:fld>
            <a:endParaRPr kumimoji="1" lang="zh-TW" altLang="en-US"/>
          </a:p>
        </p:txBody>
      </p:sp>
      <p:sp>
        <p:nvSpPr>
          <p:cNvPr id="12" name="矩形 11"/>
          <p:cNvSpPr/>
          <p:nvPr/>
        </p:nvSpPr>
        <p:spPr>
          <a:xfrm>
            <a:off x="797767" y="1002443"/>
            <a:ext cx="7639023" cy="4893647"/>
          </a:xfrm>
          <a:prstGeom prst="rect">
            <a:avLst/>
          </a:prstGeom>
        </p:spPr>
        <p:txBody>
          <a:bodyPr wrap="square">
            <a:spAutoFit/>
          </a:bodyPr>
          <a:lstStyle/>
          <a:p>
            <a:pPr>
              <a:lnSpc>
                <a:spcPct val="130000"/>
              </a:lnSpc>
            </a:pPr>
            <a:r>
              <a:rPr lang="zh-TW" altLang="en-US" sz="2400" b="1" dirty="0">
                <a:solidFill>
                  <a:schemeClr val="accent6">
                    <a:lumMod val="50000"/>
                  </a:schemeClr>
                </a:solidFill>
                <a:latin typeface="微軟正黑體"/>
                <a:ea typeface="微軟正黑體"/>
                <a:cs typeface="微軟正黑體"/>
              </a:rPr>
              <a:t>選修科目之規劃：</a:t>
            </a:r>
          </a:p>
          <a:p>
            <a:pPr algn="dist">
              <a:lnSpc>
                <a:spcPct val="130000"/>
              </a:lnSpc>
            </a:pP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一</a:t>
            </a:r>
            <a:r>
              <a:rPr lang="en-US" altLang="zh-TW" sz="2400" b="1" dirty="0" smtClean="0">
                <a:solidFill>
                  <a:schemeClr val="bg2">
                    <a:lumMod val="25000"/>
                  </a:schemeClr>
                </a:solidFill>
                <a:latin typeface="微軟正黑體"/>
                <a:ea typeface="微軟正黑體"/>
                <a:cs typeface="微軟正黑體"/>
              </a:rPr>
              <a:t>)</a:t>
            </a:r>
            <a:r>
              <a:rPr lang="zh-TW" altLang="en-US" sz="2400" b="1" dirty="0" smtClean="0">
                <a:solidFill>
                  <a:schemeClr val="bg2">
                    <a:lumMod val="25000"/>
                  </a:schemeClr>
                </a:solidFill>
                <a:latin typeface="微軟正黑體"/>
                <a:ea typeface="微軟正黑體"/>
                <a:cs typeface="微軟正黑體"/>
              </a:rPr>
              <a:t>開設</a:t>
            </a:r>
            <a:r>
              <a:rPr lang="zh-TW" altLang="en-US" sz="2400" b="1" dirty="0">
                <a:solidFill>
                  <a:schemeClr val="bg2">
                    <a:lumMod val="25000"/>
                  </a:schemeClr>
                </a:solidFill>
                <a:latin typeface="微軟正黑體"/>
                <a:ea typeface="微軟正黑體"/>
                <a:cs typeface="微軟正黑體"/>
              </a:rPr>
              <a:t>選修是為了「</a:t>
            </a:r>
            <a:r>
              <a:rPr lang="zh-TW" altLang="en-US" sz="2400" b="1" dirty="0">
                <a:solidFill>
                  <a:srgbClr val="FF0000"/>
                </a:solidFill>
                <a:latin typeface="微軟正黑體"/>
                <a:ea typeface="微軟正黑體"/>
                <a:cs typeface="微軟正黑體"/>
              </a:rPr>
              <a:t>適性揚才</a:t>
            </a:r>
            <a:r>
              <a:rPr lang="zh-TW" altLang="en-US" sz="2400" b="1" dirty="0">
                <a:solidFill>
                  <a:schemeClr val="bg2">
                    <a:lumMod val="25000"/>
                  </a:schemeClr>
                </a:solidFill>
                <a:latin typeface="微軟正黑體"/>
                <a:ea typeface="微軟正黑體"/>
                <a:cs typeface="微軟正黑體"/>
              </a:rPr>
              <a:t>」，讓不同能力的孩</a:t>
            </a:r>
            <a:endParaRPr lang="en-US" altLang="zh-TW" sz="2400" b="1" dirty="0">
              <a:solidFill>
                <a:schemeClr val="bg2">
                  <a:lumMod val="25000"/>
                </a:schemeClr>
              </a:solidFill>
              <a:latin typeface="微軟正黑體"/>
              <a:ea typeface="微軟正黑體"/>
              <a:cs typeface="微軟正黑體"/>
            </a:endParaRPr>
          </a:p>
          <a:p>
            <a:pPr>
              <a:lnSpc>
                <a:spcPct val="130000"/>
              </a:lnSpc>
            </a:pPr>
            <a:r>
              <a:rPr lang="en-US" altLang="zh-TW" sz="2400" b="1" dirty="0" smtClean="0">
                <a:solidFill>
                  <a:schemeClr val="bg2">
                    <a:lumMod val="25000"/>
                  </a:schemeClr>
                </a:solidFill>
                <a:latin typeface="微軟正黑體"/>
                <a:ea typeface="微軟正黑體"/>
                <a:cs typeface="微軟正黑體"/>
              </a:rPr>
              <a:t>       </a:t>
            </a:r>
            <a:r>
              <a:rPr lang="zh-TW" altLang="en-US" sz="2400" b="1" dirty="0" smtClean="0">
                <a:solidFill>
                  <a:schemeClr val="bg2">
                    <a:lumMod val="25000"/>
                  </a:schemeClr>
                </a:solidFill>
                <a:latin typeface="微軟正黑體"/>
                <a:ea typeface="微軟正黑體"/>
                <a:cs typeface="微軟正黑體"/>
              </a:rPr>
              <a:t> 子</a:t>
            </a:r>
            <a:r>
              <a:rPr lang="zh-TW" altLang="en-US" sz="2400" b="1" dirty="0">
                <a:solidFill>
                  <a:schemeClr val="bg2">
                    <a:lumMod val="25000"/>
                  </a:schemeClr>
                </a:solidFill>
                <a:latin typeface="微軟正黑體"/>
                <a:ea typeface="微軟正黑體"/>
                <a:cs typeface="微軟正黑體"/>
              </a:rPr>
              <a:t>能自己選擇適合自己的專長科目。</a:t>
            </a:r>
          </a:p>
          <a:p>
            <a:pPr algn="dist">
              <a:lnSpc>
                <a:spcPct val="130000"/>
              </a:lnSpc>
            </a:pP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二</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選修課可以打破舊課綱開課的想法，全班二選一</a:t>
            </a:r>
            <a:endParaRPr lang="en-US" altLang="zh-TW" sz="2400" b="1" dirty="0">
              <a:solidFill>
                <a:schemeClr val="bg2">
                  <a:lumMod val="25000"/>
                </a:schemeClr>
              </a:solidFill>
              <a:latin typeface="微軟正黑體"/>
              <a:ea typeface="微軟正黑體"/>
              <a:cs typeface="微軟正黑體"/>
            </a:endParaRPr>
          </a:p>
          <a:p>
            <a:pPr algn="dist">
              <a:lnSpc>
                <a:spcPct val="130000"/>
              </a:lnSpc>
            </a:pPr>
            <a:r>
              <a:rPr lang="en-US" altLang="zh-TW" sz="2400" b="1" dirty="0">
                <a:solidFill>
                  <a:schemeClr val="bg2">
                    <a:lumMod val="25000"/>
                  </a:schemeClr>
                </a:solidFill>
                <a:latin typeface="微軟正黑體"/>
                <a:ea typeface="微軟正黑體"/>
                <a:cs typeface="微軟正黑體"/>
              </a:rPr>
              <a:t>       </a:t>
            </a:r>
            <a:r>
              <a:rPr lang="zh-TW" altLang="en-US" sz="2400" b="1" dirty="0" smtClean="0">
                <a:solidFill>
                  <a:schemeClr val="bg2">
                    <a:lumMod val="25000"/>
                  </a:schemeClr>
                </a:solidFill>
                <a:latin typeface="微軟正黑體"/>
                <a:ea typeface="微軟正黑體"/>
                <a:cs typeface="微軟正黑體"/>
              </a:rPr>
              <a:t> 的</a:t>
            </a:r>
            <a:r>
              <a:rPr lang="zh-TW" altLang="en-US" sz="2400" b="1" dirty="0">
                <a:solidFill>
                  <a:schemeClr val="bg2">
                    <a:lumMod val="25000"/>
                  </a:schemeClr>
                </a:solidFill>
                <a:latin typeface="微軟正黑體"/>
                <a:ea typeface="微軟正黑體"/>
                <a:cs typeface="微軟正黑體"/>
              </a:rPr>
              <a:t>情況，轉變成</a:t>
            </a:r>
            <a:r>
              <a:rPr lang="zh-TW" altLang="en-US" sz="2400" b="1" dirty="0">
                <a:solidFill>
                  <a:srgbClr val="BB8155"/>
                </a:solidFill>
                <a:latin typeface="微軟正黑體"/>
                <a:ea typeface="微軟正黑體"/>
                <a:cs typeface="微軟正黑體"/>
              </a:rPr>
              <a:t>個別學生二選一</a:t>
            </a:r>
            <a:r>
              <a:rPr lang="zh-TW" altLang="en-US" sz="2400" b="1" dirty="0">
                <a:solidFill>
                  <a:schemeClr val="bg2">
                    <a:lumMod val="25000"/>
                  </a:schemeClr>
                </a:solidFill>
                <a:latin typeface="微軟正黑體"/>
                <a:ea typeface="微軟正黑體"/>
                <a:cs typeface="微軟正黑體"/>
              </a:rPr>
              <a:t>，意即同一時間</a:t>
            </a:r>
            <a:endParaRPr lang="en-US" altLang="zh-TW" sz="2400" b="1" dirty="0">
              <a:solidFill>
                <a:schemeClr val="bg2">
                  <a:lumMod val="25000"/>
                </a:schemeClr>
              </a:solidFill>
              <a:latin typeface="微軟正黑體"/>
              <a:ea typeface="微軟正黑體"/>
              <a:cs typeface="微軟正黑體"/>
            </a:endParaRPr>
          </a:p>
          <a:p>
            <a:pPr algn="dist">
              <a:lnSpc>
                <a:spcPct val="130000"/>
              </a:lnSpc>
            </a:pPr>
            <a:r>
              <a:rPr lang="en-US" altLang="zh-TW" sz="2400" b="1" dirty="0">
                <a:solidFill>
                  <a:schemeClr val="bg2">
                    <a:lumMod val="25000"/>
                  </a:schemeClr>
                </a:solidFill>
                <a:latin typeface="微軟正黑體"/>
                <a:ea typeface="微軟正黑體"/>
                <a:cs typeface="微軟正黑體"/>
              </a:rPr>
              <a:t>       </a:t>
            </a:r>
            <a:r>
              <a:rPr lang="zh-TW" altLang="en-US" sz="2400" b="1" dirty="0" smtClean="0">
                <a:solidFill>
                  <a:schemeClr val="bg2">
                    <a:lumMod val="25000"/>
                  </a:schemeClr>
                </a:solidFill>
                <a:latin typeface="微軟正黑體"/>
                <a:ea typeface="微軟正黑體"/>
                <a:cs typeface="微軟正黑體"/>
              </a:rPr>
              <a:t> 變成</a:t>
            </a:r>
            <a:r>
              <a:rPr lang="zh-TW" altLang="en-US" sz="2400" b="1" dirty="0">
                <a:solidFill>
                  <a:schemeClr val="bg2">
                    <a:lumMod val="25000"/>
                  </a:schemeClr>
                </a:solidFill>
                <a:latin typeface="微軟正黑體"/>
                <a:ea typeface="微軟正黑體"/>
                <a:cs typeface="微軟正黑體"/>
              </a:rPr>
              <a:t>有兩門以上的課</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兩個以上的專長</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供學生選</a:t>
            </a:r>
            <a:endParaRPr lang="en-US" altLang="zh-TW" sz="2400" b="1" dirty="0">
              <a:solidFill>
                <a:schemeClr val="bg2">
                  <a:lumMod val="25000"/>
                </a:schemeClr>
              </a:solidFill>
              <a:latin typeface="微軟正黑體"/>
              <a:ea typeface="微軟正黑體"/>
              <a:cs typeface="微軟正黑體"/>
            </a:endParaRPr>
          </a:p>
          <a:p>
            <a:pPr algn="dist">
              <a:lnSpc>
                <a:spcPct val="130000"/>
              </a:lnSpc>
            </a:pPr>
            <a:r>
              <a:rPr lang="en-US" altLang="zh-TW" sz="2400" b="1" dirty="0">
                <a:solidFill>
                  <a:schemeClr val="bg2">
                    <a:lumMod val="25000"/>
                  </a:schemeClr>
                </a:solidFill>
                <a:latin typeface="微軟正黑體"/>
                <a:ea typeface="微軟正黑體"/>
                <a:cs typeface="微軟正黑體"/>
              </a:rPr>
              <a:t>       </a:t>
            </a:r>
            <a:r>
              <a:rPr lang="zh-TW" altLang="en-US" sz="2400" b="1" dirty="0" smtClean="0">
                <a:solidFill>
                  <a:schemeClr val="bg2">
                    <a:lumMod val="25000"/>
                  </a:schemeClr>
                </a:solidFill>
                <a:latin typeface="微軟正黑體"/>
                <a:ea typeface="微軟正黑體"/>
                <a:cs typeface="微軟正黑體"/>
              </a:rPr>
              <a:t> 修。此外，依總綱規範，學校</a:t>
            </a:r>
            <a:r>
              <a:rPr lang="zh-TW" altLang="en-US" sz="2400" b="1" dirty="0">
                <a:solidFill>
                  <a:schemeClr val="bg2">
                    <a:lumMod val="25000"/>
                  </a:schemeClr>
                </a:solidFill>
                <a:latin typeface="微軟正黑體"/>
                <a:ea typeface="微軟正黑體"/>
                <a:cs typeface="微軟正黑體"/>
              </a:rPr>
              <a:t>開設之選修總學分數，</a:t>
            </a:r>
          </a:p>
          <a:p>
            <a:pPr algn="dist">
              <a:lnSpc>
                <a:spcPct val="130000"/>
              </a:lnSpc>
            </a:pPr>
            <a:r>
              <a:rPr lang="zh-TW" altLang="en-US" sz="2400" b="1" dirty="0" smtClean="0">
                <a:solidFill>
                  <a:schemeClr val="bg2">
                    <a:lumMod val="25000"/>
                  </a:schemeClr>
                </a:solidFill>
                <a:latin typeface="微軟正黑體"/>
                <a:ea typeface="微軟正黑體"/>
                <a:cs typeface="微軟正黑體"/>
              </a:rPr>
              <a:t>        應</a:t>
            </a:r>
            <a:r>
              <a:rPr lang="zh-TW" altLang="en-US" sz="2400" b="1" dirty="0">
                <a:solidFill>
                  <a:schemeClr val="bg2">
                    <a:lumMod val="25000"/>
                  </a:schemeClr>
                </a:solidFill>
                <a:latin typeface="微軟正黑體"/>
                <a:ea typeface="微軟正黑體"/>
                <a:cs typeface="微軟正黑體"/>
              </a:rPr>
              <a:t>達學生應修習選修學分數之</a:t>
            </a:r>
            <a:r>
              <a:rPr lang="en-US" altLang="zh-TW" sz="2400" b="1" dirty="0">
                <a:solidFill>
                  <a:schemeClr val="bg2">
                    <a:lumMod val="25000"/>
                  </a:schemeClr>
                </a:solidFill>
                <a:latin typeface="微軟正黑體"/>
                <a:ea typeface="微軟正黑體"/>
                <a:cs typeface="微軟正黑體"/>
              </a:rPr>
              <a:t>1.2-1.5 </a:t>
            </a:r>
            <a:r>
              <a:rPr lang="zh-TW" altLang="en-US" sz="2400" b="1" dirty="0" smtClean="0">
                <a:solidFill>
                  <a:schemeClr val="bg2">
                    <a:lumMod val="25000"/>
                  </a:schemeClr>
                </a:solidFill>
                <a:latin typeface="微軟正黑體"/>
                <a:ea typeface="微軟正黑體"/>
                <a:cs typeface="微軟正黑體"/>
              </a:rPr>
              <a:t>倍。</a:t>
            </a:r>
            <a:endParaRPr lang="en-US" altLang="zh-TW" sz="2400" b="1" dirty="0" smtClean="0">
              <a:solidFill>
                <a:schemeClr val="bg2">
                  <a:lumMod val="25000"/>
                </a:schemeClr>
              </a:solidFill>
              <a:latin typeface="微軟正黑體"/>
              <a:ea typeface="微軟正黑體"/>
              <a:cs typeface="微軟正黑體"/>
            </a:endParaRPr>
          </a:p>
          <a:p>
            <a:pPr algn="dist">
              <a:lnSpc>
                <a:spcPct val="130000"/>
              </a:lnSpc>
            </a:pPr>
            <a:r>
              <a:rPr lang="en-US" altLang="zh-TW" sz="2400" b="1" dirty="0" smtClean="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三</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新課綱未加開班級的選修模式，仍依</a:t>
            </a:r>
            <a:r>
              <a:rPr lang="en-US" altLang="zh-TW" sz="2400" b="1" dirty="0">
                <a:solidFill>
                  <a:schemeClr val="bg2">
                    <a:lumMod val="25000"/>
                  </a:schemeClr>
                </a:solidFill>
                <a:latin typeface="微軟正黑體"/>
                <a:ea typeface="微軟正黑體"/>
                <a:cs typeface="微軟正黑體"/>
              </a:rPr>
              <a:t>99</a:t>
            </a:r>
            <a:r>
              <a:rPr lang="zh-TW" altLang="en-US" sz="2400" b="1" dirty="0">
                <a:solidFill>
                  <a:schemeClr val="bg2">
                    <a:lumMod val="25000"/>
                  </a:schemeClr>
                </a:solidFill>
                <a:latin typeface="微軟正黑體"/>
                <a:ea typeface="微軟正黑體"/>
                <a:cs typeface="微軟正黑體"/>
              </a:rPr>
              <a:t>課綱選修</a:t>
            </a:r>
            <a:endParaRPr lang="en-US" altLang="zh-TW" sz="2400" b="1" dirty="0">
              <a:solidFill>
                <a:schemeClr val="bg2">
                  <a:lumMod val="25000"/>
                </a:schemeClr>
              </a:solidFill>
              <a:latin typeface="微軟正黑體"/>
              <a:ea typeface="微軟正黑體"/>
              <a:cs typeface="微軟正黑體"/>
            </a:endParaRPr>
          </a:p>
          <a:p>
            <a:pPr>
              <a:lnSpc>
                <a:spcPct val="130000"/>
              </a:lnSpc>
            </a:pPr>
            <a:r>
              <a:rPr lang="en-US" altLang="zh-TW" sz="2400" b="1" dirty="0">
                <a:solidFill>
                  <a:schemeClr val="bg2">
                    <a:lumMod val="25000"/>
                  </a:schemeClr>
                </a:solidFill>
                <a:latin typeface="微軟正黑體"/>
                <a:ea typeface="微軟正黑體"/>
                <a:cs typeface="微軟正黑體"/>
              </a:rPr>
              <a:t>       </a:t>
            </a:r>
            <a:r>
              <a:rPr lang="zh-TW" altLang="en-US" sz="2400" b="1" dirty="0" smtClean="0">
                <a:solidFill>
                  <a:schemeClr val="bg2">
                    <a:lumMod val="25000"/>
                  </a:schemeClr>
                </a:solidFill>
                <a:latin typeface="微軟正黑體"/>
                <a:ea typeface="微軟正黑體"/>
                <a:cs typeface="微軟正黑體"/>
              </a:rPr>
              <a:t> 模式</a:t>
            </a:r>
            <a:r>
              <a:rPr lang="zh-TW" altLang="en-US" sz="2400" b="1" dirty="0">
                <a:solidFill>
                  <a:schemeClr val="bg2">
                    <a:lumMod val="25000"/>
                  </a:schemeClr>
                </a:solidFill>
                <a:latin typeface="微軟正黑體"/>
                <a:ea typeface="微軟正黑體"/>
                <a:cs typeface="微軟正黑體"/>
              </a:rPr>
              <a:t>規劃。</a:t>
            </a:r>
          </a:p>
        </p:txBody>
      </p:sp>
      <p:sp>
        <p:nvSpPr>
          <p:cNvPr id="10"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貳、校訂課程怎麼做</a:t>
            </a:r>
            <a:endParaRPr lang="zh-TW" altLang="en-US" sz="3200" dirty="0">
              <a:solidFill>
                <a:schemeClr val="accent6"/>
              </a:solidFill>
            </a:endParaRPr>
          </a:p>
        </p:txBody>
      </p:sp>
    </p:spTree>
    <p:extLst>
      <p:ext uri="{BB962C8B-B14F-4D97-AF65-F5344CB8AC3E}">
        <p14:creationId xmlns:p14="http://schemas.microsoft.com/office/powerpoint/2010/main" val="34987418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idx="1"/>
            <p:extLst>
              <p:ext uri="{D42A27DB-BD31-4B8C-83A1-F6EECF244321}">
                <p14:modId xmlns:p14="http://schemas.microsoft.com/office/powerpoint/2010/main" val="2810112569"/>
              </p:ext>
            </p:extLst>
          </p:nvPr>
        </p:nvGraphicFramePr>
        <p:xfrm>
          <a:off x="287995" y="1269409"/>
          <a:ext cx="8531445" cy="4767889"/>
        </p:xfrm>
        <a:graphic>
          <a:graphicData uri="http://schemas.openxmlformats.org/drawingml/2006/table">
            <a:tbl>
              <a:tblPr firstRow="1" firstCol="1" bandRow="1">
                <a:tableStyleId>{5C22544A-7EE6-4342-B048-85BDC9FD1C3A}</a:tableStyleId>
              </a:tblPr>
              <a:tblGrid>
                <a:gridCol w="481889">
                  <a:extLst>
                    <a:ext uri="{9D8B030D-6E8A-4147-A177-3AD203B41FA5}">
                      <a16:colId xmlns:a16="http://schemas.microsoft.com/office/drawing/2014/main" val="20000"/>
                    </a:ext>
                  </a:extLst>
                </a:gridCol>
                <a:gridCol w="1939711">
                  <a:extLst>
                    <a:ext uri="{9D8B030D-6E8A-4147-A177-3AD203B41FA5}">
                      <a16:colId xmlns:a16="http://schemas.microsoft.com/office/drawing/2014/main" val="20001"/>
                    </a:ext>
                  </a:extLst>
                </a:gridCol>
                <a:gridCol w="696686">
                  <a:extLst>
                    <a:ext uri="{9D8B030D-6E8A-4147-A177-3AD203B41FA5}">
                      <a16:colId xmlns:a16="http://schemas.microsoft.com/office/drawing/2014/main" val="20002"/>
                    </a:ext>
                  </a:extLst>
                </a:gridCol>
                <a:gridCol w="642257">
                  <a:extLst>
                    <a:ext uri="{9D8B030D-6E8A-4147-A177-3AD203B41FA5}">
                      <a16:colId xmlns:a16="http://schemas.microsoft.com/office/drawing/2014/main" val="20003"/>
                    </a:ext>
                  </a:extLst>
                </a:gridCol>
                <a:gridCol w="971137">
                  <a:extLst>
                    <a:ext uri="{9D8B030D-6E8A-4147-A177-3AD203B41FA5}">
                      <a16:colId xmlns:a16="http://schemas.microsoft.com/office/drawing/2014/main" val="20004"/>
                    </a:ext>
                  </a:extLst>
                </a:gridCol>
                <a:gridCol w="1007828">
                  <a:extLst>
                    <a:ext uri="{9D8B030D-6E8A-4147-A177-3AD203B41FA5}">
                      <a16:colId xmlns:a16="http://schemas.microsoft.com/office/drawing/2014/main" val="20005"/>
                    </a:ext>
                  </a:extLst>
                </a:gridCol>
                <a:gridCol w="829477">
                  <a:extLst>
                    <a:ext uri="{9D8B030D-6E8A-4147-A177-3AD203B41FA5}">
                      <a16:colId xmlns:a16="http://schemas.microsoft.com/office/drawing/2014/main" val="20006"/>
                    </a:ext>
                  </a:extLst>
                </a:gridCol>
                <a:gridCol w="829477">
                  <a:extLst>
                    <a:ext uri="{9D8B030D-6E8A-4147-A177-3AD203B41FA5}">
                      <a16:colId xmlns:a16="http://schemas.microsoft.com/office/drawing/2014/main" val="20007"/>
                    </a:ext>
                  </a:extLst>
                </a:gridCol>
                <a:gridCol w="829477">
                  <a:extLst>
                    <a:ext uri="{9D8B030D-6E8A-4147-A177-3AD203B41FA5}">
                      <a16:colId xmlns:a16="http://schemas.microsoft.com/office/drawing/2014/main" val="2535710257"/>
                    </a:ext>
                  </a:extLst>
                </a:gridCol>
                <a:gridCol w="303506">
                  <a:extLst>
                    <a:ext uri="{9D8B030D-6E8A-4147-A177-3AD203B41FA5}">
                      <a16:colId xmlns:a16="http://schemas.microsoft.com/office/drawing/2014/main" val="20008"/>
                    </a:ext>
                  </a:extLst>
                </a:gridCol>
              </a:tblGrid>
              <a:tr h="564028">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課程類別</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領域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科目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gridSpan="7">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科專業能力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EF857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備註</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A6A6A6"/>
                    </a:solidFill>
                  </a:tcPr>
                </a:tc>
                <a:extLst>
                  <a:ext uri="{0D108BD9-81ED-4DB2-BD59-A6C34878D82A}">
                    <a16:rowId xmlns:a16="http://schemas.microsoft.com/office/drawing/2014/main" val="10000"/>
                  </a:ext>
                </a:extLst>
              </a:tr>
              <a:tr h="2329489">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名稱</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0"/>
                        </a:spcAft>
                      </a:pPr>
                      <a:r>
                        <a:rPr lang="zh-TW" sz="1600" kern="100" dirty="0">
                          <a:solidFill>
                            <a:schemeClr val="bg1"/>
                          </a:solidFill>
                          <a:effectLst/>
                          <a:latin typeface="微軟正黑體" panose="020B0604030504040204" pitchFamily="34" charset="-120"/>
                          <a:ea typeface="微軟正黑體" panose="020B0604030504040204" pitchFamily="34" charset="-120"/>
                        </a:rPr>
                        <a:t>名稱</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spcBef>
                          <a:spcPts val="600"/>
                        </a:spcBef>
                        <a:spcAft>
                          <a:spcPts val="0"/>
                        </a:spcAft>
                      </a:pPr>
                      <a:r>
                        <a:rPr lang="en-US" sz="1600" kern="100" dirty="0">
                          <a:effectLst/>
                          <a:latin typeface="微軟正黑體" panose="020B0604030504040204" pitchFamily="34" charset="-120"/>
                          <a:ea typeface="微軟正黑體" panose="020B0604030504040204" pitchFamily="34" charset="-120"/>
                        </a:rPr>
                        <a:t>1.</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a:effectLst/>
                          <a:latin typeface="微軟正黑體" panose="020B0604030504040204" pitchFamily="34" charset="-120"/>
                          <a:ea typeface="微軟正黑體" panose="020B0604030504040204" pitchFamily="34" charset="-120"/>
                        </a:rPr>
                        <a:t>具備門市</a:t>
                      </a:r>
                      <a:r>
                        <a:rPr lang="zh-TW" altLang="en-US" sz="1600" kern="100" dirty="0" smtClean="0">
                          <a:effectLst/>
                          <a:latin typeface="微軟正黑體" panose="020B0604030504040204" pitchFamily="34" charset="-120"/>
                          <a:ea typeface="微軟正黑體" panose="020B0604030504040204" pitchFamily="34" charset="-120"/>
                        </a:rPr>
                        <a:t>經營與</a:t>
                      </a:r>
                      <a:r>
                        <a:rPr lang="zh-TW" altLang="en-US" sz="1600" kern="100" dirty="0">
                          <a:effectLst/>
                          <a:latin typeface="微軟正黑體" panose="020B0604030504040204" pitchFamily="34" charset="-120"/>
                          <a:ea typeface="微軟正黑體" panose="020B0604030504040204" pitchFamily="34" charset="-120"/>
                        </a:rPr>
                        <a:t>服務之能力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2.</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a:effectLst/>
                          <a:latin typeface="微軟正黑體" panose="020B0604030504040204" pitchFamily="34" charset="-120"/>
                          <a:ea typeface="微軟正黑體" panose="020B0604030504040204" pitchFamily="34" charset="-120"/>
                        </a:rPr>
                        <a:t>具備撰寫行銷企劃案之能力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3.</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a:effectLst/>
                          <a:latin typeface="微軟正黑體" panose="020B0604030504040204" pitchFamily="34" charset="-120"/>
                          <a:ea typeface="微軟正黑體" panose="020B0604030504040204" pitchFamily="34" charset="-120"/>
                        </a:rPr>
                        <a:t>具備初級會計作業與金融商品投資及分析之能力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4.</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a:effectLst/>
                          <a:latin typeface="微軟正黑體" panose="020B0604030504040204" pitchFamily="34" charset="-120"/>
                          <a:ea typeface="微軟正黑體" panose="020B0604030504040204" pitchFamily="34" charset="-120"/>
                        </a:rPr>
                        <a:t>具備商業情報蒐集、處理、分析及應用之能力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5.</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a:effectLst/>
                          <a:latin typeface="微軟正黑體" panose="020B0604030504040204" pitchFamily="34" charset="-120"/>
                          <a:ea typeface="微軟正黑體" panose="020B0604030504040204" pitchFamily="34" charset="-120"/>
                        </a:rPr>
                        <a:t>具備國際視野與產業接軌之能力</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6.</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zh-TW" altLang="en-US" sz="1600" kern="100" dirty="0" smtClean="0">
                          <a:effectLst/>
                          <a:latin typeface="微軟正黑體" panose="020B0604030504040204" pitchFamily="34" charset="-120"/>
                          <a:ea typeface="微軟正黑體" panose="020B0604030504040204" pitchFamily="34" charset="-120"/>
                        </a:rPr>
                        <a:t>具備敬業樂群、職業道德及終身學習之能力</a:t>
                      </a:r>
                      <a:endParaRPr lang="zh-TW" altLang="en-US" sz="1600" kern="100" dirty="0">
                        <a:effectLst/>
                        <a:latin typeface="微軟正黑體" panose="020B0604030504040204" pitchFamily="34" charset="-120"/>
                        <a:ea typeface="微軟正黑體" panose="020B0604030504040204" pitchFamily="34" charset="-120"/>
                      </a:endParaRPr>
                    </a:p>
                  </a:txBody>
                  <a:tcPr marL="68580" marR="68580" marT="0" marB="0">
                    <a:solidFill>
                      <a:srgbClr val="F2DCDB"/>
                    </a:solidFill>
                  </a:tcPr>
                </a:tc>
                <a:tc>
                  <a:txBody>
                    <a:bodyPr/>
                    <a:lstStyle/>
                    <a:p>
                      <a:pPr>
                        <a:spcAft>
                          <a:spcPts val="0"/>
                        </a:spcAft>
                      </a:pP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F2DCDB"/>
                    </a:solidFill>
                  </a:tcPr>
                </a:tc>
                <a:tc>
                  <a:txBody>
                    <a:bodyPr/>
                    <a:lstStyle/>
                    <a:p>
                      <a:pPr>
                        <a:spcAft>
                          <a:spcPts val="0"/>
                        </a:spcAft>
                      </a:pPr>
                      <a:r>
                        <a:rPr lang="en-US" sz="1600" kern="100" dirty="0">
                          <a:effectLst/>
                          <a:latin typeface="微軟正黑體" panose="020B0604030504040204" pitchFamily="34" charset="-120"/>
                          <a:ea typeface="微軟正黑體" panose="020B0604030504040204" pitchFamily="34" charset="-120"/>
                        </a:rPr>
                        <a:t> </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287899">
                <a:tc rowSpan="4">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部</a:t>
                      </a:r>
                      <a:r>
                        <a:rPr lang="zh-TW" altLang="en-US" sz="1600" kern="100" dirty="0">
                          <a:effectLst/>
                          <a:latin typeface="微軟正黑體" panose="020B0604030504040204" pitchFamily="34" charset="-120"/>
                          <a:ea typeface="微軟正黑體" panose="020B0604030504040204" pitchFamily="34" charset="-120"/>
                        </a:rPr>
                        <a:t>定必修專業</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9BBB59"/>
                    </a:solidFill>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商業概論</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D7E4BD"/>
                    </a:solidFill>
                  </a:tcPr>
                </a:tc>
                <a:tc>
                  <a:txBody>
                    <a:bodyPr/>
                    <a:lstStyle/>
                    <a:p>
                      <a:pPr algn="ctr">
                        <a:lnSpc>
                          <a:spcPts val="1200"/>
                        </a:lnSpc>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spcAft>
                          <a:spcPts val="0"/>
                        </a:spcAft>
                      </a:pPr>
                      <a:r>
                        <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p>
                  </a:txBody>
                  <a:tcPr marL="17780" marR="17780" marT="0" marB="0" anchor="ctr">
                    <a:solidFill>
                      <a:srgbClr val="ECECEC"/>
                    </a:solidFill>
                  </a:tcPr>
                </a:tc>
                <a:tc>
                  <a:txBody>
                    <a:bodyPr/>
                    <a:lstStyle/>
                    <a:p>
                      <a:pPr algn="ctr">
                        <a:spcAft>
                          <a:spcPts val="0"/>
                        </a:spcAft>
                      </a:pPr>
                      <a:r>
                        <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p>
                  </a:txBody>
                  <a:tcPr marL="17780" marR="17780" marT="0" marB="0" anchor="ctr">
                    <a:solidFill>
                      <a:srgbClr val="ECECEC"/>
                    </a:solidFill>
                  </a:tcPr>
                </a:tc>
                <a:tc>
                  <a:txBody>
                    <a:bodyPr/>
                    <a:lstStyle/>
                    <a:p>
                      <a:pPr algn="ctr">
                        <a:spcAft>
                          <a:spcPts val="0"/>
                        </a:spcAft>
                      </a:pPr>
                      <a:r>
                        <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p>
                  </a:txBody>
                  <a:tcPr marL="17780" marR="17780" marT="0" marB="0" anchor="ctr">
                    <a:solidFill>
                      <a:srgbClr val="ECECEC"/>
                    </a:solidFill>
                  </a:tcPr>
                </a:tc>
                <a:tc>
                  <a:txBody>
                    <a:bodyPr/>
                    <a:lstStyle/>
                    <a:p>
                      <a:pPr algn="ctr">
                        <a:spcAft>
                          <a:spcPts val="0"/>
                        </a:spcAft>
                      </a:pPr>
                      <a:r>
                        <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p>
                  </a:txBody>
                  <a:tcPr marL="17780" marR="17780" marT="0" marB="0" anchor="ctr">
                    <a:solidFill>
                      <a:srgbClr val="ECECEC"/>
                    </a:solidFill>
                  </a:tcPr>
                </a:tc>
                <a:tc>
                  <a:txBody>
                    <a:bodyPr/>
                    <a:lstStyle/>
                    <a:p>
                      <a:pPr algn="ctr">
                        <a:lnSpc>
                          <a:spcPts val="1200"/>
                        </a:lnSpc>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lnSpc>
                          <a:spcPts val="1200"/>
                        </a:lnSpc>
                        <a:spcAft>
                          <a:spcPts val="0"/>
                        </a:spcAft>
                      </a:pP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spcAft>
                          <a:spcPts val="0"/>
                        </a:spcAft>
                      </a:pPr>
                      <a:r>
                        <a:rPr lang="en-US"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 </a:t>
                      </a:r>
                      <a:endParaRPr lang="zh-TW"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ECECEC"/>
                    </a:solidFill>
                  </a:tcPr>
                </a:tc>
                <a:extLst>
                  <a:ext uri="{0D108BD9-81ED-4DB2-BD59-A6C34878D82A}">
                    <a16:rowId xmlns:a16="http://schemas.microsoft.com/office/drawing/2014/main" val="10002"/>
                  </a:ext>
                </a:extLst>
              </a:tr>
              <a:tr h="287899">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數位科技概論</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spcAft>
                          <a:spcPts val="0"/>
                        </a:spcAft>
                      </a:pPr>
                      <a:r>
                        <a:rPr lang="en-US"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 </a:t>
                      </a:r>
                      <a:endParaRPr lang="zh-TW"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287899">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會計學</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D7E4BD"/>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lnSpc>
                          <a:spcPts val="1200"/>
                        </a:lnSpc>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lnSpc>
                          <a:spcPts val="1200"/>
                        </a:lnSpc>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lgn="ctr">
                        <a:lnSpc>
                          <a:spcPts val="1200"/>
                        </a:lnSpc>
                        <a:spcAft>
                          <a:spcPts val="0"/>
                        </a:spcAft>
                      </a:pP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rgbClr val="ECECEC"/>
                    </a:solidFill>
                  </a:tcPr>
                </a:tc>
                <a:tc>
                  <a:txBody>
                    <a:bodyPr/>
                    <a:lstStyle/>
                    <a:p>
                      <a:pPr>
                        <a:spcAft>
                          <a:spcPts val="0"/>
                        </a:spcAft>
                      </a:pPr>
                      <a:r>
                        <a:rPr lang="en-US"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 </a:t>
                      </a:r>
                      <a:endParaRPr lang="zh-TW"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ECECEC"/>
                    </a:solidFill>
                  </a:tcPr>
                </a:tc>
                <a:extLst>
                  <a:ext uri="{0D108BD9-81ED-4DB2-BD59-A6C34878D82A}">
                    <a16:rowId xmlns:a16="http://schemas.microsoft.com/office/drawing/2014/main" val="10004"/>
                  </a:ext>
                </a:extLst>
              </a:tr>
              <a:tr h="287899">
                <a:tc vMerge="1">
                  <a:txBody>
                    <a:bodyPr/>
                    <a:lstStyle/>
                    <a:p>
                      <a:endParaRPr lang="zh-TW" altLang="en-US"/>
                    </a:p>
                  </a:txBody>
                  <a:tcP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經濟學</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r>
                        <a:rPr lang="zh-TW" sz="1600" kern="100" dirty="0" smtClean="0">
                          <a:solidFill>
                            <a:schemeClr val="tx1">
                              <a:lumMod val="65000"/>
                              <a:lumOff val="35000"/>
                            </a:schemeClr>
                          </a:solidFill>
                          <a:effectLst/>
                          <a:latin typeface="Times New Roman" panose="02020603050405020304" pitchFamily="18" charset="0"/>
                          <a:ea typeface="標楷體" panose="03000509000000000000" pitchFamily="65" charset="-120"/>
                          <a:cs typeface="+mn-cs"/>
                        </a:rPr>
                        <a:t>●</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r>
                        <a:rPr lang="en-US"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rPr>
                        <a:t> </a:t>
                      </a: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lgn="ctr">
                        <a:lnSpc>
                          <a:spcPts val="1200"/>
                        </a:lnSpc>
                        <a:spcAft>
                          <a:spcPts val="0"/>
                        </a:spcAft>
                      </a:pPr>
                      <a:endParaRPr lang="zh-TW" sz="1600" kern="100" dirty="0">
                        <a:solidFill>
                          <a:schemeClr val="tx1">
                            <a:lumMod val="65000"/>
                            <a:lumOff val="35000"/>
                          </a:schemeClr>
                        </a:solidFill>
                        <a:effectLst/>
                        <a:latin typeface="Times New Roman" panose="02020603050405020304" pitchFamily="18" charset="0"/>
                        <a:ea typeface="標楷體" panose="03000509000000000000" pitchFamily="65" charset="-120"/>
                        <a:cs typeface="+mn-cs"/>
                      </a:endParaRPr>
                    </a:p>
                  </a:txBody>
                  <a:tcPr marL="17780" marR="17780" marT="0" marB="0" anchor="ctr">
                    <a:solidFill>
                      <a:schemeClr val="bg1">
                        <a:lumMod val="95000"/>
                      </a:schemeClr>
                    </a:solidFill>
                  </a:tcPr>
                </a:tc>
                <a:tc>
                  <a:txBody>
                    <a:bodyPr/>
                    <a:lstStyle/>
                    <a:p>
                      <a:pPr>
                        <a:spcAft>
                          <a:spcPts val="0"/>
                        </a:spcAft>
                      </a:pPr>
                      <a:r>
                        <a:rPr lang="en-US"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 </a:t>
                      </a:r>
                      <a:endParaRPr lang="zh-TW" sz="160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58</a:t>
            </a:fld>
            <a:endParaRPr kumimoji="1" lang="zh-TW" altLang="en-US"/>
          </a:p>
        </p:txBody>
      </p:sp>
      <p:sp>
        <p:nvSpPr>
          <p:cNvPr id="7" name="標題 3">
            <a:extLst>
              <a:ext uri="{FF2B5EF4-FFF2-40B4-BE49-F238E27FC236}">
                <a16:creationId xmlns:a16="http://schemas.microsoft.com/office/drawing/2014/main" id="{052B5B96-ADC1-473B-8676-BA9C82BF73A6}"/>
              </a:ext>
            </a:extLst>
          </p:cNvPr>
          <p:cNvSpPr txBox="1">
            <a:spLocks/>
          </p:cNvSpPr>
          <p:nvPr/>
        </p:nvSpPr>
        <p:spPr>
          <a:xfrm>
            <a:off x="706362" y="136062"/>
            <a:ext cx="8170219" cy="1167805"/>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t>貳</a:t>
            </a:r>
            <a:r>
              <a:rPr lang="zh-TW" altLang="zh-TW" sz="3200" dirty="0"/>
              <a:t>、校訂課程怎麼做</a:t>
            </a:r>
            <a:r>
              <a:rPr lang="zh-TW" altLang="zh-TW" sz="3200" dirty="0" smtClean="0"/>
              <a:t>：</a:t>
            </a:r>
            <a:r>
              <a:rPr lang="en-US" altLang="zh-TW" sz="3200" dirty="0"/>
              <a:t/>
            </a:r>
            <a:br>
              <a:rPr lang="en-US" altLang="zh-TW" sz="3200" dirty="0"/>
            </a:br>
            <a:r>
              <a:rPr lang="en-US" altLang="zh-TW" sz="2200" dirty="0"/>
              <a:t>-</a:t>
            </a:r>
            <a:r>
              <a:rPr lang="zh-TW" altLang="en-US" sz="2200" dirty="0"/>
              <a:t>專業科目、實習科目與科專業</a:t>
            </a:r>
            <a:r>
              <a:rPr lang="zh-TW" altLang="en-US" sz="2200" dirty="0" smtClean="0"/>
              <a:t>能力對照表</a:t>
            </a:r>
            <a:r>
              <a:rPr lang="en-US" altLang="zh-TW" sz="2200" dirty="0" smtClean="0"/>
              <a:t> </a:t>
            </a:r>
            <a:r>
              <a:rPr lang="en-US" altLang="zh-TW" sz="2200" dirty="0"/>
              <a:t>(</a:t>
            </a:r>
            <a:r>
              <a:rPr lang="zh-TW" altLang="en-US" sz="2200" dirty="0"/>
              <a:t>以商業經營科為例</a:t>
            </a:r>
            <a:r>
              <a:rPr lang="en-US" altLang="zh-TW" sz="2200" dirty="0"/>
              <a:t>)</a:t>
            </a:r>
            <a:endParaRPr lang="zh-TW" altLang="en-US" sz="2200" dirty="0"/>
          </a:p>
          <a:p>
            <a:endParaRPr lang="en-US" altLang="zh-TW" sz="2200" dirty="0"/>
          </a:p>
        </p:txBody>
      </p:sp>
    </p:spTree>
    <p:extLst>
      <p:ext uri="{BB962C8B-B14F-4D97-AF65-F5344CB8AC3E}">
        <p14:creationId xmlns:p14="http://schemas.microsoft.com/office/powerpoint/2010/main" val="15231319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59</a:t>
            </a:fld>
            <a:endParaRPr kumimoji="1" lang="zh-TW" altLang="en-US"/>
          </a:p>
        </p:txBody>
      </p:sp>
      <p:sp>
        <p:nvSpPr>
          <p:cNvPr id="7" name="文字方塊 6"/>
          <p:cNvSpPr txBox="1"/>
          <p:nvPr/>
        </p:nvSpPr>
        <p:spPr>
          <a:xfrm>
            <a:off x="1295400" y="1273011"/>
            <a:ext cx="7591425" cy="4093428"/>
          </a:xfrm>
          <a:prstGeom prst="rect">
            <a:avLst/>
          </a:prstGeom>
          <a:noFill/>
        </p:spPr>
        <p:txBody>
          <a:bodyPr wrap="square" rtlCol="0">
            <a:spAutoFit/>
          </a:bodyPr>
          <a:lstStyle/>
          <a:p>
            <a:pPr>
              <a:lnSpc>
                <a:spcPct val="150000"/>
              </a:lnSpc>
              <a:spcBef>
                <a:spcPts val="600"/>
              </a:spcBef>
            </a:pPr>
            <a:r>
              <a:rPr lang="en-US" altLang="zh-TW" sz="2400" b="1" dirty="0">
                <a:solidFill>
                  <a:schemeClr val="accent6">
                    <a:lumMod val="50000"/>
                  </a:schemeClr>
                </a:solidFill>
                <a:latin typeface="微軟正黑體"/>
                <a:ea typeface="微軟正黑體"/>
                <a:cs typeface="微軟正黑體"/>
              </a:rPr>
              <a:t>(</a:t>
            </a:r>
            <a:r>
              <a:rPr lang="zh-TW" altLang="en-US" sz="2400" b="1" dirty="0">
                <a:solidFill>
                  <a:schemeClr val="accent6">
                    <a:lumMod val="50000"/>
                  </a:schemeClr>
                </a:solidFill>
                <a:latin typeface="微軟正黑體"/>
                <a:ea typeface="微軟正黑體"/>
                <a:cs typeface="微軟正黑體"/>
              </a:rPr>
              <a:t>一</a:t>
            </a:r>
            <a:r>
              <a:rPr lang="en-US" altLang="zh-TW" sz="2400" b="1" dirty="0">
                <a:solidFill>
                  <a:schemeClr val="accent6">
                    <a:lumMod val="50000"/>
                  </a:schemeClr>
                </a:solidFill>
                <a:latin typeface="微軟正黑體"/>
                <a:ea typeface="微軟正黑體"/>
                <a:cs typeface="微軟正黑體"/>
              </a:rPr>
              <a:t>)</a:t>
            </a:r>
            <a:r>
              <a:rPr lang="zh-TW" altLang="en-US" sz="2400" b="1" dirty="0">
                <a:solidFill>
                  <a:schemeClr val="accent6">
                    <a:lumMod val="50000"/>
                  </a:schemeClr>
                </a:solidFill>
                <a:latin typeface="微軟正黑體"/>
                <a:ea typeface="微軟正黑體"/>
                <a:cs typeface="微軟正黑體"/>
              </a:rPr>
              <a:t>科課程</a:t>
            </a:r>
            <a:r>
              <a:rPr lang="zh-TW" altLang="en-US" sz="2400" b="1" dirty="0" smtClean="0">
                <a:solidFill>
                  <a:schemeClr val="accent6">
                    <a:lumMod val="50000"/>
                  </a:schemeClr>
                </a:solidFill>
                <a:latin typeface="微軟正黑體"/>
                <a:ea typeface="微軟正黑體"/>
                <a:cs typeface="微軟正黑體"/>
              </a:rPr>
              <a:t>地圖是由科專業能力和科目所構成。</a:t>
            </a:r>
            <a:endParaRPr lang="en-US" altLang="zh-TW" sz="2400" b="1" dirty="0" smtClean="0">
              <a:solidFill>
                <a:schemeClr val="accent6">
                  <a:lumMod val="50000"/>
                </a:schemeClr>
              </a:solidFill>
              <a:latin typeface="微軟正黑體"/>
              <a:ea typeface="微軟正黑體"/>
              <a:cs typeface="微軟正黑體"/>
            </a:endParaRPr>
          </a:p>
          <a:p>
            <a:pPr>
              <a:lnSpc>
                <a:spcPct val="150000"/>
              </a:lnSpc>
              <a:spcBef>
                <a:spcPts val="600"/>
              </a:spcBef>
            </a:pPr>
            <a:r>
              <a:rPr lang="en-US" altLang="zh-TW" sz="2400" b="1" dirty="0" smtClean="0">
                <a:solidFill>
                  <a:schemeClr val="bg2">
                    <a:lumMod val="25000"/>
                  </a:schemeClr>
                </a:solidFill>
                <a:latin typeface="微軟正黑體"/>
                <a:ea typeface="微軟正黑體"/>
                <a:cs typeface="微軟正黑體"/>
              </a:rPr>
              <a:t>(</a:t>
            </a:r>
            <a:r>
              <a:rPr lang="zh-TW" altLang="en-US" sz="2400" b="1" dirty="0" smtClean="0">
                <a:solidFill>
                  <a:schemeClr val="bg2">
                    <a:lumMod val="25000"/>
                  </a:schemeClr>
                </a:solidFill>
                <a:latin typeface="微軟正黑體"/>
                <a:ea typeface="微軟正黑體"/>
                <a:cs typeface="微軟正黑體"/>
              </a:rPr>
              <a:t>二</a:t>
            </a:r>
            <a:r>
              <a:rPr lang="en-US" altLang="zh-TW" sz="2400" b="1" dirty="0" smtClean="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科課程地圖可呈現所有老師們想要培養孩子們的專</a:t>
            </a:r>
            <a:endParaRPr lang="en-US" altLang="zh-TW" sz="2400" b="1" dirty="0">
              <a:solidFill>
                <a:schemeClr val="bg2">
                  <a:lumMod val="25000"/>
                </a:schemeClr>
              </a:solidFill>
              <a:latin typeface="微軟正黑體"/>
              <a:ea typeface="微軟正黑體"/>
              <a:cs typeface="微軟正黑體"/>
            </a:endParaRPr>
          </a:p>
          <a:p>
            <a:pPr>
              <a:lnSpc>
                <a:spcPct val="150000"/>
              </a:lnSpc>
              <a:spcBef>
                <a:spcPts val="600"/>
              </a:spcBef>
            </a:pPr>
            <a:r>
              <a:rPr lang="zh-TW" altLang="en-US" sz="2400" b="1" dirty="0">
                <a:solidFill>
                  <a:schemeClr val="bg2">
                    <a:lumMod val="25000"/>
                  </a:schemeClr>
                </a:solidFill>
                <a:latin typeface="微軟正黑體"/>
                <a:ea typeface="微軟正黑體"/>
                <a:cs typeface="微軟正黑體"/>
              </a:rPr>
              <a:t>       業能力，而每一個專業能力要修什麼科目，就可以</a:t>
            </a:r>
            <a:endParaRPr lang="en-US" altLang="zh-TW" sz="2400" b="1" dirty="0">
              <a:solidFill>
                <a:schemeClr val="bg2">
                  <a:lumMod val="25000"/>
                </a:schemeClr>
              </a:solidFill>
              <a:latin typeface="微軟正黑體"/>
              <a:ea typeface="微軟正黑體"/>
              <a:cs typeface="微軟正黑體"/>
            </a:endParaRPr>
          </a:p>
          <a:p>
            <a:pPr>
              <a:lnSpc>
                <a:spcPct val="150000"/>
              </a:lnSpc>
              <a:spcBef>
                <a:spcPts val="600"/>
              </a:spcBef>
            </a:pPr>
            <a:r>
              <a:rPr lang="zh-TW" altLang="en-US" sz="2400" b="1" dirty="0" smtClean="0">
                <a:solidFill>
                  <a:srgbClr val="BB8155"/>
                </a:solidFill>
                <a:latin typeface="微軟正黑體"/>
                <a:ea typeface="微軟正黑體"/>
                <a:cs typeface="微軟正黑體"/>
              </a:rPr>
              <a:t>       </a:t>
            </a:r>
            <a:r>
              <a:rPr lang="zh-TW" altLang="en-US" sz="2400" b="1" dirty="0" smtClean="0">
                <a:solidFill>
                  <a:srgbClr val="0000FF"/>
                </a:solidFill>
                <a:latin typeface="微軟正黑體"/>
                <a:ea typeface="微軟正黑體"/>
                <a:cs typeface="微軟正黑體"/>
              </a:rPr>
              <a:t>讓</a:t>
            </a:r>
            <a:r>
              <a:rPr lang="zh-TW" altLang="en-US" sz="2400" b="1" dirty="0">
                <a:solidFill>
                  <a:srgbClr val="0000FF"/>
                </a:solidFill>
                <a:latin typeface="微軟正黑體"/>
                <a:ea typeface="微軟正黑體"/>
                <a:cs typeface="微軟正黑體"/>
              </a:rPr>
              <a:t>家長及</a:t>
            </a:r>
            <a:r>
              <a:rPr lang="zh-TW" altLang="en-US" sz="2400" b="1" dirty="0" smtClean="0">
                <a:solidFill>
                  <a:srgbClr val="0000FF"/>
                </a:solidFill>
                <a:latin typeface="微軟正黑體"/>
                <a:ea typeface="微軟正黑體"/>
                <a:cs typeface="微軟正黑體"/>
              </a:rPr>
              <a:t>學生</a:t>
            </a:r>
            <a:r>
              <a:rPr lang="zh-TW" altLang="en-US" sz="2400" b="1" dirty="0">
                <a:solidFill>
                  <a:srgbClr val="0000FF"/>
                </a:solidFill>
                <a:latin typeface="微軟正黑體"/>
                <a:ea typeface="微軟正黑體"/>
                <a:cs typeface="微軟正黑體"/>
              </a:rPr>
              <a:t>清清楚楚看到</a:t>
            </a:r>
            <a:r>
              <a:rPr lang="zh-TW" altLang="en-US" sz="2400" b="1" dirty="0" smtClean="0">
                <a:solidFill>
                  <a:srgbClr val="0000FF"/>
                </a:solidFill>
                <a:latin typeface="微軟正黑體"/>
                <a:ea typeface="微軟正黑體"/>
                <a:cs typeface="微軟正黑體"/>
              </a:rPr>
              <a:t>。</a:t>
            </a:r>
            <a:endParaRPr lang="zh-TW" altLang="en-US" sz="2400" b="1" dirty="0">
              <a:solidFill>
                <a:srgbClr val="0000FF"/>
              </a:solidFill>
              <a:latin typeface="微軟正黑體"/>
              <a:ea typeface="微軟正黑體"/>
              <a:cs typeface="微軟正黑體"/>
            </a:endParaRPr>
          </a:p>
          <a:p>
            <a:pPr>
              <a:lnSpc>
                <a:spcPct val="150000"/>
              </a:lnSpc>
              <a:spcBef>
                <a:spcPts val="600"/>
              </a:spcBef>
            </a:pPr>
            <a:r>
              <a:rPr lang="en-US" altLang="zh-TW" sz="2400" b="1" dirty="0" smtClean="0">
                <a:solidFill>
                  <a:schemeClr val="accent6">
                    <a:lumMod val="50000"/>
                  </a:schemeClr>
                </a:solidFill>
                <a:latin typeface="微軟正黑體"/>
                <a:ea typeface="微軟正黑體"/>
                <a:cs typeface="微軟正黑體"/>
              </a:rPr>
              <a:t>(</a:t>
            </a:r>
            <a:r>
              <a:rPr lang="zh-TW" altLang="en-US" sz="2400" b="1" dirty="0" smtClean="0">
                <a:solidFill>
                  <a:schemeClr val="accent6">
                    <a:lumMod val="50000"/>
                  </a:schemeClr>
                </a:solidFill>
                <a:latin typeface="微軟正黑體"/>
                <a:ea typeface="微軟正黑體"/>
                <a:cs typeface="微軟正黑體"/>
              </a:rPr>
              <a:t>三</a:t>
            </a:r>
            <a:r>
              <a:rPr lang="en-US" altLang="zh-TW" sz="2400" b="1" dirty="0" smtClean="0">
                <a:solidFill>
                  <a:schemeClr val="accent6">
                    <a:lumMod val="50000"/>
                  </a:schemeClr>
                </a:solidFill>
                <a:latin typeface="微軟正黑體"/>
                <a:ea typeface="微軟正黑體"/>
                <a:cs typeface="微軟正黑體"/>
              </a:rPr>
              <a:t>)</a:t>
            </a:r>
            <a:r>
              <a:rPr lang="zh-TW" altLang="en-US" sz="2400" b="1" dirty="0">
                <a:solidFill>
                  <a:schemeClr val="accent6">
                    <a:lumMod val="50000"/>
                  </a:schemeClr>
                </a:solidFill>
                <a:latin typeface="微軟正黑體"/>
                <a:ea typeface="微軟正黑體"/>
                <a:cs typeface="微軟正黑體"/>
              </a:rPr>
              <a:t>也同時讓學生知道</a:t>
            </a:r>
            <a:r>
              <a:rPr lang="zh-TW" altLang="en-US" sz="2400" b="1" dirty="0">
                <a:solidFill>
                  <a:srgbClr val="BB8155"/>
                </a:solidFill>
                <a:latin typeface="微軟正黑體"/>
                <a:ea typeface="微軟正黑體"/>
                <a:cs typeface="微軟正黑體"/>
              </a:rPr>
              <a:t>「選修課</a:t>
            </a:r>
            <a:r>
              <a:rPr lang="zh-TW" altLang="en-US" sz="2400" b="1" dirty="0" smtClean="0">
                <a:solidFill>
                  <a:srgbClr val="BB8155"/>
                </a:solidFill>
                <a:latin typeface="微軟正黑體"/>
                <a:ea typeface="微軟正黑體"/>
                <a:cs typeface="微軟正黑體"/>
              </a:rPr>
              <a:t>」能「選擇適合自已</a:t>
            </a:r>
            <a:r>
              <a:rPr lang="en-US" altLang="zh-TW" sz="2400" b="1" dirty="0" smtClean="0">
                <a:solidFill>
                  <a:srgbClr val="BB8155"/>
                </a:solidFill>
                <a:latin typeface="微軟正黑體"/>
                <a:ea typeface="微軟正黑體"/>
                <a:cs typeface="微軟正黑體"/>
              </a:rPr>
              <a:t/>
            </a:r>
            <a:br>
              <a:rPr lang="en-US" altLang="zh-TW" sz="2400" b="1" dirty="0" smtClean="0">
                <a:solidFill>
                  <a:srgbClr val="BB8155"/>
                </a:solidFill>
                <a:latin typeface="微軟正黑體"/>
                <a:ea typeface="微軟正黑體"/>
                <a:cs typeface="微軟正黑體"/>
              </a:rPr>
            </a:br>
            <a:r>
              <a:rPr lang="zh-TW" altLang="en-US" sz="2400" b="1" smtClean="0">
                <a:solidFill>
                  <a:srgbClr val="BB8155"/>
                </a:solidFill>
                <a:latin typeface="微軟正黑體"/>
                <a:ea typeface="微軟正黑體"/>
                <a:cs typeface="微軟正黑體"/>
              </a:rPr>
              <a:t>       的課</a:t>
            </a:r>
            <a:r>
              <a:rPr lang="zh-TW" altLang="en-US" sz="2400" b="1" dirty="0" smtClean="0">
                <a:solidFill>
                  <a:srgbClr val="BB8155"/>
                </a:solidFill>
                <a:latin typeface="微軟正黑體"/>
                <a:ea typeface="微軟正黑體"/>
                <a:cs typeface="微軟正黑體"/>
              </a:rPr>
              <a:t>」</a:t>
            </a:r>
            <a:r>
              <a:rPr lang="zh-TW" altLang="en-US" sz="2400" b="1" dirty="0" smtClean="0">
                <a:solidFill>
                  <a:schemeClr val="tx1">
                    <a:lumMod val="50000"/>
                    <a:lumOff val="50000"/>
                  </a:schemeClr>
                </a:solidFill>
                <a:latin typeface="微軟正黑體"/>
                <a:ea typeface="微軟正黑體"/>
                <a:cs typeface="微軟正黑體"/>
              </a:rPr>
              <a:t>。</a:t>
            </a:r>
            <a:endParaRPr lang="zh-TW" altLang="en-US" sz="2400" b="1" dirty="0">
              <a:solidFill>
                <a:srgbClr val="FF0000"/>
              </a:solidFill>
              <a:latin typeface="微軟正黑體"/>
              <a:ea typeface="微軟正黑體"/>
              <a:cs typeface="微軟正黑體"/>
            </a:endParaRPr>
          </a:p>
          <a:p>
            <a:pPr>
              <a:lnSpc>
                <a:spcPct val="80000"/>
              </a:lnSpc>
              <a:spcBef>
                <a:spcPct val="20000"/>
              </a:spcBef>
            </a:pPr>
            <a:endParaRPr lang="en-US" altLang="zh-TW" sz="2400" b="1" dirty="0">
              <a:solidFill>
                <a:srgbClr val="30B1B3"/>
              </a:solidFill>
              <a:ea typeface="微軟正黑體"/>
            </a:endParaRPr>
          </a:p>
        </p:txBody>
      </p:sp>
      <p:sp>
        <p:nvSpPr>
          <p:cNvPr id="9"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a:t>
            </a:r>
            <a:r>
              <a:rPr lang="zh-TW" altLang="en-US" sz="3200" dirty="0" smtClean="0">
                <a:solidFill>
                  <a:schemeClr val="tx2">
                    <a:lumMod val="60000"/>
                    <a:lumOff val="40000"/>
                  </a:schemeClr>
                </a:solidFill>
              </a:rPr>
              <a:t>做</a:t>
            </a:r>
            <a:r>
              <a:rPr lang="en-US" altLang="zh-TW" sz="3200" dirty="0" smtClean="0">
                <a:solidFill>
                  <a:schemeClr val="tx2">
                    <a:lumMod val="60000"/>
                    <a:lumOff val="40000"/>
                  </a:schemeClr>
                </a:solidFill>
              </a:rPr>
              <a:t>-</a:t>
            </a:r>
            <a:r>
              <a:rPr lang="zh-TW" altLang="en-US" sz="3200" dirty="0" smtClean="0">
                <a:solidFill>
                  <a:schemeClr val="accent6"/>
                </a:solidFill>
              </a:rPr>
              <a:t>課程地圖的形成</a:t>
            </a:r>
            <a:endParaRPr lang="zh-TW" altLang="en-US" sz="3200" dirty="0">
              <a:solidFill>
                <a:schemeClr val="accent6"/>
              </a:solidFill>
            </a:endParaRPr>
          </a:p>
        </p:txBody>
      </p:sp>
    </p:spTree>
    <p:extLst>
      <p:ext uri="{BB962C8B-B14F-4D97-AF65-F5344CB8AC3E}">
        <p14:creationId xmlns:p14="http://schemas.microsoft.com/office/powerpoint/2010/main" val="363786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27788" y="206869"/>
            <a:ext cx="7501812" cy="1138773"/>
          </a:xfrm>
          <a:prstGeom prst="rect">
            <a:avLst/>
          </a:prstGeom>
        </p:spPr>
        <p:txBody>
          <a:bodyPr wrap="square">
            <a:spAutoFit/>
          </a:bodyPr>
          <a:lstStyle/>
          <a:p>
            <a:pPr>
              <a:spcBef>
                <a:spcPct val="20000"/>
              </a:spcBef>
            </a:pPr>
            <a:r>
              <a:rPr lang="zh-TW" altLang="en-US" sz="3000" b="1" dirty="0" smtClean="0">
                <a:solidFill>
                  <a:srgbClr val="30B1B3"/>
                </a:solidFill>
                <a:latin typeface="微軟正黑體"/>
                <a:ea typeface="微軟正黑體"/>
                <a:cs typeface="微軟正黑體"/>
              </a:rPr>
              <a:t>壹、十二年國教新課綱改了什麼</a:t>
            </a:r>
            <a:r>
              <a:rPr lang="en-US" altLang="zh-TW" sz="3000" b="1" dirty="0" smtClean="0">
                <a:solidFill>
                  <a:srgbClr val="30B1B3"/>
                </a:solidFill>
                <a:latin typeface="微軟正黑體"/>
                <a:ea typeface="微軟正黑體"/>
                <a:cs typeface="微軟正黑體"/>
              </a:rPr>
              <a:t>-</a:t>
            </a:r>
            <a:r>
              <a:rPr kumimoji="1" lang="zh-TW" altLang="en-US" sz="3200" b="1" dirty="0">
                <a:solidFill>
                  <a:srgbClr val="EC7066"/>
                </a:solidFill>
                <a:latin typeface="Microsoft YaHei" panose="020B0503020204020204" pitchFamily="34" charset="-122"/>
                <a:ea typeface="Microsoft YaHei" panose="020B0503020204020204" pitchFamily="34" charset="-122"/>
              </a:rPr>
              <a:t>教育目標</a:t>
            </a:r>
          </a:p>
          <a:p>
            <a:pPr lvl="0">
              <a:spcBef>
                <a:spcPct val="20000"/>
              </a:spcBef>
            </a:pPr>
            <a:endParaRPr lang="zh-TW" altLang="en-US" sz="3000" b="1" dirty="0">
              <a:solidFill>
                <a:srgbClr val="30B1B3"/>
              </a:solidFill>
              <a:latin typeface="微軟正黑體"/>
              <a:ea typeface="微軟正黑體"/>
              <a:cs typeface="微軟正黑體"/>
            </a:endParaRPr>
          </a:p>
        </p:txBody>
      </p:sp>
      <p:grpSp>
        <p:nvGrpSpPr>
          <p:cNvPr id="69" name="群組 68"/>
          <p:cNvGrpSpPr/>
          <p:nvPr/>
        </p:nvGrpSpPr>
        <p:grpSpPr>
          <a:xfrm>
            <a:off x="4711749" y="1606016"/>
            <a:ext cx="4239604" cy="4530359"/>
            <a:chOff x="7273285" y="1170478"/>
            <a:chExt cx="4247846" cy="4467121"/>
          </a:xfrm>
        </p:grpSpPr>
        <p:sp>
          <p:nvSpPr>
            <p:cNvPr id="85" name="矩形标注 7"/>
            <p:cNvSpPr/>
            <p:nvPr/>
          </p:nvSpPr>
          <p:spPr>
            <a:xfrm>
              <a:off x="7290738" y="1984727"/>
              <a:ext cx="4215463" cy="3652872"/>
            </a:xfrm>
            <a:prstGeom prst="wedgeRectCallout">
              <a:avLst>
                <a:gd name="adj1" fmla="val -15201"/>
                <a:gd name="adj2" fmla="val 44155"/>
              </a:avLst>
            </a:prstGeom>
            <a:solidFill>
              <a:srgbClr val="F2DCDB"/>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軟正黑體" panose="020B0604030504040204" pitchFamily="34" charset="-120"/>
                <a:ea typeface="微軟正黑體" panose="020B0604030504040204" pitchFamily="34" charset="-120"/>
                <a:cs typeface="+mn-ea"/>
                <a:sym typeface="Calibri" panose="020F0502020204030204" pitchFamily="34" charset="0"/>
              </a:endParaRPr>
            </a:p>
          </p:txBody>
        </p:sp>
        <p:sp>
          <p:nvSpPr>
            <p:cNvPr id="86" name="矩形标注 4"/>
            <p:cNvSpPr/>
            <p:nvPr/>
          </p:nvSpPr>
          <p:spPr>
            <a:xfrm>
              <a:off x="7273285" y="1170478"/>
              <a:ext cx="4247846" cy="814249"/>
            </a:xfrm>
            <a:prstGeom prst="wedgeRectCallout">
              <a:avLst>
                <a:gd name="adj1" fmla="val -20959"/>
                <a:gd name="adj2" fmla="val 73509"/>
              </a:avLst>
            </a:prstGeom>
            <a:solidFill>
              <a:srgbClr val="F08C85"/>
            </a:solidFill>
            <a:ln/>
            <a:effectLst/>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zh-TW" altLang="en-US" sz="2000" b="1" dirty="0">
                  <a:solidFill>
                    <a:schemeClr val="bg1"/>
                  </a:solidFill>
                  <a:latin typeface="微軟正黑體" panose="020B0604030504040204" pitchFamily="34" charset="-120"/>
                  <a:ea typeface="微軟正黑體" panose="020B0604030504040204" pitchFamily="34" charset="-120"/>
                </a:rPr>
                <a:t>十二年國教新課綱</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lvl="0" algn="ctr"/>
              <a:r>
                <a:rPr lang="zh-TW" altLang="en-US" sz="2000" b="1" dirty="0">
                  <a:solidFill>
                    <a:schemeClr val="bg1"/>
                  </a:solidFill>
                  <a:latin typeface="微軟正黑體" panose="020B0604030504040204" pitchFamily="34" charset="-120"/>
                  <a:ea typeface="微軟正黑體" panose="020B0604030504040204" pitchFamily="34" charset="-120"/>
                </a:rPr>
                <a:t>技高教育目標</a:t>
              </a:r>
            </a:p>
          </p:txBody>
        </p:sp>
      </p:grpSp>
      <p:sp>
        <p:nvSpPr>
          <p:cNvPr id="83" name="圓角矩形 82"/>
          <p:cNvSpPr/>
          <p:nvPr/>
        </p:nvSpPr>
        <p:spPr>
          <a:xfrm>
            <a:off x="4868324" y="2972152"/>
            <a:ext cx="3936913" cy="576000"/>
          </a:xfrm>
          <a:prstGeom prst="roundRect">
            <a:avLst>
              <a:gd name="adj" fmla="val 10000"/>
            </a:avLst>
          </a:prstGeom>
          <a:ln w="25400"/>
        </p:spPr>
        <p:style>
          <a:lnRef idx="3">
            <a:schemeClr val="lt1"/>
          </a:lnRef>
          <a:fillRef idx="1">
            <a:schemeClr val="accent6"/>
          </a:fillRef>
          <a:effectRef idx="1">
            <a:schemeClr val="accent6"/>
          </a:effectRef>
          <a:fontRef idx="minor">
            <a:schemeClr val="lt1"/>
          </a:fontRef>
        </p:style>
        <p:txBody>
          <a:bodyPr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涵養核心素養，形塑現代公民</a:t>
            </a:r>
          </a:p>
        </p:txBody>
      </p:sp>
      <p:sp>
        <p:nvSpPr>
          <p:cNvPr id="81" name="圓角矩形 80"/>
          <p:cNvSpPr/>
          <p:nvPr/>
        </p:nvSpPr>
        <p:spPr>
          <a:xfrm>
            <a:off x="4868324" y="3738361"/>
            <a:ext cx="3936913" cy="576000"/>
          </a:xfrm>
          <a:prstGeom prst="roundRect">
            <a:avLst>
              <a:gd name="adj" fmla="val 10000"/>
            </a:avLst>
          </a:prstGeom>
          <a:solidFill>
            <a:srgbClr val="FFBE3B"/>
          </a:solidFill>
          <a:ln w="25400"/>
        </p:spPr>
        <p:style>
          <a:lnRef idx="3">
            <a:schemeClr val="lt1"/>
          </a:lnRef>
          <a:fillRef idx="1">
            <a:schemeClr val="accent6"/>
          </a:fillRef>
          <a:effectRef idx="1">
            <a:schemeClr val="accent6"/>
          </a:effectRef>
          <a:fontRef idx="minor">
            <a:schemeClr val="lt1"/>
          </a:fontRef>
        </p:style>
        <p:txBody>
          <a:bodyPr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強化基礎知識，導向終身學習</a:t>
            </a:r>
          </a:p>
        </p:txBody>
      </p:sp>
      <p:sp>
        <p:nvSpPr>
          <p:cNvPr id="79" name="圓角矩形 78"/>
          <p:cNvSpPr/>
          <p:nvPr/>
        </p:nvSpPr>
        <p:spPr>
          <a:xfrm>
            <a:off x="4868324" y="4504570"/>
            <a:ext cx="3936912" cy="576000"/>
          </a:xfrm>
          <a:prstGeom prst="roundRect">
            <a:avLst>
              <a:gd name="adj" fmla="val 10000"/>
            </a:avLst>
          </a:prstGeom>
          <a:ln w="25400"/>
        </p:spPr>
        <p:style>
          <a:lnRef idx="3">
            <a:schemeClr val="lt1"/>
          </a:lnRef>
          <a:fillRef idx="1">
            <a:schemeClr val="accent6"/>
          </a:fillRef>
          <a:effectRef idx="1">
            <a:schemeClr val="accent6"/>
          </a:effectRef>
          <a:fontRef idx="minor">
            <a:schemeClr val="lt1"/>
          </a:fontRef>
        </p:style>
        <p:txBody>
          <a:bodyPr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培養專業技能</a:t>
            </a:r>
            <a:r>
              <a:rPr lang="zh-TW" altLang="en-US" sz="2200" dirty="0" smtClean="0">
                <a:solidFill>
                  <a:schemeClr val="bg1"/>
                </a:solidFill>
                <a:latin typeface="微軟正黑體" panose="020B0604030504040204" pitchFamily="34" charset="-120"/>
                <a:ea typeface="微軟正黑體" panose="020B0604030504040204" pitchFamily="34" charset="-120"/>
              </a:rPr>
              <a:t>，符合產業</a:t>
            </a:r>
            <a:r>
              <a:rPr lang="zh-TW" altLang="en-US" sz="2200" dirty="0">
                <a:solidFill>
                  <a:schemeClr val="bg1"/>
                </a:solidFill>
                <a:latin typeface="微軟正黑體" panose="020B0604030504040204" pitchFamily="34" charset="-120"/>
                <a:ea typeface="微軟正黑體" panose="020B0604030504040204" pitchFamily="34" charset="-120"/>
              </a:rPr>
              <a:t>需求</a:t>
            </a:r>
          </a:p>
        </p:txBody>
      </p:sp>
      <p:sp>
        <p:nvSpPr>
          <p:cNvPr id="77" name="圓角矩形 76"/>
          <p:cNvSpPr/>
          <p:nvPr/>
        </p:nvSpPr>
        <p:spPr>
          <a:xfrm>
            <a:off x="4868324" y="5270779"/>
            <a:ext cx="3936913" cy="576000"/>
          </a:xfrm>
          <a:prstGeom prst="roundRect">
            <a:avLst>
              <a:gd name="adj" fmla="val 10000"/>
            </a:avLst>
          </a:prstGeom>
          <a:solidFill>
            <a:srgbClr val="FFBE3B"/>
          </a:solidFill>
          <a:ln w="25400"/>
        </p:spPr>
        <p:style>
          <a:lnRef idx="3">
            <a:schemeClr val="lt1"/>
          </a:lnRef>
          <a:fillRef idx="1">
            <a:schemeClr val="accent6"/>
          </a:fillRef>
          <a:effectRef idx="1">
            <a:schemeClr val="accent6"/>
          </a:effectRef>
          <a:fontRef idx="minor">
            <a:schemeClr val="lt1"/>
          </a:fontRef>
        </p:style>
        <p:txBody>
          <a:bodyPr anchor="ctr"/>
          <a:lstStyle/>
          <a:p>
            <a:pPr algn="ctr"/>
            <a:r>
              <a:rPr lang="zh-TW" altLang="en-US" sz="2200" dirty="0">
                <a:solidFill>
                  <a:schemeClr val="bg1"/>
                </a:solidFill>
                <a:latin typeface="微軟正黑體" panose="020B0604030504040204" pitchFamily="34" charset="-120"/>
                <a:ea typeface="微軟正黑體" panose="020B0604030504040204" pitchFamily="34" charset="-120"/>
              </a:rPr>
              <a:t>陶冶道德品格，提升個人價值</a:t>
            </a:r>
          </a:p>
        </p:txBody>
      </p:sp>
      <p:grpSp>
        <p:nvGrpSpPr>
          <p:cNvPr id="87" name="群組 86"/>
          <p:cNvGrpSpPr/>
          <p:nvPr/>
        </p:nvGrpSpPr>
        <p:grpSpPr>
          <a:xfrm>
            <a:off x="220493" y="1606013"/>
            <a:ext cx="3614398" cy="4530362"/>
            <a:chOff x="721909" y="1210176"/>
            <a:chExt cx="4453099" cy="5300193"/>
          </a:xfrm>
        </p:grpSpPr>
        <p:grpSp>
          <p:nvGrpSpPr>
            <p:cNvPr id="88" name="群組 87"/>
            <p:cNvGrpSpPr/>
            <p:nvPr/>
          </p:nvGrpSpPr>
          <p:grpSpPr>
            <a:xfrm>
              <a:off x="721909" y="1210176"/>
              <a:ext cx="4453099" cy="5300193"/>
              <a:chOff x="7280514" y="1134804"/>
              <a:chExt cx="4242637" cy="5102448"/>
            </a:xfrm>
          </p:grpSpPr>
          <p:sp>
            <p:nvSpPr>
              <p:cNvPr id="101" name="矩形标注 7"/>
              <p:cNvSpPr/>
              <p:nvPr/>
            </p:nvSpPr>
            <p:spPr>
              <a:xfrm>
                <a:off x="7290738" y="2064856"/>
                <a:ext cx="4215463" cy="4172396"/>
              </a:xfrm>
              <a:prstGeom prst="wedgeRectCallout">
                <a:avLst>
                  <a:gd name="adj1" fmla="val -15201"/>
                  <a:gd name="adj2" fmla="val 44155"/>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微軟正黑體" panose="020B0604030504040204" pitchFamily="34" charset="-120"/>
                  <a:ea typeface="微軟正黑體" panose="020B0604030504040204" pitchFamily="34" charset="-120"/>
                  <a:cs typeface="+mn-ea"/>
                  <a:sym typeface="Calibri" panose="020F0502020204030204" pitchFamily="34" charset="0"/>
                </a:endParaRPr>
              </a:p>
            </p:txBody>
          </p:sp>
          <p:sp>
            <p:nvSpPr>
              <p:cNvPr id="102" name="矩形标注 4"/>
              <p:cNvSpPr/>
              <p:nvPr/>
            </p:nvSpPr>
            <p:spPr>
              <a:xfrm>
                <a:off x="7280514" y="1134804"/>
                <a:ext cx="4242637" cy="930055"/>
              </a:xfrm>
              <a:prstGeom prst="wedgeRectCallout">
                <a:avLst>
                  <a:gd name="adj1" fmla="val -21068"/>
                  <a:gd name="adj2" fmla="val 74564"/>
                </a:avLst>
              </a:prstGeom>
              <a:solidFill>
                <a:srgbClr val="558ED5"/>
              </a:solidFill>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b="1" dirty="0">
                    <a:solidFill>
                      <a:schemeClr val="bg1"/>
                    </a:solidFill>
                    <a:latin typeface="微軟正黑體" panose="020B0604030504040204" pitchFamily="34" charset="-120"/>
                    <a:ea typeface="微軟正黑體" panose="020B0604030504040204" pitchFamily="34" charset="-120"/>
                  </a:rPr>
                  <a:t>99</a:t>
                </a:r>
                <a:r>
                  <a:rPr lang="zh-TW" altLang="en-US" sz="2000" b="1" dirty="0">
                    <a:solidFill>
                      <a:schemeClr val="bg1"/>
                    </a:solidFill>
                    <a:latin typeface="微軟正黑體" panose="020B0604030504040204" pitchFamily="34" charset="-120"/>
                    <a:ea typeface="微軟正黑體" panose="020B0604030504040204" pitchFamily="34" charset="-120"/>
                  </a:rPr>
                  <a:t>課綱</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latin typeface="微軟正黑體" panose="020B0604030504040204" pitchFamily="34" charset="-120"/>
                    <a:ea typeface="微軟正黑體" panose="020B0604030504040204" pitchFamily="34" charset="-120"/>
                  </a:rPr>
                  <a:t>高職教育目標</a:t>
                </a:r>
              </a:p>
            </p:txBody>
          </p:sp>
        </p:grpSp>
        <p:sp>
          <p:nvSpPr>
            <p:cNvPr id="99" name="圓角矩形 98"/>
            <p:cNvSpPr/>
            <p:nvPr/>
          </p:nvSpPr>
          <p:spPr>
            <a:xfrm>
              <a:off x="881100" y="2805617"/>
              <a:ext cx="4140242" cy="673878"/>
            </a:xfrm>
            <a:prstGeom prst="roundRect">
              <a:avLst>
                <a:gd name="adj" fmla="val 10000"/>
              </a:avLst>
            </a:prstGeom>
            <a:ln w="25400"/>
          </p:spPr>
          <p:style>
            <a:lnRef idx="3">
              <a:schemeClr val="lt1"/>
            </a:lnRef>
            <a:fillRef idx="1">
              <a:schemeClr val="accent5"/>
            </a:fillRef>
            <a:effectRef idx="1">
              <a:schemeClr val="accent5"/>
            </a:effectRef>
            <a:fontRef idx="minor">
              <a:schemeClr val="lt1"/>
            </a:fontRef>
          </p:style>
          <p:txBody>
            <a:bodyPr anchor="ctr"/>
            <a:lstStyle/>
            <a:p>
              <a:pPr algn="ctr"/>
              <a:r>
                <a:rPr lang="zh-TW" altLang="en-US" sz="2200" dirty="0">
                  <a:latin typeface="微軟正黑體" panose="020B0604030504040204" pitchFamily="34" charset="-120"/>
                  <a:ea typeface="微軟正黑體" panose="020B0604030504040204" pitchFamily="34" charset="-120"/>
                </a:rPr>
                <a:t>教導專業知能</a:t>
              </a:r>
            </a:p>
          </p:txBody>
        </p:sp>
        <p:sp>
          <p:nvSpPr>
            <p:cNvPr id="97" name="圓角矩形 96"/>
            <p:cNvSpPr/>
            <p:nvPr/>
          </p:nvSpPr>
          <p:spPr>
            <a:xfrm>
              <a:off x="881104" y="3701228"/>
              <a:ext cx="4140242" cy="673878"/>
            </a:xfrm>
            <a:prstGeom prst="roundRect">
              <a:avLst>
                <a:gd name="adj" fmla="val 10000"/>
              </a:avLst>
            </a:prstGeom>
            <a:solidFill>
              <a:schemeClr val="accent5">
                <a:lumMod val="60000"/>
                <a:lumOff val="40000"/>
              </a:schemeClr>
            </a:solidFill>
            <a:ln w="25400"/>
          </p:spPr>
          <p:style>
            <a:lnRef idx="3">
              <a:schemeClr val="lt1"/>
            </a:lnRef>
            <a:fillRef idx="1">
              <a:schemeClr val="accent5"/>
            </a:fillRef>
            <a:effectRef idx="1">
              <a:schemeClr val="accent5"/>
            </a:effectRef>
            <a:fontRef idx="minor">
              <a:schemeClr val="lt1"/>
            </a:fontRef>
          </p:style>
          <p:txBody>
            <a:bodyPr anchor="ctr"/>
            <a:lstStyle/>
            <a:p>
              <a:pPr algn="ctr"/>
              <a:r>
                <a:rPr lang="zh-TW" altLang="en-US" sz="2200" dirty="0">
                  <a:latin typeface="微軟正黑體" panose="020B0604030504040204" pitchFamily="34" charset="-120"/>
                  <a:ea typeface="微軟正黑體" panose="020B0604030504040204" pitchFamily="34" charset="-120"/>
                </a:rPr>
                <a:t>涵養職業道德</a:t>
              </a:r>
            </a:p>
          </p:txBody>
        </p:sp>
        <p:sp>
          <p:nvSpPr>
            <p:cNvPr id="95" name="圓角矩形 94"/>
            <p:cNvSpPr/>
            <p:nvPr/>
          </p:nvSpPr>
          <p:spPr>
            <a:xfrm>
              <a:off x="881104" y="4596839"/>
              <a:ext cx="4140241" cy="673878"/>
            </a:xfrm>
            <a:prstGeom prst="roundRect">
              <a:avLst>
                <a:gd name="adj" fmla="val 10000"/>
              </a:avLst>
            </a:prstGeom>
            <a:ln w="25400"/>
          </p:spPr>
          <p:style>
            <a:lnRef idx="3">
              <a:schemeClr val="lt1"/>
            </a:lnRef>
            <a:fillRef idx="1">
              <a:schemeClr val="accent5"/>
            </a:fillRef>
            <a:effectRef idx="1">
              <a:schemeClr val="accent5"/>
            </a:effectRef>
            <a:fontRef idx="minor">
              <a:schemeClr val="lt1"/>
            </a:fontRef>
          </p:style>
          <p:txBody>
            <a:bodyPr anchor="ctr"/>
            <a:lstStyle/>
            <a:p>
              <a:pPr algn="ctr"/>
              <a:r>
                <a:rPr lang="zh-TW" altLang="en-US" sz="2200" dirty="0">
                  <a:latin typeface="微軟正黑體" panose="020B0604030504040204" pitchFamily="34" charset="-120"/>
                  <a:ea typeface="微軟正黑體" panose="020B0604030504040204" pitchFamily="34" charset="-120"/>
                </a:rPr>
                <a:t>培育實用技術人才</a:t>
              </a:r>
            </a:p>
          </p:txBody>
        </p:sp>
        <p:sp>
          <p:nvSpPr>
            <p:cNvPr id="93" name="圓角矩形 92"/>
            <p:cNvSpPr/>
            <p:nvPr/>
          </p:nvSpPr>
          <p:spPr>
            <a:xfrm>
              <a:off x="881104" y="5492451"/>
              <a:ext cx="4140242" cy="673878"/>
            </a:xfrm>
            <a:prstGeom prst="roundRect">
              <a:avLst>
                <a:gd name="adj" fmla="val 10000"/>
              </a:avLst>
            </a:prstGeom>
            <a:solidFill>
              <a:schemeClr val="accent5">
                <a:lumMod val="60000"/>
                <a:lumOff val="40000"/>
              </a:schemeClr>
            </a:solidFill>
            <a:ln w="25400"/>
          </p:spPr>
          <p:style>
            <a:lnRef idx="3">
              <a:schemeClr val="lt1"/>
            </a:lnRef>
            <a:fillRef idx="1">
              <a:schemeClr val="accent5"/>
            </a:fillRef>
            <a:effectRef idx="1">
              <a:schemeClr val="accent5"/>
            </a:effectRef>
            <a:fontRef idx="minor">
              <a:schemeClr val="lt1"/>
            </a:fontRef>
          </p:style>
          <p:txBody>
            <a:bodyPr anchor="ctr"/>
            <a:lstStyle/>
            <a:p>
              <a:pPr algn="ctr"/>
              <a:r>
                <a:rPr lang="zh-TW" altLang="en-US" sz="2200" dirty="0">
                  <a:latin typeface="微軟正黑體" panose="020B0604030504040204" pitchFamily="34" charset="-120"/>
                  <a:ea typeface="微軟正黑體" panose="020B0604030504040204" pitchFamily="34" charset="-120"/>
                </a:rPr>
                <a:t>奠定生涯發展之基礎</a:t>
              </a:r>
            </a:p>
          </p:txBody>
        </p:sp>
      </p:gr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6</a:t>
            </a:fld>
            <a:endParaRPr kumimoji="1" lang="zh-TW" altLang="en-US"/>
          </a:p>
        </p:txBody>
      </p:sp>
      <p:sp>
        <p:nvSpPr>
          <p:cNvPr id="37" name="橢圓 36"/>
          <p:cNvSpPr/>
          <p:nvPr/>
        </p:nvSpPr>
        <p:spPr>
          <a:xfrm>
            <a:off x="149469" y="6646985"/>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38" name="橢圓 37"/>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 name="箭號: 向右 3">
            <a:extLst>
              <a:ext uri="{FF2B5EF4-FFF2-40B4-BE49-F238E27FC236}">
                <a16:creationId xmlns:a16="http://schemas.microsoft.com/office/drawing/2014/main" id="{EF8FD914-CCF7-40E1-A7D4-3F5B10BF571F}"/>
              </a:ext>
            </a:extLst>
          </p:cNvPr>
          <p:cNvSpPr/>
          <p:nvPr/>
        </p:nvSpPr>
        <p:spPr>
          <a:xfrm>
            <a:off x="3983792" y="3675587"/>
            <a:ext cx="653816" cy="459730"/>
          </a:xfrm>
          <a:prstGeom prst="rightArrow">
            <a:avLst/>
          </a:prstGeom>
          <a:gradFill>
            <a:gsLst>
              <a:gs pos="0">
                <a:srgbClr val="558ED5"/>
              </a:gs>
              <a:gs pos="100000">
                <a:srgbClr val="E87D8A"/>
              </a:gs>
            </a:gsLst>
            <a:lin ang="21594000" scaled="0"/>
          </a:gra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7853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pPr/>
              <a:t>60</a:t>
            </a:fld>
            <a:endParaRPr kumimoji="1" lang="zh-TW" altLang="en-US"/>
          </a:p>
        </p:txBody>
      </p:sp>
      <p:sp>
        <p:nvSpPr>
          <p:cNvPr id="8" name="文字方塊 7"/>
          <p:cNvSpPr txBox="1"/>
          <p:nvPr/>
        </p:nvSpPr>
        <p:spPr>
          <a:xfrm>
            <a:off x="885825" y="1270575"/>
            <a:ext cx="8012976" cy="4950073"/>
          </a:xfrm>
          <a:prstGeom prst="rect">
            <a:avLst/>
          </a:prstGeom>
          <a:noFill/>
        </p:spPr>
        <p:txBody>
          <a:bodyPr wrap="square" rtlCol="0">
            <a:spAutoFit/>
          </a:bodyPr>
          <a:lstStyle/>
          <a:p>
            <a:pPr indent="720000" algn="dist">
              <a:lnSpc>
                <a:spcPts val="3500"/>
              </a:lnSpc>
            </a:pPr>
            <a:r>
              <a:rPr lang="zh-TW" altLang="en-US" sz="2400" b="1" dirty="0">
                <a:solidFill>
                  <a:schemeClr val="tx1">
                    <a:lumMod val="50000"/>
                    <a:lumOff val="50000"/>
                  </a:schemeClr>
                </a:solidFill>
                <a:latin typeface="微軟正黑體"/>
                <a:ea typeface="微軟正黑體"/>
                <a:cs typeface="微軟正黑體"/>
              </a:rPr>
              <a:t>      </a:t>
            </a:r>
            <a:r>
              <a:rPr lang="zh-TW" altLang="en-US" sz="2400" b="1" dirty="0">
                <a:solidFill>
                  <a:schemeClr val="bg2">
                    <a:lumMod val="25000"/>
                  </a:schemeClr>
                </a:solidFill>
                <a:latin typeface="微軟正黑體"/>
                <a:ea typeface="微軟正黑體"/>
                <a:cs typeface="微軟正黑體"/>
              </a:rPr>
              <a:t>課程地圖是將學校本位課程圖示化，以呈現課程</a:t>
            </a:r>
            <a:r>
              <a:rPr lang="en-US" altLang="zh-TW" sz="2400" b="1" dirty="0">
                <a:solidFill>
                  <a:schemeClr val="bg2">
                    <a:lumMod val="25000"/>
                  </a:schemeClr>
                </a:solidFill>
                <a:latin typeface="微軟正黑體"/>
                <a:ea typeface="微軟正黑體"/>
                <a:cs typeface="微軟正黑體"/>
              </a:rPr>
              <a:t>  </a:t>
            </a:r>
          </a:p>
          <a:p>
            <a:pPr indent="522000" algn="dist">
              <a:lnSpc>
                <a:spcPts val="3500"/>
              </a:lnSpc>
            </a:pPr>
            <a:r>
              <a:rPr lang="zh-TW" altLang="en-US" sz="2400" b="1" dirty="0">
                <a:solidFill>
                  <a:schemeClr val="bg2">
                    <a:lumMod val="25000"/>
                  </a:schemeClr>
                </a:solidFill>
                <a:latin typeface="微軟正黑體"/>
                <a:ea typeface="微軟正黑體"/>
                <a:cs typeface="微軟正黑體"/>
              </a:rPr>
              <a:t>與課程目標的關係，</a:t>
            </a:r>
            <a:r>
              <a:rPr lang="zh-TW" altLang="en-US" sz="2400" b="1" dirty="0">
                <a:solidFill>
                  <a:srgbClr val="E67089"/>
                </a:solidFill>
                <a:latin typeface="微軟正黑體"/>
                <a:ea typeface="微軟正黑體"/>
                <a:cs typeface="微軟正黑體"/>
              </a:rPr>
              <a:t>讓學生方便掌握各學期的課程選</a:t>
            </a:r>
            <a:endParaRPr lang="en-US" altLang="zh-TW" sz="2400" b="1" dirty="0">
              <a:solidFill>
                <a:srgbClr val="E67089"/>
              </a:solidFill>
              <a:latin typeface="微軟正黑體"/>
              <a:ea typeface="微軟正黑體"/>
              <a:cs typeface="微軟正黑體"/>
            </a:endParaRPr>
          </a:p>
          <a:p>
            <a:pPr indent="522000" algn="dist">
              <a:lnSpc>
                <a:spcPts val="3500"/>
              </a:lnSpc>
            </a:pPr>
            <a:r>
              <a:rPr lang="zh-TW" altLang="en-US" sz="2400" b="1" dirty="0">
                <a:solidFill>
                  <a:srgbClr val="E67089"/>
                </a:solidFill>
                <a:latin typeface="微軟正黑體"/>
                <a:ea typeface="微軟正黑體"/>
                <a:cs typeface="微軟正黑體"/>
              </a:rPr>
              <a:t>修資訊</a:t>
            </a:r>
            <a:r>
              <a:rPr lang="zh-TW" altLang="en-US" sz="2400" b="1" dirty="0">
                <a:solidFill>
                  <a:schemeClr val="tx1">
                    <a:lumMod val="50000"/>
                    <a:lumOff val="50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並</a:t>
            </a:r>
            <a:r>
              <a:rPr lang="zh-TW" altLang="en-US" sz="2400" b="1" dirty="0">
                <a:solidFill>
                  <a:srgbClr val="BB8155"/>
                </a:solidFill>
                <a:latin typeface="微軟正黑體"/>
                <a:ea typeface="微軟正黑體"/>
                <a:cs typeface="微軟正黑體"/>
              </a:rPr>
              <a:t>了解各類課程及各個科目與哪些能力有關</a:t>
            </a:r>
            <a:endParaRPr lang="en-US" altLang="zh-TW" sz="2400" b="1" dirty="0">
              <a:solidFill>
                <a:srgbClr val="BB8155"/>
              </a:solidFill>
              <a:latin typeface="微軟正黑體"/>
              <a:ea typeface="微軟正黑體"/>
              <a:cs typeface="微軟正黑體"/>
            </a:endParaRPr>
          </a:p>
          <a:p>
            <a:pPr indent="522000" algn="just">
              <a:lnSpc>
                <a:spcPts val="3500"/>
              </a:lnSpc>
            </a:pPr>
            <a:r>
              <a:rPr lang="zh-TW" altLang="en-US" sz="2400" b="1" dirty="0">
                <a:solidFill>
                  <a:srgbClr val="BB8155"/>
                </a:solidFill>
                <a:latin typeface="微軟正黑體"/>
                <a:ea typeface="微軟正黑體"/>
                <a:cs typeface="微軟正黑體"/>
              </a:rPr>
              <a:t>以及與哪些生涯或職涯發展有關</a:t>
            </a:r>
            <a:r>
              <a:rPr lang="zh-TW" altLang="en-US" sz="2400" b="1" dirty="0">
                <a:solidFill>
                  <a:schemeClr val="tx1">
                    <a:lumMod val="50000"/>
                    <a:lumOff val="50000"/>
                  </a:schemeClr>
                </a:solidFill>
                <a:latin typeface="微軟正黑體"/>
                <a:ea typeface="微軟正黑體"/>
                <a:cs typeface="微軟正黑體"/>
              </a:rPr>
              <a:t>。</a:t>
            </a:r>
            <a:endParaRPr lang="en-US" altLang="zh-TW" sz="2400" b="1" dirty="0">
              <a:solidFill>
                <a:schemeClr val="tx1">
                  <a:lumMod val="50000"/>
                  <a:lumOff val="50000"/>
                </a:schemeClr>
              </a:solidFill>
              <a:latin typeface="微軟正黑體"/>
              <a:ea typeface="微軟正黑體"/>
              <a:cs typeface="微軟正黑體"/>
            </a:endParaRPr>
          </a:p>
          <a:p>
            <a:endParaRPr lang="zh-TW" altLang="en-US" sz="2400" b="1" dirty="0">
              <a:solidFill>
                <a:schemeClr val="tx1">
                  <a:lumMod val="50000"/>
                  <a:lumOff val="50000"/>
                </a:schemeClr>
              </a:solidFill>
              <a:latin typeface="微軟正黑體"/>
              <a:ea typeface="微軟正黑體"/>
              <a:cs typeface="微軟正黑體"/>
            </a:endParaRPr>
          </a:p>
          <a:p>
            <a:pPr indent="522000" algn="dist">
              <a:lnSpc>
                <a:spcPts val="3500"/>
              </a:lnSpc>
            </a:pPr>
            <a:r>
              <a:rPr lang="zh-TW" altLang="en-US" sz="2400" b="1" dirty="0">
                <a:solidFill>
                  <a:schemeClr val="tx1">
                    <a:lumMod val="50000"/>
                    <a:lumOff val="50000"/>
                  </a:schemeClr>
                </a:solidFill>
                <a:latin typeface="微軟正黑體"/>
                <a:ea typeface="微軟正黑體"/>
                <a:cs typeface="微軟正黑體"/>
              </a:rPr>
              <a:t>         </a:t>
            </a:r>
            <a:r>
              <a:rPr lang="zh-TW" altLang="en-US" sz="2400" b="1" dirty="0">
                <a:solidFill>
                  <a:schemeClr val="bg2">
                    <a:lumMod val="25000"/>
                  </a:schemeClr>
                </a:solidFill>
                <a:latin typeface="微軟正黑體"/>
                <a:ea typeface="微軟正黑體"/>
                <a:cs typeface="微軟正黑體"/>
              </a:rPr>
              <a:t>課程地圖大致上是由以下幾個部分組成：學校願</a:t>
            </a:r>
            <a:endParaRPr lang="en-US" altLang="zh-TW" sz="2400" b="1" dirty="0">
              <a:solidFill>
                <a:schemeClr val="bg2">
                  <a:lumMod val="25000"/>
                </a:schemeClr>
              </a:solidFill>
              <a:latin typeface="微軟正黑體"/>
              <a:ea typeface="微軟正黑體"/>
              <a:cs typeface="微軟正黑體"/>
            </a:endParaRPr>
          </a:p>
          <a:p>
            <a:pPr indent="540000" algn="dist">
              <a:lnSpc>
                <a:spcPts val="3500"/>
              </a:lnSpc>
            </a:pPr>
            <a:r>
              <a:rPr lang="zh-TW" altLang="en-US" sz="2400" b="1" dirty="0">
                <a:solidFill>
                  <a:schemeClr val="bg2">
                    <a:lumMod val="25000"/>
                  </a:schemeClr>
                </a:solidFill>
                <a:latin typeface="微軟正黑體"/>
                <a:ea typeface="微軟正黑體"/>
                <a:cs typeface="微軟正黑體"/>
              </a:rPr>
              <a:t>景與特色、學生圖像與課程目標、學校整體課程架構</a:t>
            </a:r>
            <a:endParaRPr lang="en-US" altLang="zh-TW" sz="2400" b="1" dirty="0">
              <a:solidFill>
                <a:schemeClr val="bg2">
                  <a:lumMod val="25000"/>
                </a:schemeClr>
              </a:solidFill>
              <a:latin typeface="微軟正黑體"/>
              <a:ea typeface="微軟正黑體"/>
              <a:cs typeface="微軟正黑體"/>
            </a:endParaRPr>
          </a:p>
          <a:p>
            <a:pPr indent="522000" algn="dist">
              <a:lnSpc>
                <a:spcPts val="3500"/>
              </a:lnSpc>
            </a:pPr>
            <a:r>
              <a:rPr lang="zh-TW" altLang="en-US" sz="2400" b="1" dirty="0">
                <a:solidFill>
                  <a:schemeClr val="bg2">
                    <a:lumMod val="25000"/>
                  </a:schemeClr>
                </a:solidFill>
                <a:latin typeface="微軟正黑體"/>
                <a:ea typeface="微軟正黑體"/>
                <a:cs typeface="微軟正黑體"/>
              </a:rPr>
              <a:t>、不同類型課程與課程級別的佈局</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與願景、學習進程</a:t>
            </a:r>
            <a:endParaRPr lang="en-US" altLang="zh-TW" sz="2400" b="1" dirty="0">
              <a:solidFill>
                <a:schemeClr val="bg2">
                  <a:lumMod val="25000"/>
                </a:schemeClr>
              </a:solidFill>
              <a:latin typeface="微軟正黑體"/>
              <a:ea typeface="微軟正黑體"/>
              <a:cs typeface="微軟正黑體"/>
            </a:endParaRPr>
          </a:p>
          <a:p>
            <a:pPr indent="522000" algn="dist">
              <a:lnSpc>
                <a:spcPts val="3500"/>
              </a:lnSpc>
            </a:pPr>
            <a:r>
              <a:rPr lang="zh-TW" altLang="en-US" sz="2400" b="1" dirty="0">
                <a:solidFill>
                  <a:schemeClr val="bg2">
                    <a:lumMod val="25000"/>
                  </a:schemeClr>
                </a:solidFill>
                <a:latin typeface="微軟正黑體"/>
                <a:ea typeface="微軟正黑體"/>
                <a:cs typeface="微軟正黑體"/>
              </a:rPr>
              <a:t>以及與進路發展的關係</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、學生學習與適性需求、學校</a:t>
            </a:r>
            <a:endParaRPr lang="en-US" altLang="zh-TW" sz="2400" b="1" dirty="0">
              <a:solidFill>
                <a:schemeClr val="bg2">
                  <a:lumMod val="25000"/>
                </a:schemeClr>
              </a:solidFill>
              <a:latin typeface="微軟正黑體"/>
              <a:ea typeface="微軟正黑體"/>
              <a:cs typeface="微軟正黑體"/>
            </a:endParaRPr>
          </a:p>
          <a:p>
            <a:pPr indent="522000" algn="dist">
              <a:lnSpc>
                <a:spcPts val="3500"/>
              </a:lnSpc>
            </a:pPr>
            <a:r>
              <a:rPr lang="zh-TW" altLang="en-US" sz="2400" b="1" dirty="0">
                <a:solidFill>
                  <a:schemeClr val="bg2">
                    <a:lumMod val="25000"/>
                  </a:schemeClr>
                </a:solidFill>
                <a:latin typeface="微軟正黑體"/>
                <a:ea typeface="微軟正黑體"/>
                <a:cs typeface="微軟正黑體"/>
              </a:rPr>
              <a:t>對學生延伸性及其他學習經歷的規劃</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自主學習、服務</a:t>
            </a:r>
            <a:endParaRPr lang="en-US" altLang="zh-TW" sz="2400" b="1" dirty="0">
              <a:solidFill>
                <a:schemeClr val="bg2">
                  <a:lumMod val="25000"/>
                </a:schemeClr>
              </a:solidFill>
              <a:latin typeface="微軟正黑體"/>
              <a:ea typeface="微軟正黑體"/>
              <a:cs typeface="微軟正黑體"/>
            </a:endParaRPr>
          </a:p>
          <a:p>
            <a:pPr indent="522000" algn="just">
              <a:lnSpc>
                <a:spcPts val="3500"/>
              </a:lnSpc>
            </a:pPr>
            <a:r>
              <a:rPr lang="zh-TW" altLang="en-US" sz="2400" b="1" dirty="0">
                <a:solidFill>
                  <a:schemeClr val="bg2">
                    <a:lumMod val="25000"/>
                  </a:schemeClr>
                </a:solidFill>
                <a:latin typeface="微軟正黑體"/>
                <a:ea typeface="微軟正黑體"/>
                <a:cs typeface="微軟正黑體"/>
              </a:rPr>
              <a:t>學習、團體活動</a:t>
            </a:r>
            <a:r>
              <a:rPr lang="en-US" altLang="zh-TW" sz="2400" b="1" dirty="0">
                <a:solidFill>
                  <a:schemeClr val="bg2">
                    <a:lumMod val="25000"/>
                  </a:schemeClr>
                </a:solidFill>
                <a:latin typeface="微軟正黑體"/>
                <a:ea typeface="微軟正黑體"/>
                <a:cs typeface="微軟正黑體"/>
              </a:rPr>
              <a:t>…)</a:t>
            </a:r>
            <a:r>
              <a:rPr lang="zh-TW" altLang="en-US" sz="2400" b="1" dirty="0">
                <a:solidFill>
                  <a:schemeClr val="bg2">
                    <a:lumMod val="25000"/>
                  </a:schemeClr>
                </a:solidFill>
                <a:latin typeface="微軟正黑體"/>
                <a:ea typeface="微軟正黑體"/>
                <a:cs typeface="微軟正黑體"/>
              </a:rPr>
              <a:t>。</a:t>
            </a:r>
            <a:endParaRPr lang="en-US" altLang="zh-TW" sz="2400" b="1" dirty="0">
              <a:solidFill>
                <a:schemeClr val="bg2">
                  <a:lumMod val="25000"/>
                </a:schemeClr>
              </a:solidFill>
              <a:latin typeface="微軟正黑體"/>
              <a:ea typeface="微軟正黑體"/>
              <a:cs typeface="微軟正黑體"/>
            </a:endParaRPr>
          </a:p>
        </p:txBody>
      </p:sp>
      <p:sp>
        <p:nvSpPr>
          <p:cNvPr id="9" name="標題 1"/>
          <p:cNvSpPr txBox="1">
            <a:spLocks/>
          </p:cNvSpPr>
          <p:nvPr/>
        </p:nvSpPr>
        <p:spPr>
          <a:xfrm>
            <a:off x="594011" y="221366"/>
            <a:ext cx="8887047" cy="862166"/>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3200" dirty="0">
                <a:solidFill>
                  <a:schemeClr val="tx2">
                    <a:lumMod val="60000"/>
                    <a:lumOff val="40000"/>
                  </a:schemeClr>
                </a:solidFill>
              </a:rPr>
              <a:t>貳、校訂課程怎麼</a:t>
            </a:r>
            <a:r>
              <a:rPr lang="zh-TW" altLang="en-US" sz="3200" dirty="0" smtClean="0">
                <a:solidFill>
                  <a:schemeClr val="tx2">
                    <a:lumMod val="60000"/>
                    <a:lumOff val="40000"/>
                  </a:schemeClr>
                </a:solidFill>
              </a:rPr>
              <a:t>做</a:t>
            </a:r>
            <a:r>
              <a:rPr lang="en-US" altLang="zh-TW" sz="3200" dirty="0" smtClean="0">
                <a:solidFill>
                  <a:schemeClr val="tx2">
                    <a:lumMod val="60000"/>
                    <a:lumOff val="40000"/>
                  </a:schemeClr>
                </a:solidFill>
              </a:rPr>
              <a:t>-</a:t>
            </a:r>
            <a:r>
              <a:rPr lang="zh-TW" altLang="en-US" sz="3200" dirty="0" smtClean="0">
                <a:solidFill>
                  <a:schemeClr val="accent6"/>
                </a:solidFill>
              </a:rPr>
              <a:t>課程地圖的形成</a:t>
            </a:r>
            <a:endParaRPr lang="zh-TW" altLang="en-US" sz="3200" dirty="0">
              <a:solidFill>
                <a:schemeClr val="accent6"/>
              </a:solidFill>
            </a:endParaRPr>
          </a:p>
        </p:txBody>
      </p:sp>
    </p:spTree>
    <p:extLst>
      <p:ext uri="{BB962C8B-B14F-4D97-AF65-F5344CB8AC3E}">
        <p14:creationId xmlns:p14="http://schemas.microsoft.com/office/powerpoint/2010/main" val="18723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oShape 144"/>
          <p:cNvSpPr>
            <a:spLocks noChangeAspect="1" noChangeArrowheads="1"/>
          </p:cNvSpPr>
          <p:nvPr/>
        </p:nvSpPr>
        <p:spPr bwMode="auto">
          <a:xfrm>
            <a:off x="1414138" y="2045288"/>
            <a:ext cx="7249379" cy="692844"/>
          </a:xfrm>
          <a:prstGeom prst="roundRect">
            <a:avLst>
              <a:gd name="adj" fmla="val 9838"/>
            </a:avLst>
          </a:prstGeom>
          <a:solidFill>
            <a:srgbClr val="E0F1CB"/>
          </a:solidFill>
          <a:ln w="6350">
            <a:solidFill>
              <a:srgbClr val="00B05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18" name="AutoShape 143"/>
          <p:cNvSpPr>
            <a:spLocks noChangeAspect="1" noChangeArrowheads="1"/>
          </p:cNvSpPr>
          <p:nvPr/>
        </p:nvSpPr>
        <p:spPr bwMode="auto">
          <a:xfrm>
            <a:off x="1414137" y="2832075"/>
            <a:ext cx="7249380" cy="445667"/>
          </a:xfrm>
          <a:prstGeom prst="roundRect">
            <a:avLst>
              <a:gd name="adj" fmla="val 13495"/>
            </a:avLst>
          </a:prstGeom>
          <a:solidFill>
            <a:srgbClr val="FFE1E1"/>
          </a:solidFill>
          <a:ln w="6350">
            <a:solidFill>
              <a:srgbClr val="FF8989"/>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9" name="AutoShape 144"/>
          <p:cNvSpPr>
            <a:spLocks noChangeAspect="1" noChangeArrowheads="1"/>
          </p:cNvSpPr>
          <p:nvPr/>
        </p:nvSpPr>
        <p:spPr bwMode="auto">
          <a:xfrm>
            <a:off x="1402595" y="1340043"/>
            <a:ext cx="7260922" cy="666701"/>
          </a:xfrm>
          <a:prstGeom prst="roundRect">
            <a:avLst>
              <a:gd name="adj" fmla="val 9838"/>
            </a:avLst>
          </a:prstGeom>
          <a:solidFill>
            <a:srgbClr val="E0F1CB"/>
          </a:solidFill>
          <a:ln w="6350">
            <a:solidFill>
              <a:srgbClr val="00B05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 name="AutoShape 143"/>
          <p:cNvSpPr>
            <a:spLocks noChangeAspect="1" noChangeArrowheads="1"/>
          </p:cNvSpPr>
          <p:nvPr/>
        </p:nvSpPr>
        <p:spPr bwMode="auto">
          <a:xfrm>
            <a:off x="1414138" y="3304414"/>
            <a:ext cx="7249379" cy="873704"/>
          </a:xfrm>
          <a:prstGeom prst="roundRect">
            <a:avLst>
              <a:gd name="adj" fmla="val 13495"/>
            </a:avLst>
          </a:prstGeom>
          <a:solidFill>
            <a:srgbClr val="FFE1E1"/>
          </a:solidFill>
          <a:ln w="6350">
            <a:solidFill>
              <a:srgbClr val="FF8989"/>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2" name="矩形 2"/>
          <p:cNvSpPr>
            <a:spLocks noChangeArrowheads="1"/>
          </p:cNvSpPr>
          <p:nvPr/>
        </p:nvSpPr>
        <p:spPr bwMode="auto">
          <a:xfrm>
            <a:off x="676652" y="1337869"/>
            <a:ext cx="252000" cy="1424804"/>
          </a:xfrm>
          <a:prstGeom prst="rect">
            <a:avLst/>
          </a:prstGeom>
          <a:solidFill>
            <a:srgbClr val="FFFF5B"/>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群共同課程 </a:t>
            </a:r>
            <a:r>
              <a:rPr kumimoji="0" lang="zh-TW"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14" name="矩形 6"/>
          <p:cNvSpPr>
            <a:spLocks/>
          </p:cNvSpPr>
          <p:nvPr/>
        </p:nvSpPr>
        <p:spPr bwMode="auto">
          <a:xfrm>
            <a:off x="1781341" y="1071548"/>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一上</a:t>
            </a:r>
            <a:endParaRPr kumimoji="0" lang="zh-TW" altLang="zh-TW" sz="1200" b="0" i="0" u="none" strike="noStrike" cap="none" normalizeH="0" baseline="0">
              <a:ln>
                <a:noFill/>
              </a:ln>
              <a:solidFill>
                <a:schemeClr val="tx1"/>
              </a:solidFill>
              <a:effectLst/>
              <a:latin typeface="Arial" panose="020B0604020202020204" pitchFamily="34" charset="0"/>
            </a:endParaRPr>
          </a:p>
        </p:txBody>
      </p:sp>
      <p:sp>
        <p:nvSpPr>
          <p:cNvPr id="16" name="矩形 94"/>
          <p:cNvSpPr>
            <a:spLocks noChangeArrowheads="1"/>
          </p:cNvSpPr>
          <p:nvPr/>
        </p:nvSpPr>
        <p:spPr bwMode="auto">
          <a:xfrm>
            <a:off x="676652" y="2803401"/>
            <a:ext cx="252000" cy="1443642"/>
          </a:xfrm>
          <a:prstGeom prst="rect">
            <a:avLst/>
          </a:prstGeom>
          <a:solidFill>
            <a:srgbClr val="FFFF25"/>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科共同課程 </a:t>
            </a:r>
            <a:r>
              <a:rPr kumimoji="0" lang="zh-TW"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17" name="矩形 123"/>
          <p:cNvSpPr>
            <a:spLocks noChangeArrowheads="1"/>
          </p:cNvSpPr>
          <p:nvPr/>
        </p:nvSpPr>
        <p:spPr bwMode="auto">
          <a:xfrm>
            <a:off x="676652" y="4883212"/>
            <a:ext cx="252000" cy="1421925"/>
          </a:xfrm>
          <a:prstGeom prst="rect">
            <a:avLst/>
          </a:prstGeom>
          <a:solidFill>
            <a:srgbClr val="F4EE00"/>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科專業能力 </a:t>
            </a:r>
            <a:r>
              <a:rPr kumimoji="0" lang="zh-TW" altLang="zh-TW"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25" name="AutoShape 141"/>
          <p:cNvSpPr>
            <a:spLocks noChangeArrowheads="1"/>
          </p:cNvSpPr>
          <p:nvPr/>
        </p:nvSpPr>
        <p:spPr bwMode="auto">
          <a:xfrm>
            <a:off x="961995" y="1332748"/>
            <a:ext cx="407258" cy="673996"/>
          </a:xfrm>
          <a:prstGeom prst="roundRect">
            <a:avLst>
              <a:gd name="adj" fmla="val 16667"/>
            </a:avLst>
          </a:prstGeom>
          <a:solidFill>
            <a:srgbClr val="0033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專業</a:t>
            </a:r>
            <a:r>
              <a:rPr kumimoji="0" lang="en-US"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26" name="AutoShape 97"/>
          <p:cNvSpPr>
            <a:spLocks noChangeArrowheads="1"/>
          </p:cNvSpPr>
          <p:nvPr/>
        </p:nvSpPr>
        <p:spPr bwMode="auto">
          <a:xfrm>
            <a:off x="5187374" y="1352076"/>
            <a:ext cx="1170507" cy="636185"/>
          </a:xfrm>
          <a:prstGeom prst="roundRect">
            <a:avLst>
              <a:gd name="adj" fmla="val 16667"/>
            </a:avLst>
          </a:prstGeom>
          <a:solidFill>
            <a:srgbClr val="43FF43"/>
          </a:solidFill>
          <a:ln>
            <a:noFill/>
          </a:ln>
          <a:extLst>
            <a:ext uri="{91240B29-F687-4F45-9708-019B960494DF}">
              <a14:hiddenLine xmlns:a14="http://schemas.microsoft.com/office/drawing/2010/main" w="6350">
                <a:solidFill>
                  <a:srgbClr val="ED7D3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經濟學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2400" b="0" i="0" u="none" strike="noStrike" cap="none" normalizeH="0" baseline="0" dirty="0">
              <a:ln>
                <a:noFill/>
              </a:ln>
              <a:solidFill>
                <a:schemeClr val="tx1"/>
              </a:solidFill>
              <a:effectLst/>
              <a:latin typeface="Arial" panose="020B0604020202020204" pitchFamily="34" charset="0"/>
            </a:endParaRPr>
          </a:p>
        </p:txBody>
      </p:sp>
      <p:sp>
        <p:nvSpPr>
          <p:cNvPr id="27" name="AutoShape 96"/>
          <p:cNvSpPr>
            <a:spLocks noChangeAspect="1" noChangeArrowheads="1"/>
          </p:cNvSpPr>
          <p:nvPr/>
        </p:nvSpPr>
        <p:spPr bwMode="auto">
          <a:xfrm>
            <a:off x="1451099" y="1358161"/>
            <a:ext cx="1236484" cy="630100"/>
          </a:xfrm>
          <a:prstGeom prst="roundRect">
            <a:avLst>
              <a:gd name="adj" fmla="val 16667"/>
            </a:avLst>
          </a:prstGeom>
          <a:solidFill>
            <a:srgbClr val="AFFFA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商業概論</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數位科技概論</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800" b="0" i="0" u="none" strike="noStrike" cap="none" normalizeH="0" baseline="0" dirty="0">
              <a:ln>
                <a:noFill/>
              </a:ln>
              <a:solidFill>
                <a:schemeClr val="tx1"/>
              </a:solidFill>
              <a:effectLst/>
            </a:endParaRPr>
          </a:p>
        </p:txBody>
      </p:sp>
      <p:sp>
        <p:nvSpPr>
          <p:cNvPr id="28" name="AutoShape 147"/>
          <p:cNvSpPr>
            <a:spLocks noChangeAspect="1" noChangeArrowheads="1"/>
          </p:cNvSpPr>
          <p:nvPr/>
        </p:nvSpPr>
        <p:spPr bwMode="auto">
          <a:xfrm>
            <a:off x="2720925" y="1371798"/>
            <a:ext cx="1231966" cy="634946"/>
          </a:xfrm>
          <a:prstGeom prst="roundRect">
            <a:avLst>
              <a:gd name="adj" fmla="val 16667"/>
            </a:avLst>
          </a:prstGeom>
          <a:solidFill>
            <a:srgbClr val="8FFF8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商業概論</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數位科技概論</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800" b="0" i="0" u="none" strike="noStrike" cap="none" normalizeH="0" baseline="0" dirty="0">
              <a:ln>
                <a:noFill/>
              </a:ln>
              <a:solidFill>
                <a:schemeClr val="tx1"/>
              </a:solidFill>
              <a:effectLst/>
            </a:endParaRPr>
          </a:p>
        </p:txBody>
      </p:sp>
      <p:sp>
        <p:nvSpPr>
          <p:cNvPr id="29" name="AutoShape 148"/>
          <p:cNvSpPr>
            <a:spLocks noChangeArrowheads="1"/>
          </p:cNvSpPr>
          <p:nvPr/>
        </p:nvSpPr>
        <p:spPr bwMode="auto">
          <a:xfrm>
            <a:off x="3982533" y="1348130"/>
            <a:ext cx="1175200" cy="634946"/>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經濟學</a:t>
            </a:r>
            <a:r>
              <a:rPr kumimoji="0" lang="en-US" altLang="zh-TW" sz="10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2400" b="0" i="0" u="none" strike="noStrike" cap="none" normalizeH="0" baseline="0" dirty="0">
              <a:ln>
                <a:noFill/>
              </a:ln>
              <a:solidFill>
                <a:schemeClr val="tx1"/>
              </a:solidFill>
              <a:effectLst/>
              <a:latin typeface="Arial" panose="020B0604020202020204" pitchFamily="34" charset="0"/>
            </a:endParaRPr>
          </a:p>
        </p:txBody>
      </p:sp>
      <p:sp>
        <p:nvSpPr>
          <p:cNvPr id="30" name="AutoShape 149"/>
          <p:cNvSpPr>
            <a:spLocks noChangeArrowheads="1"/>
          </p:cNvSpPr>
          <p:nvPr/>
        </p:nvSpPr>
        <p:spPr bwMode="auto">
          <a:xfrm>
            <a:off x="961995" y="2045287"/>
            <a:ext cx="407259" cy="675995"/>
          </a:xfrm>
          <a:prstGeom prst="roundRect">
            <a:avLst>
              <a:gd name="adj" fmla="val 16667"/>
            </a:avLst>
          </a:prstGeom>
          <a:solidFill>
            <a:srgbClr val="0033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a:t>
            </a:r>
            <a:r>
              <a:rPr kumimoji="0" lang="en-US"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zh-TW" sz="11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31" name="AutoShape 152"/>
          <p:cNvSpPr>
            <a:spLocks noChangeAspect="1" noChangeArrowheads="1"/>
          </p:cNvSpPr>
          <p:nvPr/>
        </p:nvSpPr>
        <p:spPr bwMode="auto">
          <a:xfrm>
            <a:off x="6388873" y="2071369"/>
            <a:ext cx="1169159" cy="593604"/>
          </a:xfrm>
          <a:prstGeom prst="roundRect">
            <a:avLst>
              <a:gd name="adj" fmla="val 16667"/>
            </a:avLst>
          </a:prstGeom>
          <a:solidFill>
            <a:srgbClr val="00DA00"/>
          </a:solidFill>
          <a:ln>
            <a:noFill/>
          </a:ln>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商業英文實務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32" name="AutoShape 153"/>
          <p:cNvSpPr>
            <a:spLocks noChangeAspect="1" noChangeArrowheads="1"/>
          </p:cNvSpPr>
          <p:nvPr/>
        </p:nvSpPr>
        <p:spPr bwMode="auto">
          <a:xfrm>
            <a:off x="7589022" y="2064953"/>
            <a:ext cx="1043506" cy="593604"/>
          </a:xfrm>
          <a:prstGeom prst="roundRect">
            <a:avLst>
              <a:gd name="adj" fmla="val 16667"/>
            </a:avLst>
          </a:prstGeom>
          <a:solidFill>
            <a:srgbClr val="00DA00"/>
          </a:solidFill>
          <a:ln>
            <a:noFill/>
          </a:ln>
          <a:extLst/>
        </p:spPr>
        <p:txBody>
          <a:bodyPr vert="horz" wrap="non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商業英文實務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33" name="AutoShape 154"/>
          <p:cNvSpPr>
            <a:spLocks noChangeArrowheads="1"/>
          </p:cNvSpPr>
          <p:nvPr/>
        </p:nvSpPr>
        <p:spPr bwMode="auto">
          <a:xfrm>
            <a:off x="1436240" y="2095025"/>
            <a:ext cx="1251343" cy="626258"/>
          </a:xfrm>
          <a:prstGeom prst="roundRect">
            <a:avLst>
              <a:gd name="adj" fmla="val 16667"/>
            </a:avLst>
          </a:prstGeom>
          <a:solidFill>
            <a:srgbClr val="AFFFA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kumimoji="0" lang="en-US" altLang="zh-TW" sz="10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1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000" b="0" i="0" u="none" strike="noStrike" cap="none" normalizeH="0" baseline="0" dirty="0">
              <a:ln>
                <a:noFill/>
              </a:ln>
              <a:solidFill>
                <a:schemeClr val="tx1"/>
              </a:solidFill>
              <a:effectLst/>
              <a:latin typeface="Arial" panose="020B0604020202020204" pitchFamily="34" charset="0"/>
            </a:endParaRPr>
          </a:p>
        </p:txBody>
      </p:sp>
      <p:sp>
        <p:nvSpPr>
          <p:cNvPr id="34" name="AutoShape 155"/>
          <p:cNvSpPr>
            <a:spLocks noChangeArrowheads="1"/>
          </p:cNvSpPr>
          <p:nvPr/>
        </p:nvSpPr>
        <p:spPr bwMode="auto">
          <a:xfrm>
            <a:off x="2720925" y="2089238"/>
            <a:ext cx="1231966" cy="626258"/>
          </a:xfrm>
          <a:prstGeom prst="roundRect">
            <a:avLst>
              <a:gd name="adj" fmla="val 16667"/>
            </a:avLst>
          </a:prstGeom>
          <a:solidFill>
            <a:srgbClr val="8FFF8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35" name="AutoShape 156"/>
          <p:cNvSpPr>
            <a:spLocks noChangeArrowheads="1"/>
          </p:cNvSpPr>
          <p:nvPr/>
        </p:nvSpPr>
        <p:spPr bwMode="auto">
          <a:xfrm>
            <a:off x="3982533" y="2085037"/>
            <a:ext cx="1175200" cy="621784"/>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數位科技應用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會計軟體應用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39" name="AutoShape 178"/>
          <p:cNvSpPr>
            <a:spLocks noChangeArrowheads="1"/>
          </p:cNvSpPr>
          <p:nvPr/>
        </p:nvSpPr>
        <p:spPr bwMode="auto">
          <a:xfrm>
            <a:off x="970004" y="3304414"/>
            <a:ext cx="420723" cy="873704"/>
          </a:xfrm>
          <a:prstGeom prst="roundRect">
            <a:avLst>
              <a:gd name="adj" fmla="val 16667"/>
            </a:avLst>
          </a:prstGeom>
          <a:solidFill>
            <a:srgbClr val="8000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50" name="Rectangle 80"/>
          <p:cNvSpPr>
            <a:spLocks/>
          </p:cNvSpPr>
          <p:nvPr/>
        </p:nvSpPr>
        <p:spPr bwMode="auto">
          <a:xfrm>
            <a:off x="3048908" y="1077786"/>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一下</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51" name="Rectangle 79"/>
          <p:cNvSpPr>
            <a:spLocks/>
          </p:cNvSpPr>
          <p:nvPr/>
        </p:nvSpPr>
        <p:spPr bwMode="auto">
          <a:xfrm>
            <a:off x="4277705" y="1077786"/>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二上</a:t>
            </a:r>
            <a:endParaRPr kumimoji="0" lang="zh-TW" altLang="zh-TW" sz="300" b="0" i="0" u="none" strike="noStrike" cap="none" normalizeH="0" baseline="0" dirty="0">
              <a:ln>
                <a:noFill/>
              </a:ln>
              <a:solidFill>
                <a:schemeClr val="tx1"/>
              </a:solidFill>
              <a:effectLst/>
            </a:endParaRPr>
          </a:p>
        </p:txBody>
      </p:sp>
      <p:sp>
        <p:nvSpPr>
          <p:cNvPr id="52" name="Rectangle 78"/>
          <p:cNvSpPr>
            <a:spLocks/>
          </p:cNvSpPr>
          <p:nvPr/>
        </p:nvSpPr>
        <p:spPr bwMode="auto">
          <a:xfrm>
            <a:off x="5484627" y="1077786"/>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二下</a:t>
            </a:r>
            <a:endParaRPr kumimoji="0" lang="zh-TW" altLang="zh-TW" sz="300" b="0" i="0" u="none" strike="noStrike" cap="none" normalizeH="0" baseline="0" dirty="0">
              <a:ln>
                <a:noFill/>
              </a:ln>
              <a:solidFill>
                <a:schemeClr val="tx1"/>
              </a:solidFill>
              <a:effectLst/>
            </a:endParaRPr>
          </a:p>
        </p:txBody>
      </p:sp>
      <p:sp>
        <p:nvSpPr>
          <p:cNvPr id="53" name="Rectangle 77"/>
          <p:cNvSpPr>
            <a:spLocks/>
          </p:cNvSpPr>
          <p:nvPr/>
        </p:nvSpPr>
        <p:spPr bwMode="auto">
          <a:xfrm>
            <a:off x="7822775" y="1077786"/>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三下</a:t>
            </a:r>
            <a:endParaRPr kumimoji="0" lang="zh-TW" altLang="zh-TW" sz="300" b="0" i="0" u="none" strike="noStrike" cap="none" normalizeH="0" baseline="0" dirty="0">
              <a:ln>
                <a:noFill/>
              </a:ln>
              <a:solidFill>
                <a:schemeClr val="tx1"/>
              </a:solidFill>
              <a:effectLst/>
            </a:endParaRPr>
          </a:p>
        </p:txBody>
      </p:sp>
      <p:sp>
        <p:nvSpPr>
          <p:cNvPr id="54" name="Rectangle 76"/>
          <p:cNvSpPr>
            <a:spLocks/>
          </p:cNvSpPr>
          <p:nvPr/>
        </p:nvSpPr>
        <p:spPr bwMode="auto">
          <a:xfrm>
            <a:off x="6685452" y="1077786"/>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三上</a:t>
            </a:r>
            <a:endParaRPr kumimoji="0" lang="zh-TW" altLang="zh-TW" sz="300" b="0" i="0" u="none" strike="noStrike" cap="none" normalizeH="0" baseline="0" dirty="0">
              <a:ln>
                <a:noFill/>
              </a:ln>
              <a:solidFill>
                <a:schemeClr val="tx1"/>
              </a:solidFill>
              <a:effectLst/>
            </a:endParaRPr>
          </a:p>
        </p:txBody>
      </p:sp>
      <p:sp>
        <p:nvSpPr>
          <p:cNvPr id="76" name="AutoShape 7"/>
          <p:cNvSpPr>
            <a:spLocks noChangeArrowheads="1"/>
          </p:cNvSpPr>
          <p:nvPr/>
        </p:nvSpPr>
        <p:spPr bwMode="auto">
          <a:xfrm>
            <a:off x="1002621" y="4883211"/>
            <a:ext cx="778720" cy="1421925"/>
          </a:xfrm>
          <a:prstGeom prst="roundRect">
            <a:avLst>
              <a:gd name="adj" fmla="val 16667"/>
            </a:avLst>
          </a:prstGeom>
          <a:solidFill>
            <a:srgbClr val="660066"/>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non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2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實習科目</a:t>
            </a:r>
            <a:endParaRPr lang="en-US" altLang="zh-TW"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zh-TW"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同</a:t>
            </a:r>
            <a:r>
              <a:rPr lang="zh-TW" altLang="en-US" sz="12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科跨</a:t>
            </a:r>
            <a:r>
              <a:rPr lang="zh-TW" altLang="en-US"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2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5" name="AutoShape 47"/>
          <p:cNvSpPr>
            <a:spLocks noChangeAspect="1" noChangeArrowheads="1"/>
          </p:cNvSpPr>
          <p:nvPr/>
        </p:nvSpPr>
        <p:spPr bwMode="auto">
          <a:xfrm>
            <a:off x="5188725" y="2089238"/>
            <a:ext cx="1169157" cy="601808"/>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數位科技應用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b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會計軟體應用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127" name="AutoShape 157"/>
          <p:cNvSpPr>
            <a:spLocks noChangeArrowheads="1"/>
          </p:cNvSpPr>
          <p:nvPr/>
        </p:nvSpPr>
        <p:spPr bwMode="auto">
          <a:xfrm>
            <a:off x="960162" y="2832075"/>
            <a:ext cx="420723" cy="445667"/>
          </a:xfrm>
          <a:prstGeom prst="roundRect">
            <a:avLst>
              <a:gd name="adj" fmla="val 16667"/>
            </a:avLst>
          </a:prstGeom>
          <a:solidFill>
            <a:srgbClr val="8000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專業</a:t>
            </a: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104" name="向右箭號 248"/>
          <p:cNvSpPr>
            <a:spLocks noChangeAspect="1"/>
          </p:cNvSpPr>
          <p:nvPr/>
        </p:nvSpPr>
        <p:spPr bwMode="auto">
          <a:xfrm rot="5400000">
            <a:off x="4525812" y="4261599"/>
            <a:ext cx="554415" cy="575337"/>
          </a:xfrm>
          <a:prstGeom prst="rightArrow">
            <a:avLst>
              <a:gd name="adj1" fmla="val 50000"/>
              <a:gd name="adj2" fmla="val 5465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7" name="AutoShape 186"/>
          <p:cNvSpPr>
            <a:spLocks noChangeAspect="1" noChangeArrowheads="1"/>
          </p:cNvSpPr>
          <p:nvPr/>
        </p:nvSpPr>
        <p:spPr bwMode="auto">
          <a:xfrm>
            <a:off x="6401620" y="3384653"/>
            <a:ext cx="1154373" cy="723621"/>
          </a:xfrm>
          <a:prstGeom prst="roundRect">
            <a:avLst>
              <a:gd name="adj" fmla="val 16667"/>
            </a:avLst>
          </a:prstGeom>
          <a:solidFill>
            <a:srgbClr val="E576EE">
              <a:alpha val="71001"/>
            </a:srgbClr>
          </a:solidFill>
          <a:ln>
            <a:noFill/>
          </a:ln>
          <a:extLst/>
        </p:spPr>
        <p:txBody>
          <a:bodyPr vert="horz" wrap="none" lIns="36000" tIns="45720" rIns="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計算機應用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defTabSz="914400" eaLnBrk="0" fontAlgn="base" hangingPunct="0">
              <a:spcBef>
                <a:spcPct val="0"/>
              </a:spcBef>
              <a:spcAft>
                <a:spcPct val="0"/>
              </a:spcAft>
            </a:pPr>
            <a:r>
              <a:rPr lang="zh-TW" altLang="en-US" sz="10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會計學</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b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專題實作</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0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圓角矩形 49"/>
          <p:cNvSpPr>
            <a:spLocks noChangeAspect="1"/>
          </p:cNvSpPr>
          <p:nvPr/>
        </p:nvSpPr>
        <p:spPr bwMode="auto">
          <a:xfrm>
            <a:off x="3982533" y="3393861"/>
            <a:ext cx="1171589" cy="734017"/>
          </a:xfrm>
          <a:prstGeom prst="roundRect">
            <a:avLst>
              <a:gd name="adj" fmla="val 16667"/>
            </a:avLst>
          </a:prstGeom>
          <a:solidFill>
            <a:srgbClr val="ED96EB"/>
          </a:solidFill>
          <a:ln>
            <a:noFill/>
          </a:ln>
          <a:extLst/>
        </p:spPr>
        <p:txBody>
          <a:bodyPr vert="horz" wrap="none" lIns="36000" tIns="45720" rIns="3600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零售實務</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多元選修</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82" name="圓角矩形 2"/>
          <p:cNvSpPr>
            <a:spLocks noChangeAspect="1"/>
          </p:cNvSpPr>
          <p:nvPr/>
        </p:nvSpPr>
        <p:spPr bwMode="auto">
          <a:xfrm>
            <a:off x="1412455" y="3393861"/>
            <a:ext cx="1264731" cy="734016"/>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p:txBody>
      </p:sp>
      <p:sp>
        <p:nvSpPr>
          <p:cNvPr id="103" name="AutoShape 30"/>
          <p:cNvSpPr>
            <a:spLocks noChangeAspect="1"/>
          </p:cNvSpPr>
          <p:nvPr/>
        </p:nvSpPr>
        <p:spPr bwMode="auto">
          <a:xfrm>
            <a:off x="5187374" y="3397303"/>
            <a:ext cx="1170507" cy="731456"/>
          </a:xfrm>
          <a:prstGeom prst="roundRect">
            <a:avLst>
              <a:gd name="adj" fmla="val 16667"/>
            </a:avLst>
          </a:prstGeom>
          <a:solidFill>
            <a:srgbClr val="ED96EB"/>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專題實作</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0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5" name="圓角矩形 2"/>
          <p:cNvSpPr>
            <a:spLocks noChangeAspect="1"/>
          </p:cNvSpPr>
          <p:nvPr/>
        </p:nvSpPr>
        <p:spPr bwMode="auto">
          <a:xfrm>
            <a:off x="2720925" y="3392090"/>
            <a:ext cx="1217869" cy="734018"/>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algn="ctr"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p:txBody>
      </p:sp>
      <p:sp>
        <p:nvSpPr>
          <p:cNvPr id="130" name="AutoShape 186"/>
          <p:cNvSpPr>
            <a:spLocks noChangeAspect="1" noChangeArrowheads="1"/>
          </p:cNvSpPr>
          <p:nvPr/>
        </p:nvSpPr>
        <p:spPr bwMode="auto">
          <a:xfrm>
            <a:off x="7589245" y="3379452"/>
            <a:ext cx="1043506" cy="723621"/>
          </a:xfrm>
          <a:prstGeom prst="roundRect">
            <a:avLst>
              <a:gd name="adj" fmla="val 16667"/>
            </a:avLst>
          </a:prstGeom>
          <a:solidFill>
            <a:srgbClr val="E576EE">
              <a:alpha val="71001"/>
            </a:srgbClr>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計算機應用</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會計學</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p>
          <a:p>
            <a:pPr defTabSz="914400" eaLnBrk="0" fontAlgn="base" hangingPunct="0">
              <a:spcBef>
                <a:spcPct val="0"/>
              </a:spcBef>
              <a:spcAft>
                <a:spcPct val="0"/>
              </a:spcAft>
            </a:pP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p>
        </p:txBody>
      </p:sp>
      <p:sp>
        <p:nvSpPr>
          <p:cNvPr id="135" name="AutoShape 30"/>
          <p:cNvSpPr>
            <a:spLocks noChangeAspect="1"/>
          </p:cNvSpPr>
          <p:nvPr/>
        </p:nvSpPr>
        <p:spPr bwMode="auto">
          <a:xfrm>
            <a:off x="6388872" y="2874535"/>
            <a:ext cx="1167121" cy="365670"/>
          </a:xfrm>
          <a:prstGeom prst="roundRect">
            <a:avLst>
              <a:gd name="adj" fmla="val 16667"/>
            </a:avLst>
          </a:prstGeom>
          <a:solidFill>
            <a:srgbClr val="FBC8FC"/>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經濟分析</a:t>
            </a:r>
            <a:r>
              <a:rPr lang="en-US" altLang="zh-TW"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(3)</a:t>
            </a:r>
          </a:p>
          <a:p>
            <a:pPr lvl="0" defTabSz="914400" eaLnBrk="0" fontAlgn="base" hangingPunct="0">
              <a:spcBef>
                <a:spcPct val="0"/>
              </a:spcBef>
              <a:spcAft>
                <a:spcPct val="0"/>
              </a:spcAft>
            </a:pPr>
            <a:r>
              <a:rPr lang="zh-TW" altLang="en-US"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商業概論</a:t>
            </a:r>
            <a:r>
              <a:rPr lang="en-US" altLang="zh-TW"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sz="1000" b="1" spc="-6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6" name="AutoShape 30"/>
          <p:cNvSpPr>
            <a:spLocks noChangeAspect="1"/>
          </p:cNvSpPr>
          <p:nvPr/>
        </p:nvSpPr>
        <p:spPr bwMode="auto">
          <a:xfrm>
            <a:off x="7589245" y="2890477"/>
            <a:ext cx="1043506" cy="349728"/>
          </a:xfrm>
          <a:prstGeom prst="roundRect">
            <a:avLst>
              <a:gd name="adj" fmla="val 16667"/>
            </a:avLst>
          </a:prstGeom>
          <a:solidFill>
            <a:srgbClr val="FBC8FC"/>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經濟分析進階</a:t>
            </a:r>
            <a:r>
              <a:rPr lang="en-US" altLang="zh-TW"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00" b="1" spc="-6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altLang="zh-TW"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lvl="0" defTabSz="914400" eaLnBrk="0" fontAlgn="base" hangingPunct="0">
              <a:spcBef>
                <a:spcPct val="0"/>
              </a:spcBef>
              <a:spcAft>
                <a:spcPct val="0"/>
              </a:spcAft>
            </a:pPr>
            <a:r>
              <a:rPr lang="zh-TW" altLang="en-US"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商業概論</a:t>
            </a:r>
            <a:r>
              <a:rPr lang="en-US" altLang="zh-TW" sz="1000" b="1" spc="-60" dirty="0" smtClean="0">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sz="1000" b="1" spc="-6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0" name="AutoShape 146"/>
          <p:cNvSpPr>
            <a:spLocks noChangeAspect="1" noChangeArrowheads="1"/>
          </p:cNvSpPr>
          <p:nvPr/>
        </p:nvSpPr>
        <p:spPr bwMode="auto">
          <a:xfrm>
            <a:off x="1855310" y="4888208"/>
            <a:ext cx="6371676" cy="1416929"/>
          </a:xfrm>
          <a:prstGeom prst="roundRect">
            <a:avLst>
              <a:gd name="adj" fmla="val 13495"/>
            </a:avLst>
          </a:prstGeom>
          <a:solidFill>
            <a:schemeClr val="accent5">
              <a:lumMod val="60000"/>
              <a:lumOff val="40000"/>
            </a:schemeClr>
          </a:solidFill>
          <a:ln w="6350">
            <a:solidFill>
              <a:srgbClr val="0070C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21" name="AutoShape 199"/>
          <p:cNvSpPr>
            <a:spLocks noChangeAspect="1" noChangeArrowheads="1"/>
          </p:cNvSpPr>
          <p:nvPr/>
        </p:nvSpPr>
        <p:spPr bwMode="auto">
          <a:xfrm>
            <a:off x="4599561" y="5621454"/>
            <a:ext cx="1588066" cy="584744"/>
          </a:xfrm>
          <a:prstGeom prst="roundRect">
            <a:avLst>
              <a:gd name="adj" fmla="val 16667"/>
            </a:avLst>
          </a:prstGeom>
          <a:solidFill>
            <a:schemeClr val="tx2">
              <a:lumMod val="20000"/>
              <a:lumOff val="80000"/>
            </a:schemeClr>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400" b="1"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商業專業英文</a:t>
            </a:r>
            <a:r>
              <a:rPr lang="en-US" altLang="zh-TW" sz="1400" b="1"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(3)</a:t>
            </a:r>
          </a:p>
        </p:txBody>
      </p:sp>
      <p:sp>
        <p:nvSpPr>
          <p:cNvPr id="122" name="AutoShape 199"/>
          <p:cNvSpPr>
            <a:spLocks noChangeAspect="1" noChangeArrowheads="1"/>
          </p:cNvSpPr>
          <p:nvPr/>
        </p:nvSpPr>
        <p:spPr bwMode="auto">
          <a:xfrm>
            <a:off x="6261595" y="4973644"/>
            <a:ext cx="1908938" cy="523646"/>
          </a:xfrm>
          <a:prstGeom prst="roundRect">
            <a:avLst>
              <a:gd name="adj" fmla="val 16667"/>
            </a:avLst>
          </a:prstGeom>
          <a:solidFill>
            <a:schemeClr val="tx2">
              <a:lumMod val="20000"/>
              <a:lumOff val="80000"/>
            </a:schemeClr>
          </a:solidFill>
          <a:ln>
            <a:noFill/>
          </a:ln>
          <a:extLst/>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zh-TW" altLang="en-US" sz="1400" b="1"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硬體裝修</a:t>
            </a:r>
            <a:r>
              <a:rPr lang="en-US" altLang="zh-TW" sz="1400" b="1"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(3)</a:t>
            </a:r>
          </a:p>
        </p:txBody>
      </p:sp>
      <p:sp>
        <p:nvSpPr>
          <p:cNvPr id="123" name="AutoShape 199"/>
          <p:cNvSpPr>
            <a:spLocks noChangeAspect="1" noChangeArrowheads="1"/>
          </p:cNvSpPr>
          <p:nvPr/>
        </p:nvSpPr>
        <p:spPr bwMode="auto">
          <a:xfrm>
            <a:off x="1985127" y="4985412"/>
            <a:ext cx="2534156" cy="551923"/>
          </a:xfrm>
          <a:prstGeom prst="roundRect">
            <a:avLst>
              <a:gd name="adj" fmla="val 16667"/>
            </a:avLst>
          </a:prstGeom>
          <a:solidFill>
            <a:schemeClr val="accent5">
              <a:lumMod val="20000"/>
              <a:lumOff val="80000"/>
            </a:schemeClr>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ts val="600"/>
              </a:spcBef>
              <a:spcAft>
                <a:spcPct val="0"/>
              </a:spcAft>
            </a:pPr>
            <a:r>
              <a:rPr lang="en-US" altLang="zh-TW" sz="1400" b="1" dirty="0" smtClean="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1.</a:t>
            </a:r>
            <a:r>
              <a:rPr lang="zh-TW" altLang="en-US" sz="1400" b="1" dirty="0" smtClean="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具備</a:t>
            </a:r>
            <a:r>
              <a:rPr lang="zh-TW" altLang="en-US" sz="1400" b="1"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網站之基本維護能力</a:t>
            </a:r>
          </a:p>
        </p:txBody>
      </p:sp>
      <p:sp>
        <p:nvSpPr>
          <p:cNvPr id="140" name="AutoShape 199"/>
          <p:cNvSpPr>
            <a:spLocks noChangeAspect="1" noChangeArrowheads="1"/>
          </p:cNvSpPr>
          <p:nvPr/>
        </p:nvSpPr>
        <p:spPr bwMode="auto">
          <a:xfrm>
            <a:off x="1985127" y="5621454"/>
            <a:ext cx="2534156" cy="584744"/>
          </a:xfrm>
          <a:prstGeom prst="roundRect">
            <a:avLst>
              <a:gd name="adj" fmla="val 16667"/>
            </a:avLst>
          </a:prstGeom>
          <a:solidFill>
            <a:schemeClr val="accent1">
              <a:lumMod val="20000"/>
              <a:lumOff val="80000"/>
            </a:schemeClr>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ts val="600"/>
              </a:spcBef>
              <a:spcAft>
                <a:spcPct val="0"/>
              </a:spcAft>
            </a:pPr>
            <a:r>
              <a:rPr lang="en-US" altLang="zh-TW" sz="1400" b="1" dirty="0" smtClean="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2.</a:t>
            </a:r>
            <a:r>
              <a:rPr lang="zh-TW" altLang="en-US" sz="1400" b="1" dirty="0" smtClean="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具備</a:t>
            </a:r>
            <a:r>
              <a:rPr lang="zh-TW" altLang="en-US" sz="1400" b="1"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協助推動行銷專案能力</a:t>
            </a:r>
            <a:endParaRPr lang="zh-TW" altLang="en-US" sz="1400" b="1" dirty="0">
              <a:latin typeface="Arial" panose="020B0604020202020204" pitchFamily="34" charset="0"/>
            </a:endParaRPr>
          </a:p>
        </p:txBody>
      </p:sp>
      <p:sp>
        <p:nvSpPr>
          <p:cNvPr id="141" name="AutoShape 199"/>
          <p:cNvSpPr>
            <a:spLocks noChangeAspect="1" noChangeArrowheads="1"/>
          </p:cNvSpPr>
          <p:nvPr/>
        </p:nvSpPr>
        <p:spPr bwMode="auto">
          <a:xfrm>
            <a:off x="4599560" y="4973644"/>
            <a:ext cx="1588067" cy="553868"/>
          </a:xfrm>
          <a:prstGeom prst="roundRect">
            <a:avLst>
              <a:gd name="adj" fmla="val 16667"/>
            </a:avLst>
          </a:prstGeom>
          <a:solidFill>
            <a:schemeClr val="tx2">
              <a:lumMod val="20000"/>
              <a:lumOff val="80000"/>
            </a:schemeClr>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400" b="1"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資訊專業英文</a:t>
            </a:r>
            <a:r>
              <a:rPr lang="en-US" altLang="zh-TW" sz="1400" b="1"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(3)</a:t>
            </a:r>
          </a:p>
        </p:txBody>
      </p:sp>
      <p:sp>
        <p:nvSpPr>
          <p:cNvPr id="142" name="AutoShape 199"/>
          <p:cNvSpPr>
            <a:spLocks noChangeAspect="1" noChangeArrowheads="1"/>
          </p:cNvSpPr>
          <p:nvPr/>
        </p:nvSpPr>
        <p:spPr bwMode="auto">
          <a:xfrm>
            <a:off x="6261595" y="5606343"/>
            <a:ext cx="1908938" cy="584744"/>
          </a:xfrm>
          <a:prstGeom prst="roundRect">
            <a:avLst>
              <a:gd name="adj" fmla="val 16667"/>
            </a:avLst>
          </a:prstGeom>
          <a:solidFill>
            <a:schemeClr val="tx2">
              <a:lumMod val="20000"/>
              <a:lumOff val="80000"/>
            </a:schemeClr>
          </a:solidFill>
          <a:ln>
            <a:noFill/>
          </a:ln>
          <a:extLst/>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pPr>
            <a:r>
              <a:rPr lang="zh-TW" altLang="en-US" sz="1400" b="1"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網路商店經營實務</a:t>
            </a:r>
            <a:r>
              <a:rPr lang="en-US" altLang="zh-TW" sz="1400" b="1"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(3)</a:t>
            </a:r>
          </a:p>
        </p:txBody>
      </p:sp>
      <p:sp>
        <p:nvSpPr>
          <p:cNvPr id="143" name="標題 1"/>
          <p:cNvSpPr txBox="1">
            <a:spLocks/>
          </p:cNvSpPr>
          <p:nvPr/>
        </p:nvSpPr>
        <p:spPr>
          <a:xfrm>
            <a:off x="677007" y="256438"/>
            <a:ext cx="8379069" cy="479191"/>
          </a:xfrm>
          <a:prstGeom prst="rect">
            <a:avLst/>
          </a:prstGeom>
        </p:spPr>
        <p:txBody>
          <a:bodyPr/>
          <a:lstStyle>
            <a:lvl1pPr algn="l" defTabSz="457200" rtl="0" eaLnBrk="1" latinLnBrk="0" hangingPunct="1">
              <a:spcBef>
                <a:spcPct val="0"/>
              </a:spcBef>
              <a:buNone/>
              <a:defRPr sz="4000" b="1" kern="1200">
                <a:solidFill>
                  <a:srgbClr val="30B1B3"/>
                </a:solidFill>
                <a:latin typeface="微軟正黑體"/>
                <a:ea typeface="微軟正黑體"/>
                <a:cs typeface="微軟正黑體"/>
              </a:defRPr>
            </a:lvl1pPr>
          </a:lstStyle>
          <a:p>
            <a:r>
              <a:rPr lang="zh-TW" altLang="en-US" sz="2800" dirty="0"/>
              <a:t>貳</a:t>
            </a:r>
            <a:r>
              <a:rPr lang="zh-TW" altLang="zh-TW" sz="2800" dirty="0"/>
              <a:t>、校訂課程怎麼</a:t>
            </a:r>
            <a:r>
              <a:rPr lang="zh-TW" altLang="zh-TW" sz="2800" dirty="0" smtClean="0"/>
              <a:t>做</a:t>
            </a:r>
            <a:r>
              <a:rPr lang="en-US" altLang="zh-TW" sz="2800" dirty="0" smtClean="0"/>
              <a:t>-</a:t>
            </a:r>
            <a:r>
              <a:rPr lang="zh-TW" altLang="en-US" sz="2800" dirty="0" smtClean="0">
                <a:solidFill>
                  <a:schemeClr val="accent6"/>
                </a:solidFill>
              </a:rPr>
              <a:t>校訂</a:t>
            </a:r>
            <a:r>
              <a:rPr lang="zh-TW" altLang="en-US" sz="2800" dirty="0">
                <a:solidFill>
                  <a:schemeClr val="accent6"/>
                </a:solidFill>
              </a:rPr>
              <a:t>課程</a:t>
            </a:r>
            <a:r>
              <a:rPr lang="zh-TW" altLang="en-US" sz="2800" dirty="0" smtClean="0">
                <a:solidFill>
                  <a:schemeClr val="accent6"/>
                </a:solidFill>
              </a:rPr>
              <a:t>地圖</a:t>
            </a:r>
            <a:r>
              <a:rPr lang="en-US" altLang="zh-TW" sz="2800" dirty="0" smtClean="0">
                <a:solidFill>
                  <a:schemeClr val="accent6"/>
                </a:solidFill>
              </a:rPr>
              <a:t>-</a:t>
            </a:r>
            <a:r>
              <a:rPr lang="zh-TW" altLang="en-US" sz="2800" dirty="0" smtClean="0">
                <a:solidFill>
                  <a:schemeClr val="accent6"/>
                </a:solidFill>
              </a:rPr>
              <a:t>電子商務科</a:t>
            </a:r>
            <a:r>
              <a:rPr lang="en-US" altLang="zh-TW" sz="2800" dirty="0" smtClean="0">
                <a:solidFill>
                  <a:schemeClr val="accent6"/>
                </a:solidFill>
              </a:rPr>
              <a:t>(1/2)</a:t>
            </a:r>
            <a:endParaRPr lang="zh-TW" altLang="en-US" sz="2800" dirty="0">
              <a:solidFill>
                <a:schemeClr val="accent6"/>
              </a:solidFill>
            </a:endParaRPr>
          </a:p>
        </p:txBody>
      </p:sp>
    </p:spTree>
    <p:extLst>
      <p:ext uri="{BB962C8B-B14F-4D97-AF65-F5344CB8AC3E}">
        <p14:creationId xmlns:p14="http://schemas.microsoft.com/office/powerpoint/2010/main" val="407830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7110792" y="6434257"/>
            <a:ext cx="1956151" cy="334758"/>
          </a:xfrm>
        </p:spPr>
        <p:txBody>
          <a:bodyPr/>
          <a:lstStyle/>
          <a:p>
            <a:fld id="{77FB1FFA-84B8-BF45-92CD-1DB958381E74}" type="slidenum">
              <a:rPr kumimoji="1" lang="zh-TW" altLang="en-US" smtClean="0"/>
              <a:t>62</a:t>
            </a:fld>
            <a:endParaRPr kumimoji="1" lang="zh-TW" altLang="en-US" dirty="0"/>
          </a:p>
        </p:txBody>
      </p:sp>
      <p:sp>
        <p:nvSpPr>
          <p:cNvPr id="6" name="AutoShape 111"/>
          <p:cNvSpPr>
            <a:spLocks noChangeAspect="1" noChangeArrowheads="1"/>
          </p:cNvSpPr>
          <p:nvPr/>
        </p:nvSpPr>
        <p:spPr bwMode="auto">
          <a:xfrm>
            <a:off x="1041484" y="4009657"/>
            <a:ext cx="6903329" cy="1404677"/>
          </a:xfrm>
          <a:prstGeom prst="roundRect">
            <a:avLst>
              <a:gd name="adj" fmla="val 16667"/>
            </a:avLst>
          </a:prstGeom>
          <a:solidFill>
            <a:srgbClr val="FFE5E5"/>
          </a:solidFill>
          <a:ln w="6350">
            <a:solidFill>
              <a:schemeClr val="accent2">
                <a:lumMod val="40000"/>
                <a:lumOff val="60000"/>
              </a:schemeClr>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7" name="AutoShape 186"/>
          <p:cNvSpPr>
            <a:spLocks noChangeAspect="1" noChangeArrowheads="1"/>
          </p:cNvSpPr>
          <p:nvPr/>
        </p:nvSpPr>
        <p:spPr bwMode="auto">
          <a:xfrm>
            <a:off x="5572168" y="4657052"/>
            <a:ext cx="1021885" cy="741349"/>
          </a:xfrm>
          <a:prstGeom prst="roundRect">
            <a:avLst>
              <a:gd name="adj" fmla="val 16667"/>
            </a:avLst>
          </a:prstGeom>
          <a:solidFill>
            <a:srgbClr val="E576EE">
              <a:alpha val="71001"/>
            </a:srgbClr>
          </a:solidFill>
          <a:ln>
            <a:noFill/>
          </a:ln>
          <a:extLst/>
        </p:spPr>
        <p:txBody>
          <a:bodyPr vert="horz" wrap="none" lIns="36000" tIns="45720" rIns="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計算機應用</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900" b="0" i="0" u="none" strike="noStrike" cap="none" normalizeH="0" baseline="0" dirty="0">
              <a:ln>
                <a:noFill/>
              </a:ln>
              <a:solidFill>
                <a:schemeClr val="tx1"/>
              </a:solidFill>
              <a:effectLst/>
            </a:endParaRPr>
          </a:p>
          <a:p>
            <a:pPr defTabSz="914400" eaLnBrk="0" fontAlgn="base" hangingPunct="0">
              <a:spcBef>
                <a:spcPct val="0"/>
              </a:spcBef>
              <a:spcAft>
                <a:spcPct val="0"/>
              </a:spcAft>
            </a:pPr>
            <a:r>
              <a:rPr lang="en-US" altLang="zh-TW" sz="900" b="1" i="1" spc="-6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i="1" spc="-60" dirty="0" smtClean="0">
                <a:latin typeface="微軟正黑體" panose="020B0604030504040204" pitchFamily="34" charset="-120"/>
                <a:ea typeface="微軟正黑體" panose="020B0604030504040204" pitchFamily="34" charset="-120"/>
                <a:cs typeface="Times New Roman" panose="02020603050405020304" pitchFamily="18" charset="0"/>
              </a:rPr>
              <a:t>分流</a:t>
            </a: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900" b="1" i="1" spc="-60" dirty="0" smtClean="0">
                <a:latin typeface="微軟正黑體" panose="020B0604030504040204" pitchFamily="34" charset="-120"/>
                <a:ea typeface="微軟正黑體" panose="020B0604030504040204" pitchFamily="34" charset="-120"/>
                <a:cs typeface="Times New Roman" panose="02020603050405020304" pitchFamily="18" charset="0"/>
              </a:rPr>
              <a:t>選</a:t>
            </a: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900" b="1" i="1" spc="-60" dirty="0" smtClean="0">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smtClean="0">
                <a:ln>
                  <a:noFill/>
                </a:ln>
                <a:solidFill>
                  <a:srgbClr val="2F5496"/>
                </a:solidFill>
                <a:effectLst/>
                <a:latin typeface="微軟正黑體" panose="020B0604030504040204" pitchFamily="34" charset="-120"/>
                <a:ea typeface="微軟正黑體" panose="020B0604030504040204" pitchFamily="34" charset="-120"/>
                <a:cs typeface="Times New Roman" panose="02020603050405020304" pitchFamily="18" charset="0"/>
              </a:rPr>
              <a:t>資訊專業英文</a:t>
            </a:r>
            <a:r>
              <a:rPr kumimoji="0" lang="en-US" altLang="zh-TW" sz="900" b="1" i="0" u="none" strike="noStrike" cap="none" normalizeH="0" baseline="0" dirty="0" smtClean="0">
                <a:ln>
                  <a:noFill/>
                </a:ln>
                <a:solidFill>
                  <a:srgbClr val="2F5496"/>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9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kumimoji="0" lang="zh-TW" altLang="en-US" sz="9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商業專業英文</a:t>
            </a:r>
            <a:r>
              <a:rPr kumimoji="0" lang="en-US" altLang="zh-TW" sz="9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900" b="0" i="0" u="none" strike="noStrike" cap="none" normalizeH="0" baseline="0" dirty="0">
              <a:ln>
                <a:noFill/>
              </a:ln>
              <a:solidFill>
                <a:srgbClr val="00B050"/>
              </a:solidFill>
              <a:effectLst/>
              <a:latin typeface="Arial" panose="020B0604020202020204" pitchFamily="34" charset="0"/>
            </a:endParaRPr>
          </a:p>
        </p:txBody>
      </p:sp>
      <p:sp>
        <p:nvSpPr>
          <p:cNvPr id="8" name="AutoShape 146"/>
          <p:cNvSpPr>
            <a:spLocks noChangeAspect="1" noChangeArrowheads="1"/>
          </p:cNvSpPr>
          <p:nvPr/>
        </p:nvSpPr>
        <p:spPr bwMode="auto">
          <a:xfrm>
            <a:off x="1048843" y="5471394"/>
            <a:ext cx="6897397" cy="1168706"/>
          </a:xfrm>
          <a:prstGeom prst="roundRect">
            <a:avLst>
              <a:gd name="adj" fmla="val 13495"/>
            </a:avLst>
          </a:prstGeom>
          <a:solidFill>
            <a:srgbClr val="C1E4FF"/>
          </a:solidFill>
          <a:ln w="6350">
            <a:solidFill>
              <a:srgbClr val="0070C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9" name="AutoShape 144"/>
          <p:cNvSpPr>
            <a:spLocks noChangeAspect="1" noChangeArrowheads="1"/>
          </p:cNvSpPr>
          <p:nvPr/>
        </p:nvSpPr>
        <p:spPr bwMode="auto">
          <a:xfrm>
            <a:off x="1032702" y="557943"/>
            <a:ext cx="6913537" cy="2461998"/>
          </a:xfrm>
          <a:prstGeom prst="roundRect">
            <a:avLst>
              <a:gd name="adj" fmla="val 9838"/>
            </a:avLst>
          </a:prstGeom>
          <a:solidFill>
            <a:srgbClr val="E0F1CB"/>
          </a:solidFill>
          <a:ln w="6350">
            <a:solidFill>
              <a:srgbClr val="00B05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 name="AutoShape 143"/>
          <p:cNvSpPr>
            <a:spLocks noChangeAspect="1" noChangeArrowheads="1"/>
          </p:cNvSpPr>
          <p:nvPr/>
        </p:nvSpPr>
        <p:spPr bwMode="auto">
          <a:xfrm>
            <a:off x="1032702" y="3081170"/>
            <a:ext cx="6913538" cy="878529"/>
          </a:xfrm>
          <a:prstGeom prst="roundRect">
            <a:avLst>
              <a:gd name="adj" fmla="val 13495"/>
            </a:avLst>
          </a:prstGeom>
          <a:solidFill>
            <a:srgbClr val="FFE1E1"/>
          </a:solidFill>
          <a:ln w="6350">
            <a:solidFill>
              <a:srgbClr val="FF8989"/>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1" name="矩形: 圓角 1"/>
          <p:cNvSpPr>
            <a:spLocks noChangeAspect="1"/>
          </p:cNvSpPr>
          <p:nvPr/>
        </p:nvSpPr>
        <p:spPr bwMode="auto">
          <a:xfrm>
            <a:off x="1417328" y="45825"/>
            <a:ext cx="6925125" cy="311660"/>
          </a:xfrm>
          <a:prstGeom prst="roundRect">
            <a:avLst>
              <a:gd name="adj" fmla="val 30301"/>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algn="ctr"/>
            <a:r>
              <a:rPr lang="zh-TW" altLang="en-US" sz="1600" b="1" dirty="0">
                <a:solidFill>
                  <a:srgbClr val="30B1B3"/>
                </a:solidFill>
                <a:latin typeface="微軟正黑體"/>
                <a:ea typeface="微軟正黑體"/>
                <a:cs typeface="微軟正黑體"/>
              </a:rPr>
              <a:t>貳、校訂課程怎麼做</a:t>
            </a:r>
            <a:r>
              <a:rPr lang="en-US" altLang="zh-TW" sz="1600" b="1" dirty="0">
                <a:solidFill>
                  <a:srgbClr val="30B1B3"/>
                </a:solidFill>
                <a:latin typeface="微軟正黑體"/>
                <a:ea typeface="微軟正黑體"/>
                <a:cs typeface="微軟正黑體"/>
              </a:rPr>
              <a:t>-</a:t>
            </a:r>
            <a:r>
              <a:rPr lang="zh-TW" altLang="en-US" sz="1600" b="1" dirty="0">
                <a:solidFill>
                  <a:schemeClr val="accent6"/>
                </a:solidFill>
                <a:latin typeface="微軟正黑體"/>
                <a:ea typeface="微軟正黑體"/>
                <a:cs typeface="微軟正黑體"/>
              </a:rPr>
              <a:t>校訂課程地圖</a:t>
            </a:r>
            <a:r>
              <a:rPr lang="en-US" altLang="zh-TW" sz="1600" b="1" dirty="0">
                <a:solidFill>
                  <a:schemeClr val="accent6"/>
                </a:solidFill>
                <a:latin typeface="微軟正黑體"/>
                <a:ea typeface="微軟正黑體"/>
                <a:cs typeface="微軟正黑體"/>
              </a:rPr>
              <a:t>-</a:t>
            </a:r>
            <a:r>
              <a:rPr lang="zh-TW" altLang="en-US" sz="1600" b="1" dirty="0">
                <a:solidFill>
                  <a:schemeClr val="accent6"/>
                </a:solidFill>
                <a:latin typeface="微軟正黑體"/>
                <a:ea typeface="微軟正黑體"/>
                <a:cs typeface="微軟正黑體"/>
              </a:rPr>
              <a:t>電子商務</a:t>
            </a:r>
            <a:r>
              <a:rPr lang="zh-TW" altLang="en-US" sz="1600" b="1" dirty="0" smtClean="0">
                <a:solidFill>
                  <a:schemeClr val="accent6"/>
                </a:solidFill>
                <a:latin typeface="微軟正黑體"/>
                <a:ea typeface="微軟正黑體"/>
                <a:cs typeface="微軟正黑體"/>
              </a:rPr>
              <a:t>科</a:t>
            </a:r>
            <a:r>
              <a:rPr lang="en-US" altLang="zh-TW" sz="1600" b="1" dirty="0" smtClean="0">
                <a:solidFill>
                  <a:schemeClr val="accent6"/>
                </a:solidFill>
                <a:latin typeface="微軟正黑體"/>
                <a:ea typeface="微軟正黑體"/>
                <a:cs typeface="微軟正黑體"/>
              </a:rPr>
              <a:t>(2/2)</a:t>
            </a:r>
            <a:endParaRPr lang="zh-TW" altLang="en-US" sz="1600" b="1" dirty="0">
              <a:solidFill>
                <a:schemeClr val="accent6"/>
              </a:solidFill>
              <a:latin typeface="微軟正黑體"/>
              <a:ea typeface="微軟正黑體"/>
              <a:cs typeface="微軟正黑體"/>
            </a:endParaRPr>
          </a:p>
        </p:txBody>
      </p:sp>
      <p:sp>
        <p:nvSpPr>
          <p:cNvPr id="12" name="矩形 2"/>
          <p:cNvSpPr>
            <a:spLocks noChangeArrowheads="1"/>
          </p:cNvSpPr>
          <p:nvPr/>
        </p:nvSpPr>
        <p:spPr bwMode="auto">
          <a:xfrm>
            <a:off x="36249" y="719770"/>
            <a:ext cx="252000" cy="2207308"/>
          </a:xfrm>
          <a:prstGeom prst="rect">
            <a:avLst/>
          </a:prstGeom>
          <a:solidFill>
            <a:srgbClr val="FFFF5B"/>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部定必修</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13" name="矩形: 圓角 4"/>
          <p:cNvSpPr>
            <a:spLocks noChangeArrowheads="1"/>
          </p:cNvSpPr>
          <p:nvPr/>
        </p:nvSpPr>
        <p:spPr bwMode="auto">
          <a:xfrm>
            <a:off x="320110" y="719770"/>
            <a:ext cx="701894" cy="1276739"/>
          </a:xfrm>
          <a:prstGeom prst="roundRect">
            <a:avLst>
              <a:gd name="adj" fmla="val 16667"/>
            </a:avLst>
          </a:prstGeom>
          <a:solidFill>
            <a:srgbClr val="0033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一般科目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14" name="矩形 6"/>
          <p:cNvSpPr>
            <a:spLocks/>
          </p:cNvSpPr>
          <p:nvPr/>
        </p:nvSpPr>
        <p:spPr bwMode="auto">
          <a:xfrm>
            <a:off x="1382885"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一上</a:t>
            </a:r>
            <a:endParaRPr kumimoji="0" lang="zh-TW" altLang="zh-TW" sz="1200" b="0" i="0" u="none" strike="noStrike" cap="none" normalizeH="0" baseline="0">
              <a:ln>
                <a:noFill/>
              </a:ln>
              <a:solidFill>
                <a:schemeClr val="tx1"/>
              </a:solidFill>
              <a:effectLst/>
              <a:latin typeface="Arial" panose="020B0604020202020204" pitchFamily="34" charset="0"/>
            </a:endParaRPr>
          </a:p>
        </p:txBody>
      </p:sp>
      <p:sp>
        <p:nvSpPr>
          <p:cNvPr id="15" name="圓角矩形 49"/>
          <p:cNvSpPr>
            <a:spLocks noChangeAspect="1"/>
          </p:cNvSpPr>
          <p:nvPr/>
        </p:nvSpPr>
        <p:spPr bwMode="auto">
          <a:xfrm>
            <a:off x="3281544" y="4643408"/>
            <a:ext cx="1108555" cy="734017"/>
          </a:xfrm>
          <a:prstGeom prst="roundRect">
            <a:avLst>
              <a:gd name="adj" fmla="val 16667"/>
            </a:avLst>
          </a:prstGeom>
          <a:solidFill>
            <a:srgbClr val="ED96EB"/>
          </a:solidFill>
          <a:ln>
            <a:noFill/>
          </a:ln>
          <a:extLst/>
        </p:spPr>
        <p:txBody>
          <a:bodyPr vert="horz" wrap="none" lIns="36000" tIns="45720" rIns="3600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國際貿易</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零售</a:t>
            </a:r>
            <a:r>
              <a:rPr lang="zh-TW" altLang="en-US" sz="900" b="1" spc="-60" dirty="0">
                <a:latin typeface="微軟正黑體" panose="020B0604030504040204" pitchFamily="34" charset="-120"/>
                <a:ea typeface="微軟正黑體" panose="020B0604030504040204" pitchFamily="34" charset="-120"/>
                <a:cs typeface="Times New Roman" panose="02020603050405020304" pitchFamily="18" charset="0"/>
              </a:rPr>
              <a:t>實務</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多元選</a:t>
            </a:r>
            <a:r>
              <a:rPr lang="zh-TW" altLang="en-US" sz="900" b="1" spc="-60" dirty="0">
                <a:latin typeface="微軟正黑體" panose="020B0604030504040204" pitchFamily="34" charset="-120"/>
                <a:ea typeface="微軟正黑體" panose="020B0604030504040204" pitchFamily="34" charset="-120"/>
                <a:cs typeface="Times New Roman" panose="02020603050405020304" pitchFamily="18" charset="0"/>
              </a:rPr>
              <a:t>修</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矩形 94"/>
          <p:cNvSpPr>
            <a:spLocks noChangeArrowheads="1"/>
          </p:cNvSpPr>
          <p:nvPr/>
        </p:nvSpPr>
        <p:spPr bwMode="auto">
          <a:xfrm>
            <a:off x="36249" y="3074377"/>
            <a:ext cx="252000" cy="882815"/>
          </a:xfrm>
          <a:prstGeom prst="rect">
            <a:avLst/>
          </a:prstGeom>
          <a:solidFill>
            <a:srgbClr val="FFFF25"/>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校訂必修</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17" name="矩形 123"/>
          <p:cNvSpPr>
            <a:spLocks noChangeArrowheads="1"/>
          </p:cNvSpPr>
          <p:nvPr/>
        </p:nvSpPr>
        <p:spPr bwMode="auto">
          <a:xfrm>
            <a:off x="36249" y="4045425"/>
            <a:ext cx="252000" cy="1332000"/>
          </a:xfrm>
          <a:prstGeom prst="rect">
            <a:avLst/>
          </a:prstGeom>
          <a:solidFill>
            <a:srgbClr val="F4EE00"/>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校訂選修</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19" name="矩形: 圓角 15"/>
          <p:cNvSpPr>
            <a:spLocks noChangeArrowheads="1"/>
          </p:cNvSpPr>
          <p:nvPr/>
        </p:nvSpPr>
        <p:spPr bwMode="auto">
          <a:xfrm>
            <a:off x="4525547" y="1018374"/>
            <a:ext cx="1080000" cy="650211"/>
          </a:xfrm>
          <a:prstGeom prst="roundRect">
            <a:avLst>
              <a:gd name="adj" fmla="val 16667"/>
            </a:avLst>
          </a:prstGeom>
          <a:solidFill>
            <a:srgbClr val="43FF43"/>
          </a:solidFill>
          <a:ln>
            <a:noFill/>
          </a:ln>
          <a:extLst>
            <a:ext uri="{91240B29-F687-4F45-9708-019B960494DF}">
              <a14:hiddenLine xmlns:a14="http://schemas.microsoft.com/office/drawing/2010/main" w="6350">
                <a:solidFill>
                  <a:srgbClr val="ED7D3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8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數學</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latin typeface="Arial" panose="020B0604020202020204" pitchFamily="34" charset="0"/>
            </a:endParaRPr>
          </a:p>
        </p:txBody>
      </p:sp>
      <p:sp>
        <p:nvSpPr>
          <p:cNvPr id="20" name="AutoShape 131"/>
          <p:cNvSpPr>
            <a:spLocks noChangeArrowheads="1"/>
          </p:cNvSpPr>
          <p:nvPr/>
        </p:nvSpPr>
        <p:spPr bwMode="auto">
          <a:xfrm>
            <a:off x="5684053" y="1018374"/>
            <a:ext cx="828000" cy="666451"/>
          </a:xfrm>
          <a:prstGeom prst="roundRect">
            <a:avLst>
              <a:gd name="adj" fmla="val 16667"/>
            </a:avLst>
          </a:prstGeom>
          <a:solidFill>
            <a:srgbClr val="00FA00"/>
          </a:solidFill>
          <a:ln>
            <a:noFill/>
          </a:ln>
          <a:extLst>
            <a:ext uri="{91240B29-F687-4F45-9708-019B960494DF}">
              <a14:hiddenLine xmlns:a14="http://schemas.microsoft.com/office/drawing/2010/main" w="6350">
                <a:solidFill>
                  <a:srgbClr val="ED7D3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英文</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體育</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21" name="AutoShape 132"/>
          <p:cNvSpPr>
            <a:spLocks noChangeArrowheads="1"/>
          </p:cNvSpPr>
          <p:nvPr/>
        </p:nvSpPr>
        <p:spPr bwMode="auto">
          <a:xfrm>
            <a:off x="6597791" y="1021830"/>
            <a:ext cx="954288" cy="646755"/>
          </a:xfrm>
          <a:prstGeom prst="roundRect">
            <a:avLst>
              <a:gd name="adj" fmla="val 16667"/>
            </a:avLst>
          </a:prstGeom>
          <a:solidFill>
            <a:srgbClr val="00DA00"/>
          </a:solidFill>
          <a:ln>
            <a:noFill/>
          </a:ln>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英文</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公民與社會</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法律與生活</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p:txBody>
      </p:sp>
      <p:sp>
        <p:nvSpPr>
          <p:cNvPr id="22" name="AutoShape 135"/>
          <p:cNvSpPr>
            <a:spLocks noChangeArrowheads="1"/>
          </p:cNvSpPr>
          <p:nvPr/>
        </p:nvSpPr>
        <p:spPr bwMode="auto">
          <a:xfrm>
            <a:off x="1109361" y="659729"/>
            <a:ext cx="1080000" cy="1426098"/>
          </a:xfrm>
          <a:prstGeom prst="roundRect">
            <a:avLst>
              <a:gd name="adj" fmla="val 16667"/>
            </a:avLst>
          </a:prstGeom>
          <a:solidFill>
            <a:srgbClr val="AFFFA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英文</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   </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數學</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歷史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物理</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化學</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音樂</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美術</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 </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健康與護理</a:t>
            </a:r>
            <a:r>
              <a:rPr lang="en-US" altLang="zh-TW" sz="85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全民國防教育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850" b="0" i="0" u="none" strike="noStrike" cap="none" normalizeH="0" baseline="0" dirty="0">
              <a:ln>
                <a:noFill/>
              </a:ln>
              <a:solidFill>
                <a:schemeClr val="tx1"/>
              </a:solidFill>
              <a:effectLst/>
              <a:latin typeface="Arial" panose="020B0604020202020204" pitchFamily="34" charset="0"/>
            </a:endParaRPr>
          </a:p>
        </p:txBody>
      </p:sp>
      <p:sp>
        <p:nvSpPr>
          <p:cNvPr id="23" name="AutoShape 136"/>
          <p:cNvSpPr>
            <a:spLocks noChangeArrowheads="1"/>
          </p:cNvSpPr>
          <p:nvPr/>
        </p:nvSpPr>
        <p:spPr bwMode="auto">
          <a:xfrm>
            <a:off x="2246850" y="659730"/>
            <a:ext cx="1080000" cy="1332000"/>
          </a:xfrm>
          <a:prstGeom prst="roundRect">
            <a:avLst>
              <a:gd name="adj" fmla="val 16667"/>
            </a:avLst>
          </a:prstGeom>
          <a:solidFill>
            <a:srgbClr val="8FFF8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英文</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   </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數學</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地理</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生物</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zh-TW" altLang="en-US"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音樂</a:t>
            </a:r>
            <a:r>
              <a:rPr lang="en-US" altLang="zh-TW" sz="8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美術</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健康與護理</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 </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全民國防教育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850" b="0" i="0" u="none" strike="noStrike" cap="none" normalizeH="0" baseline="0" dirty="0">
              <a:ln>
                <a:noFill/>
              </a:ln>
              <a:solidFill>
                <a:schemeClr val="tx1"/>
              </a:solidFill>
              <a:effectLst/>
            </a:endParaRPr>
          </a:p>
        </p:txBody>
      </p:sp>
      <p:sp>
        <p:nvSpPr>
          <p:cNvPr id="24" name="AutoShape 137"/>
          <p:cNvSpPr>
            <a:spLocks noChangeArrowheads="1"/>
          </p:cNvSpPr>
          <p:nvPr/>
        </p:nvSpPr>
        <p:spPr bwMode="auto">
          <a:xfrm>
            <a:off x="3384240" y="1021830"/>
            <a:ext cx="1080000" cy="662995"/>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國文</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英文</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數學</a:t>
            </a:r>
            <a:r>
              <a:rPr kumimoji="0" lang="en-US" altLang="zh-TW"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5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en-US" altLang="zh-TW" sz="85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850" b="0" i="0" u="none" strike="noStrike" cap="none" normalizeH="0" baseline="0" dirty="0">
              <a:ln>
                <a:noFill/>
              </a:ln>
              <a:solidFill>
                <a:schemeClr val="tx1"/>
              </a:solidFill>
              <a:effectLst/>
              <a:latin typeface="Arial" panose="020B0604020202020204" pitchFamily="34" charset="0"/>
            </a:endParaRPr>
          </a:p>
        </p:txBody>
      </p:sp>
      <p:sp>
        <p:nvSpPr>
          <p:cNvPr id="25" name="AutoShape 141"/>
          <p:cNvSpPr>
            <a:spLocks noChangeArrowheads="1"/>
          </p:cNvSpPr>
          <p:nvPr/>
        </p:nvSpPr>
        <p:spPr bwMode="auto">
          <a:xfrm>
            <a:off x="328902" y="2052904"/>
            <a:ext cx="684000" cy="444446"/>
          </a:xfrm>
          <a:prstGeom prst="roundRect">
            <a:avLst>
              <a:gd name="adj" fmla="val 16667"/>
            </a:avLst>
          </a:prstGeom>
          <a:solidFill>
            <a:srgbClr val="0033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專業科目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26" name="AutoShape 97"/>
          <p:cNvSpPr>
            <a:spLocks noChangeArrowheads="1"/>
          </p:cNvSpPr>
          <p:nvPr/>
        </p:nvSpPr>
        <p:spPr bwMode="auto">
          <a:xfrm>
            <a:off x="4518580" y="2081737"/>
            <a:ext cx="1080000" cy="360000"/>
          </a:xfrm>
          <a:prstGeom prst="roundRect">
            <a:avLst>
              <a:gd name="adj" fmla="val 16667"/>
            </a:avLst>
          </a:prstGeom>
          <a:solidFill>
            <a:srgbClr val="43FF43"/>
          </a:solidFill>
          <a:ln>
            <a:noFill/>
          </a:ln>
          <a:extLst>
            <a:ext uri="{91240B29-F687-4F45-9708-019B960494DF}">
              <a14:hiddenLine xmlns:a14="http://schemas.microsoft.com/office/drawing/2010/main" w="6350">
                <a:solidFill>
                  <a:srgbClr val="ED7D3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9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經濟學</a:t>
            </a:r>
            <a:r>
              <a:rPr kumimoji="0" lang="en-US" altLang="zh-TW" sz="9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1800" b="0" i="0" u="none" strike="noStrike" cap="none" normalizeH="0" baseline="0">
              <a:ln>
                <a:noFill/>
              </a:ln>
              <a:solidFill>
                <a:schemeClr val="tx1"/>
              </a:solidFill>
              <a:effectLst/>
              <a:latin typeface="Arial" panose="020B0604020202020204" pitchFamily="34" charset="0"/>
            </a:endParaRPr>
          </a:p>
        </p:txBody>
      </p:sp>
      <p:sp>
        <p:nvSpPr>
          <p:cNvPr id="27" name="AutoShape 96"/>
          <p:cNvSpPr>
            <a:spLocks noChangeAspect="1" noChangeArrowheads="1"/>
          </p:cNvSpPr>
          <p:nvPr/>
        </p:nvSpPr>
        <p:spPr bwMode="auto">
          <a:xfrm>
            <a:off x="1109361" y="2144574"/>
            <a:ext cx="1080000" cy="430097"/>
          </a:xfrm>
          <a:prstGeom prst="roundRect">
            <a:avLst>
              <a:gd name="adj" fmla="val 16667"/>
            </a:avLst>
          </a:prstGeom>
          <a:solidFill>
            <a:srgbClr val="AFFFA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商業概論</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數位科技概論</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600" b="0" i="0" u="none" strike="noStrike" cap="none" normalizeH="0" baseline="0" dirty="0">
              <a:ln>
                <a:noFill/>
              </a:ln>
              <a:solidFill>
                <a:schemeClr val="tx1"/>
              </a:solidFill>
              <a:effectLst/>
            </a:endParaRPr>
          </a:p>
        </p:txBody>
      </p:sp>
      <p:sp>
        <p:nvSpPr>
          <p:cNvPr id="28" name="AutoShape 147"/>
          <p:cNvSpPr>
            <a:spLocks noChangeAspect="1" noChangeArrowheads="1"/>
          </p:cNvSpPr>
          <p:nvPr/>
        </p:nvSpPr>
        <p:spPr bwMode="auto">
          <a:xfrm>
            <a:off x="2246106" y="2082646"/>
            <a:ext cx="1081488" cy="492025"/>
          </a:xfrm>
          <a:prstGeom prst="roundRect">
            <a:avLst>
              <a:gd name="adj" fmla="val 16667"/>
            </a:avLst>
          </a:prstGeom>
          <a:solidFill>
            <a:srgbClr val="8FFF8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商業概論</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數位科技概論</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kumimoji="0" lang="en-US" altLang="zh-TW" sz="600" b="0" i="0" u="none" strike="noStrike" cap="none" normalizeH="0" baseline="0" dirty="0">
              <a:ln>
                <a:noFill/>
              </a:ln>
              <a:solidFill>
                <a:schemeClr val="tx1"/>
              </a:solidFill>
              <a:effectLst/>
            </a:endParaRPr>
          </a:p>
        </p:txBody>
      </p:sp>
      <p:sp>
        <p:nvSpPr>
          <p:cNvPr id="29" name="AutoShape 148"/>
          <p:cNvSpPr>
            <a:spLocks noChangeArrowheads="1"/>
          </p:cNvSpPr>
          <p:nvPr/>
        </p:nvSpPr>
        <p:spPr bwMode="auto">
          <a:xfrm>
            <a:off x="3384240" y="2081886"/>
            <a:ext cx="1080000" cy="360000"/>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會計學</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經濟學</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0" name="AutoShape 149"/>
          <p:cNvSpPr>
            <a:spLocks noChangeArrowheads="1"/>
          </p:cNvSpPr>
          <p:nvPr/>
        </p:nvSpPr>
        <p:spPr bwMode="auto">
          <a:xfrm>
            <a:off x="328902" y="2561625"/>
            <a:ext cx="684000" cy="360000"/>
          </a:xfrm>
          <a:prstGeom prst="roundRect">
            <a:avLst>
              <a:gd name="adj" fmla="val 16667"/>
            </a:avLst>
          </a:prstGeom>
          <a:solidFill>
            <a:srgbClr val="0033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31" name="AutoShape 152"/>
          <p:cNvSpPr>
            <a:spLocks noChangeAspect="1" noChangeArrowheads="1"/>
          </p:cNvSpPr>
          <p:nvPr/>
        </p:nvSpPr>
        <p:spPr bwMode="auto">
          <a:xfrm>
            <a:off x="5633841" y="2547093"/>
            <a:ext cx="1065038" cy="367073"/>
          </a:xfrm>
          <a:prstGeom prst="roundRect">
            <a:avLst>
              <a:gd name="adj" fmla="val 16667"/>
            </a:avLst>
          </a:prstGeom>
          <a:solidFill>
            <a:srgbClr val="00FA00"/>
          </a:solidFill>
          <a:ln>
            <a:noFill/>
          </a:ln>
          <a:extLst>
            <a:ext uri="{91240B29-F687-4F45-9708-019B960494DF}">
              <a14:hiddenLine xmlns:a14="http://schemas.microsoft.com/office/drawing/2010/main" w="6350">
                <a:solidFill>
                  <a:srgbClr val="ED7D3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商業英文實務</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2" name="AutoShape 153"/>
          <p:cNvSpPr>
            <a:spLocks noChangeAspect="1" noChangeArrowheads="1"/>
          </p:cNvSpPr>
          <p:nvPr/>
        </p:nvSpPr>
        <p:spPr bwMode="auto">
          <a:xfrm>
            <a:off x="6802142" y="2561625"/>
            <a:ext cx="951433" cy="363343"/>
          </a:xfrm>
          <a:prstGeom prst="roundRect">
            <a:avLst>
              <a:gd name="adj" fmla="val 16667"/>
            </a:avLst>
          </a:prstGeom>
          <a:solidFill>
            <a:srgbClr val="00DA00"/>
          </a:solidFill>
          <a:ln>
            <a:noFill/>
          </a:ln>
          <a:extLst/>
        </p:spPr>
        <p:txBody>
          <a:bodyPr vert="horz" wrap="non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商業</a:t>
            </a:r>
            <a:r>
              <a:rPr lang="zh-TW" altLang="en-US"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英文實務</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dirty="0">
              <a:latin typeface="Arial" panose="020B0604020202020204" pitchFamily="34" charset="0"/>
            </a:endParaRPr>
          </a:p>
        </p:txBody>
      </p:sp>
      <p:sp>
        <p:nvSpPr>
          <p:cNvPr id="33" name="AutoShape 154"/>
          <p:cNvSpPr>
            <a:spLocks noChangeArrowheads="1"/>
          </p:cNvSpPr>
          <p:nvPr/>
        </p:nvSpPr>
        <p:spPr bwMode="auto">
          <a:xfrm>
            <a:off x="1109361" y="2618655"/>
            <a:ext cx="1080000" cy="288000"/>
          </a:xfrm>
          <a:prstGeom prst="roundRect">
            <a:avLst>
              <a:gd name="adj" fmla="val 16667"/>
            </a:avLst>
          </a:prstGeom>
          <a:solidFill>
            <a:srgbClr val="AFFFA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4" name="AutoShape 155"/>
          <p:cNvSpPr>
            <a:spLocks noChangeArrowheads="1"/>
          </p:cNvSpPr>
          <p:nvPr/>
        </p:nvSpPr>
        <p:spPr bwMode="auto">
          <a:xfrm>
            <a:off x="2246850" y="2618655"/>
            <a:ext cx="1080000" cy="288000"/>
          </a:xfrm>
          <a:prstGeom prst="roundRect">
            <a:avLst>
              <a:gd name="adj" fmla="val 16667"/>
            </a:avLst>
          </a:prstGeom>
          <a:solidFill>
            <a:srgbClr val="8FFF8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35" name="AutoShape 156"/>
          <p:cNvSpPr>
            <a:spLocks noChangeArrowheads="1"/>
          </p:cNvSpPr>
          <p:nvPr/>
        </p:nvSpPr>
        <p:spPr bwMode="auto">
          <a:xfrm>
            <a:off x="3384240" y="2521811"/>
            <a:ext cx="1080000" cy="481688"/>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數位科技應用</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會計軟體應用</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p:txBody>
      </p:sp>
      <p:sp>
        <p:nvSpPr>
          <p:cNvPr id="36" name="AutoShape 157"/>
          <p:cNvSpPr>
            <a:spLocks noChangeArrowheads="1"/>
          </p:cNvSpPr>
          <p:nvPr/>
        </p:nvSpPr>
        <p:spPr bwMode="auto">
          <a:xfrm>
            <a:off x="328902" y="3062945"/>
            <a:ext cx="684000" cy="407096"/>
          </a:xfrm>
          <a:prstGeom prst="roundRect">
            <a:avLst>
              <a:gd name="adj" fmla="val 16667"/>
            </a:avLst>
          </a:prstGeom>
          <a:solidFill>
            <a:srgbClr val="8000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一般科目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37" name="AutoShape 158"/>
          <p:cNvSpPr>
            <a:spLocks noChangeAspect="1" noChangeArrowheads="1"/>
          </p:cNvSpPr>
          <p:nvPr/>
        </p:nvSpPr>
        <p:spPr bwMode="auto">
          <a:xfrm>
            <a:off x="4503992" y="3137854"/>
            <a:ext cx="1059839" cy="386399"/>
          </a:xfrm>
          <a:prstGeom prst="roundRect">
            <a:avLst>
              <a:gd name="adj" fmla="val 16667"/>
            </a:avLst>
          </a:prstGeom>
          <a:solidFill>
            <a:srgbClr val="FFA3A3"/>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英語會話</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b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p>
        </p:txBody>
      </p:sp>
      <p:sp>
        <p:nvSpPr>
          <p:cNvPr id="39" name="AutoShape 178"/>
          <p:cNvSpPr>
            <a:spLocks noChangeArrowheads="1"/>
          </p:cNvSpPr>
          <p:nvPr/>
        </p:nvSpPr>
        <p:spPr bwMode="auto">
          <a:xfrm>
            <a:off x="328902" y="3735938"/>
            <a:ext cx="684000" cy="221254"/>
          </a:xfrm>
          <a:prstGeom prst="roundRect">
            <a:avLst>
              <a:gd name="adj" fmla="val 16667"/>
            </a:avLst>
          </a:prstGeom>
          <a:solidFill>
            <a:srgbClr val="8000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40" name="AutoShape 179"/>
          <p:cNvSpPr>
            <a:spLocks noChangeAspect="1" noChangeArrowheads="1"/>
          </p:cNvSpPr>
          <p:nvPr/>
        </p:nvSpPr>
        <p:spPr bwMode="auto">
          <a:xfrm>
            <a:off x="4426809" y="3720777"/>
            <a:ext cx="1080870" cy="223903"/>
          </a:xfrm>
          <a:prstGeom prst="roundRect">
            <a:avLst>
              <a:gd name="adj" fmla="val 16667"/>
            </a:avLst>
          </a:prstGeom>
          <a:solidFill>
            <a:srgbClr val="FFA3A3"/>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專題實作</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sz="600" dirty="0"/>
          </a:p>
        </p:txBody>
      </p:sp>
      <p:sp>
        <p:nvSpPr>
          <p:cNvPr id="41" name="AutoShape 180"/>
          <p:cNvSpPr>
            <a:spLocks noChangeAspect="1" noChangeArrowheads="1"/>
          </p:cNvSpPr>
          <p:nvPr/>
        </p:nvSpPr>
        <p:spPr bwMode="auto">
          <a:xfrm>
            <a:off x="5600537" y="3720358"/>
            <a:ext cx="993516" cy="230008"/>
          </a:xfrm>
          <a:prstGeom prst="roundRect">
            <a:avLst>
              <a:gd name="adj" fmla="val 27292"/>
            </a:avLst>
          </a:prstGeom>
          <a:solidFill>
            <a:srgbClr val="FF6969"/>
          </a:solidFill>
          <a:ln>
            <a:noFill/>
          </a:ln>
          <a:extLst/>
        </p:spPr>
        <p:txBody>
          <a:bodyPr vert="horz" wrap="none" lIns="36000" tIns="45720" rIns="3600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專題</a:t>
            </a: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實作</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p:txBody>
      </p:sp>
      <p:sp>
        <p:nvSpPr>
          <p:cNvPr id="42" name="AutoShape 185"/>
          <p:cNvSpPr>
            <a:spLocks noChangeArrowheads="1"/>
          </p:cNvSpPr>
          <p:nvPr/>
        </p:nvSpPr>
        <p:spPr bwMode="auto">
          <a:xfrm>
            <a:off x="328902" y="4031889"/>
            <a:ext cx="684000" cy="230777"/>
          </a:xfrm>
          <a:prstGeom prst="roundRect">
            <a:avLst>
              <a:gd name="adj" fmla="val 16667"/>
            </a:avLst>
          </a:prstGeom>
          <a:solidFill>
            <a:srgbClr val="660066"/>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一般科目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43" name="AutoShape 197"/>
          <p:cNvSpPr>
            <a:spLocks noChangeAspect="1" noChangeArrowheads="1"/>
          </p:cNvSpPr>
          <p:nvPr/>
        </p:nvSpPr>
        <p:spPr bwMode="auto">
          <a:xfrm>
            <a:off x="1089299" y="5503561"/>
            <a:ext cx="1050412" cy="1079553"/>
          </a:xfrm>
          <a:prstGeom prst="roundRect">
            <a:avLst>
              <a:gd name="adj" fmla="val 16667"/>
            </a:avLst>
          </a:prstGeom>
          <a:solidFill>
            <a:srgbClr val="C1C1FF"/>
          </a:solidFill>
          <a:ln w="6350">
            <a:noFill/>
            <a:miter lim="800000"/>
            <a:headEnd/>
            <a:tailEnd/>
          </a:ln>
        </p:spPr>
        <p:txBody>
          <a:bodyPr vert="horz" wrap="squar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kumimoji="0" lang="zh-TW"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班會</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綜合活動</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45" name="AutoShape 199"/>
          <p:cNvSpPr>
            <a:spLocks noChangeAspect="1" noChangeArrowheads="1"/>
          </p:cNvSpPr>
          <p:nvPr/>
        </p:nvSpPr>
        <p:spPr bwMode="auto">
          <a:xfrm>
            <a:off x="3251474" y="5516176"/>
            <a:ext cx="1138625" cy="1066939"/>
          </a:xfrm>
          <a:prstGeom prst="roundRect">
            <a:avLst>
              <a:gd name="adj" fmla="val 16667"/>
            </a:avLst>
          </a:prstGeom>
          <a:solidFill>
            <a:srgbClr val="9F9FFF"/>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選手培訓</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班會</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600" dirty="0"/>
          </a:p>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綜合活動</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Arial" panose="020B0604020202020204" pitchFamily="34" charset="0"/>
            </a:endParaRPr>
          </a:p>
        </p:txBody>
      </p:sp>
      <p:sp>
        <p:nvSpPr>
          <p:cNvPr id="46" name="Rectangle 200"/>
          <p:cNvSpPr>
            <a:spLocks noChangeArrowheads="1"/>
          </p:cNvSpPr>
          <p:nvPr/>
        </p:nvSpPr>
        <p:spPr bwMode="auto">
          <a:xfrm>
            <a:off x="36249" y="5503581"/>
            <a:ext cx="252000" cy="1044221"/>
          </a:xfrm>
          <a:prstGeom prst="rect">
            <a:avLst/>
          </a:prstGeom>
          <a:solidFill>
            <a:srgbClr val="EAB200"/>
          </a:solidFill>
          <a:ln w="12700">
            <a:solidFill>
              <a:srgbClr val="FFC000"/>
            </a:solidFill>
            <a:miter lim="800000"/>
            <a:headEnd/>
            <a:tailEnd/>
          </a:ln>
        </p:spPr>
        <p:txBody>
          <a:bodyPr vert="ea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必修科目</a:t>
            </a:r>
            <a:endParaRPr kumimoji="0" lang="zh-TW" altLang="zh-TW" sz="1200" b="0" i="0" u="none" strike="noStrike" cap="none" normalizeH="0" baseline="0" dirty="0">
              <a:ln>
                <a:noFill/>
              </a:ln>
              <a:solidFill>
                <a:schemeClr val="tx1"/>
              </a:solidFill>
              <a:effectLst/>
              <a:latin typeface="Arial" panose="020B0604020202020204" pitchFamily="34" charset="0"/>
            </a:endParaRPr>
          </a:p>
        </p:txBody>
      </p:sp>
      <p:sp>
        <p:nvSpPr>
          <p:cNvPr id="47" name="AutoShape 201"/>
          <p:cNvSpPr>
            <a:spLocks noChangeArrowheads="1"/>
          </p:cNvSpPr>
          <p:nvPr/>
        </p:nvSpPr>
        <p:spPr bwMode="auto">
          <a:xfrm>
            <a:off x="328902" y="5776600"/>
            <a:ext cx="684000" cy="658143"/>
          </a:xfrm>
          <a:prstGeom prst="roundRect">
            <a:avLst>
              <a:gd name="adj" fmla="val 16667"/>
            </a:avLst>
          </a:prstGeom>
          <a:solidFill>
            <a:srgbClr val="0000FF"/>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彈性學習時間和</a:t>
            </a:r>
            <a:endParaRPr kumimoji="0" lang="zh-TW" altLang="zh-TW" sz="105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團體活動</a:t>
            </a:r>
            <a:endParaRPr kumimoji="0" lang="zh-TW" altLang="zh-TW" sz="1050" b="0" i="0" u="none" strike="noStrike" cap="none" normalizeH="0" baseline="0" dirty="0">
              <a:ln>
                <a:noFill/>
              </a:ln>
              <a:solidFill>
                <a:schemeClr val="bg1"/>
              </a:solidFill>
              <a:effectLst/>
              <a:latin typeface="Arial" panose="020B0604020202020204" pitchFamily="34" charset="0"/>
            </a:endParaRPr>
          </a:p>
        </p:txBody>
      </p:sp>
      <p:sp>
        <p:nvSpPr>
          <p:cNvPr id="48" name="Rectangle 208"/>
          <p:cNvSpPr>
            <a:spLocks noChangeAspect="1" noChangeArrowheads="1"/>
          </p:cNvSpPr>
          <p:nvPr/>
        </p:nvSpPr>
        <p:spPr bwMode="auto">
          <a:xfrm>
            <a:off x="8176376" y="425711"/>
            <a:ext cx="812297" cy="199083"/>
          </a:xfrm>
          <a:prstGeom prst="rect">
            <a:avLst/>
          </a:prstGeom>
          <a:solidFill>
            <a:srgbClr val="FFFFFF"/>
          </a:solidFill>
          <a:ln w="19050">
            <a:solidFill>
              <a:srgbClr val="FFC000"/>
            </a:solidFill>
            <a:miter lim="800000"/>
            <a:headEnd/>
            <a:tailEnd/>
          </a:ln>
        </p:spPr>
        <p:txBody>
          <a:bodyPr vert="horz" wrap="non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科專業能力</a:t>
            </a:r>
            <a:endParaRPr kumimoji="0" lang="zh-TW" altLang="zh-TW" sz="1400" b="0" i="0" u="none" strike="noStrike" cap="none" normalizeH="0" baseline="0" dirty="0">
              <a:ln>
                <a:noFill/>
              </a:ln>
              <a:solidFill>
                <a:schemeClr val="tx1"/>
              </a:solidFill>
              <a:effectLst/>
              <a:latin typeface="Arial" panose="020B0604020202020204" pitchFamily="34" charset="0"/>
            </a:endParaRPr>
          </a:p>
        </p:txBody>
      </p:sp>
      <p:sp>
        <p:nvSpPr>
          <p:cNvPr id="49" name="Rectangle 211"/>
          <p:cNvSpPr>
            <a:spLocks noChangeAspect="1" noChangeArrowheads="1"/>
          </p:cNvSpPr>
          <p:nvPr/>
        </p:nvSpPr>
        <p:spPr bwMode="auto">
          <a:xfrm>
            <a:off x="8149244" y="719770"/>
            <a:ext cx="915587" cy="4694564"/>
          </a:xfrm>
          <a:prstGeom prst="rect">
            <a:avLst/>
          </a:prstGeom>
          <a:gradFill rotWithShape="0">
            <a:gsLst>
              <a:gs pos="0">
                <a:srgbClr val="FFD966"/>
              </a:gs>
              <a:gs pos="50000">
                <a:srgbClr val="FFF2CC"/>
              </a:gs>
              <a:gs pos="100000">
                <a:srgbClr val="FFD966"/>
              </a:gs>
            </a:gsLst>
            <a:lin ang="18900000" scaled="1"/>
          </a:gradFill>
          <a:ln>
            <a:noFill/>
          </a:ln>
          <a:effectLst>
            <a:outerShdw dist="28398" dir="3806097" algn="ctr" rotWithShape="0">
              <a:srgbClr val="7F6000">
                <a:alpha val="50000"/>
              </a:srgbClr>
            </a:outerShdw>
          </a:effectLst>
          <a:extLst>
            <a:ext uri="{91240B29-F687-4F45-9708-019B960494DF}">
              <a14:hiddenLine xmlns:a14="http://schemas.microsoft.com/office/drawing/2010/main" w="12700">
                <a:solidFill>
                  <a:srgbClr val="FFD966"/>
                </a:solidFill>
                <a:miter lim="800000"/>
                <a:headEnd/>
                <a:tailEnd/>
              </a14:hiddenLine>
            </a:ext>
          </a:extLst>
        </p:spPr>
        <p:txBody>
          <a:bodyPr vert="horz" wrap="square" lIns="91440" tIns="45720" rIns="91440" bIns="45720" numCol="1" anchor="ctr" anchorCtr="0" compatLnSpc="1">
            <a:prstTxWarp prst="textNoShape">
              <a:avLst/>
            </a:prstTxWarp>
          </a:bodyPr>
          <a:lstStyle/>
          <a:p>
            <a:pPr marL="139700" marR="0" lvl="0" indent="-139700" algn="l" defTabSz="914400" rtl="0" eaLnBrk="0" fontAlgn="base" latinLnBrk="0" hangingPunct="0">
              <a:lnSpc>
                <a:spcPct val="100000"/>
              </a:lnSpc>
              <a:spcBef>
                <a:spcPts val="600"/>
              </a:spcBef>
              <a:spcAft>
                <a:spcPct val="0"/>
              </a:spcAft>
              <a:buClrTx/>
              <a:buSzTx/>
              <a:buFont typeface="+mj-lt"/>
              <a:buAutoNum type="arabicPeriod"/>
            </a:pPr>
            <a:r>
              <a:rPr lang="zh-TW" altLang="en-US" sz="1000" dirty="0">
                <a:latin typeface="微軟正黑體" panose="020B0604030504040204" pitchFamily="34" charset="-120"/>
                <a:ea typeface="微軟正黑體" panose="020B0604030504040204" pitchFamily="34" charset="-120"/>
                <a:cs typeface="Calibri" panose="020F0502020204030204" pitchFamily="34" charset="0"/>
              </a:rPr>
              <a:t>具備電子商務基本知識</a:t>
            </a:r>
          </a:p>
          <a:p>
            <a:pPr marL="139700" marR="0" lvl="0" indent="-139700" algn="l" defTabSz="914400" rtl="0" eaLnBrk="0" fontAlgn="base" latinLnBrk="0" hangingPunct="0">
              <a:lnSpc>
                <a:spcPct val="100000"/>
              </a:lnSpc>
              <a:spcBef>
                <a:spcPts val="600"/>
              </a:spcBef>
              <a:spcAft>
                <a:spcPct val="0"/>
              </a:spcAft>
              <a:buClrTx/>
              <a:buSzTx/>
              <a:buFont typeface="+mj-lt"/>
              <a:buAutoNum type="arabicPeriod"/>
              <a:tabLst/>
            </a:pPr>
            <a:r>
              <a:rPr lang="zh-TW" altLang="en-US" sz="1000" dirty="0">
                <a:latin typeface="微軟正黑體" panose="020B0604030504040204" pitchFamily="34" charset="-120"/>
                <a:ea typeface="微軟正黑體" panose="020B0604030504040204" pitchFamily="34" charset="-120"/>
                <a:cs typeface="Calibri" panose="020F0502020204030204" pitchFamily="34" charset="0"/>
              </a:rPr>
              <a:t>具備設計各種網站與互動動態之能力</a:t>
            </a:r>
          </a:p>
          <a:p>
            <a:pPr marL="139700" marR="0" lvl="0" indent="-139700" algn="l" defTabSz="914400" rtl="0" eaLnBrk="0" fontAlgn="base" latinLnBrk="0" hangingPunct="0">
              <a:lnSpc>
                <a:spcPct val="100000"/>
              </a:lnSpc>
              <a:spcBef>
                <a:spcPts val="600"/>
              </a:spcBef>
              <a:spcAft>
                <a:spcPct val="0"/>
              </a:spcAft>
              <a:buClrTx/>
              <a:buSzTx/>
              <a:buFont typeface="+mj-lt"/>
              <a:buAutoNum type="arabicPeriod"/>
              <a:tabLst/>
            </a:pPr>
            <a:r>
              <a:rPr lang="zh-TW" altLang="en-US" sz="1000" dirty="0">
                <a:latin typeface="微軟正黑體" panose="020B0604030504040204" pitchFamily="34" charset="-120"/>
                <a:ea typeface="微軟正黑體" panose="020B0604030504040204" pitchFamily="34" charset="-120"/>
                <a:cs typeface="Calibri" panose="020F0502020204030204" pitchFamily="34" charset="0"/>
              </a:rPr>
              <a:t>具備基本之程式開發</a:t>
            </a:r>
            <a:r>
              <a:rPr lang="en-US" altLang="zh-TW" sz="1000"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000" dirty="0">
                <a:latin typeface="微軟正黑體" panose="020B0604030504040204" pitchFamily="34" charset="-120"/>
                <a:ea typeface="微軟正黑體" panose="020B0604030504040204" pitchFamily="34" charset="-120"/>
                <a:cs typeface="Calibri" panose="020F0502020204030204" pitchFamily="34" charset="0"/>
              </a:rPr>
              <a:t>如</a:t>
            </a:r>
            <a:r>
              <a:rPr lang="en-US" altLang="zh-TW" sz="1000" dirty="0">
                <a:latin typeface="微軟正黑體" panose="020B0604030504040204" pitchFamily="34" charset="-120"/>
                <a:ea typeface="微軟正黑體" panose="020B0604030504040204" pitchFamily="34" charset="-120"/>
                <a:cs typeface="Calibri" panose="020F0502020204030204" pitchFamily="34" charset="0"/>
              </a:rPr>
              <a:t>APP)</a:t>
            </a:r>
            <a:r>
              <a:rPr lang="zh-TW" altLang="en-US" sz="1000" dirty="0">
                <a:latin typeface="微軟正黑體" panose="020B0604030504040204" pitchFamily="34" charset="-120"/>
                <a:ea typeface="微軟正黑體" panose="020B0604030504040204" pitchFamily="34" charset="-120"/>
                <a:cs typeface="Calibri" panose="020F0502020204030204" pitchFamily="34" charset="0"/>
              </a:rPr>
              <a:t>之能力</a:t>
            </a:r>
          </a:p>
          <a:p>
            <a:pPr marL="139700" marR="0" lvl="0" indent="-139700" algn="l" defTabSz="914400" rtl="0" eaLnBrk="0" fontAlgn="base" latinLnBrk="0" hangingPunct="0">
              <a:lnSpc>
                <a:spcPct val="100000"/>
              </a:lnSpc>
              <a:spcBef>
                <a:spcPts val="600"/>
              </a:spcBef>
              <a:spcAft>
                <a:spcPct val="0"/>
              </a:spcAft>
              <a:buClrTx/>
              <a:buSzTx/>
              <a:buFont typeface="+mj-lt"/>
              <a:buAutoNum type="arabicPeriod"/>
              <a:tabLst/>
            </a:pPr>
            <a:r>
              <a:rPr lang="zh-TW" altLang="en-US" sz="1000" dirty="0">
                <a:solidFill>
                  <a:srgbClr val="0070C0"/>
                </a:solidFill>
                <a:latin typeface="微軟正黑體" panose="020B0604030504040204" pitchFamily="34" charset="-120"/>
                <a:ea typeface="微軟正黑體" panose="020B0604030504040204" pitchFamily="34" charset="-120"/>
                <a:cs typeface="Calibri" panose="020F0502020204030204" pitchFamily="34" charset="0"/>
              </a:rPr>
              <a:t>具備網站之基本維護能力</a:t>
            </a:r>
          </a:p>
          <a:p>
            <a:pPr marL="139700" marR="0" lvl="0" indent="-139700" algn="l" defTabSz="914400" rtl="0" eaLnBrk="0" fontAlgn="base" latinLnBrk="0" hangingPunct="0">
              <a:lnSpc>
                <a:spcPct val="100000"/>
              </a:lnSpc>
              <a:spcBef>
                <a:spcPts val="600"/>
              </a:spcBef>
              <a:spcAft>
                <a:spcPct val="0"/>
              </a:spcAft>
              <a:buClrTx/>
              <a:buSzTx/>
              <a:buFont typeface="+mj-lt"/>
              <a:buAutoNum type="arabicPeriod"/>
              <a:tabLst/>
            </a:pPr>
            <a:r>
              <a:rPr lang="zh-TW" altLang="en-US" sz="1000" dirty="0">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具備協助推動行銷專案能力</a:t>
            </a:r>
          </a:p>
          <a:p>
            <a:pPr marL="139700" marR="0" lvl="0" indent="-139700" algn="l" defTabSz="914400" rtl="0" eaLnBrk="0" fontAlgn="base" latinLnBrk="0" hangingPunct="0">
              <a:lnSpc>
                <a:spcPct val="100000"/>
              </a:lnSpc>
              <a:spcBef>
                <a:spcPts val="600"/>
              </a:spcBef>
              <a:spcAft>
                <a:spcPct val="0"/>
              </a:spcAft>
              <a:buClrTx/>
              <a:buSzTx/>
              <a:buFont typeface="+mj-lt"/>
              <a:buAutoNum type="arabicPeriod"/>
              <a:tabLst/>
            </a:pPr>
            <a:r>
              <a:rPr kumimoji="0" lang="zh-TW" altLang="en-US" sz="10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Calibri" panose="020F0502020204030204" pitchFamily="34" charset="0"/>
              </a:rPr>
              <a:t>具備職業道德、工作習慣、價值觀、敬業樂群、樂觀進取及專業精進態度</a:t>
            </a:r>
            <a:endParaRPr kumimoji="0" lang="zh-TW" altLang="en-US" sz="1000" b="0" i="0" u="none" strike="noStrike" cap="none" normalizeH="0" baseline="0" dirty="0">
              <a:ln>
                <a:noFill/>
              </a:ln>
              <a:solidFill>
                <a:schemeClr val="tx1"/>
              </a:solidFill>
              <a:effectLst/>
              <a:latin typeface="Arial" panose="020B0604020202020204" pitchFamily="34" charset="0"/>
            </a:endParaRPr>
          </a:p>
        </p:txBody>
      </p:sp>
      <p:sp>
        <p:nvSpPr>
          <p:cNvPr id="50" name="Rectangle 80"/>
          <p:cNvSpPr>
            <a:spLocks/>
          </p:cNvSpPr>
          <p:nvPr/>
        </p:nvSpPr>
        <p:spPr bwMode="auto">
          <a:xfrm>
            <a:off x="2498850"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一下</a:t>
            </a:r>
            <a:endParaRPr kumimoji="0" lang="zh-TW" altLang="zh-TW" sz="1200" b="0" i="0" u="none" strike="noStrike" cap="none" normalizeH="0" baseline="0">
              <a:ln>
                <a:noFill/>
              </a:ln>
              <a:solidFill>
                <a:schemeClr val="tx1"/>
              </a:solidFill>
              <a:effectLst/>
              <a:latin typeface="Arial" panose="020B0604020202020204" pitchFamily="34" charset="0"/>
            </a:endParaRPr>
          </a:p>
        </p:txBody>
      </p:sp>
      <p:sp>
        <p:nvSpPr>
          <p:cNvPr id="51" name="Rectangle 79"/>
          <p:cNvSpPr>
            <a:spLocks/>
          </p:cNvSpPr>
          <p:nvPr/>
        </p:nvSpPr>
        <p:spPr bwMode="auto">
          <a:xfrm>
            <a:off x="3636240"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二上</a:t>
            </a:r>
            <a:endParaRPr kumimoji="0" lang="zh-TW" altLang="zh-TW" sz="300" b="0" i="0" u="none" strike="noStrike" cap="none" normalizeH="0" baseline="0" dirty="0">
              <a:ln>
                <a:noFill/>
              </a:ln>
              <a:solidFill>
                <a:schemeClr val="tx1"/>
              </a:solidFill>
              <a:effectLst/>
            </a:endParaRPr>
          </a:p>
        </p:txBody>
      </p:sp>
      <p:sp>
        <p:nvSpPr>
          <p:cNvPr id="52" name="Rectangle 78"/>
          <p:cNvSpPr>
            <a:spLocks/>
          </p:cNvSpPr>
          <p:nvPr/>
        </p:nvSpPr>
        <p:spPr bwMode="auto">
          <a:xfrm>
            <a:off x="4770580"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二下</a:t>
            </a:r>
            <a:endParaRPr kumimoji="0" lang="zh-TW" altLang="zh-TW" sz="300" b="0" i="0" u="none" strike="noStrike" cap="none" normalizeH="0" baseline="0" dirty="0">
              <a:ln>
                <a:noFill/>
              </a:ln>
              <a:solidFill>
                <a:schemeClr val="tx1"/>
              </a:solidFill>
              <a:effectLst/>
            </a:endParaRPr>
          </a:p>
        </p:txBody>
      </p:sp>
      <p:sp>
        <p:nvSpPr>
          <p:cNvPr id="53" name="Rectangle 77"/>
          <p:cNvSpPr>
            <a:spLocks/>
          </p:cNvSpPr>
          <p:nvPr/>
        </p:nvSpPr>
        <p:spPr bwMode="auto">
          <a:xfrm>
            <a:off x="6813575"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三下</a:t>
            </a:r>
            <a:endParaRPr kumimoji="0" lang="zh-TW" altLang="zh-TW" sz="300" b="0" i="0" u="none" strike="noStrike" cap="none" normalizeH="0" baseline="0" dirty="0">
              <a:ln>
                <a:noFill/>
              </a:ln>
              <a:solidFill>
                <a:schemeClr val="tx1"/>
              </a:solidFill>
              <a:effectLst/>
            </a:endParaRPr>
          </a:p>
        </p:txBody>
      </p:sp>
      <p:sp>
        <p:nvSpPr>
          <p:cNvPr id="54" name="Rectangle 76"/>
          <p:cNvSpPr>
            <a:spLocks/>
          </p:cNvSpPr>
          <p:nvPr/>
        </p:nvSpPr>
        <p:spPr bwMode="auto">
          <a:xfrm>
            <a:off x="5816403" y="422695"/>
            <a:ext cx="576000" cy="202494"/>
          </a:xfrm>
          <a:prstGeom prst="rect">
            <a:avLst/>
          </a:prstGeom>
          <a:solidFill>
            <a:srgbClr val="FFFFFF"/>
          </a:solidFill>
          <a:ln w="190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三上</a:t>
            </a:r>
            <a:endParaRPr kumimoji="0" lang="zh-TW" altLang="zh-TW" sz="300" b="0" i="0" u="none" strike="noStrike" cap="none" normalizeH="0" baseline="0" dirty="0">
              <a:ln>
                <a:noFill/>
              </a:ln>
              <a:solidFill>
                <a:schemeClr val="tx1"/>
              </a:solidFill>
              <a:effectLst/>
            </a:endParaRPr>
          </a:p>
        </p:txBody>
      </p:sp>
      <p:sp>
        <p:nvSpPr>
          <p:cNvPr id="55" name="向右箭號 152"/>
          <p:cNvSpPr>
            <a:spLocks noChangeAspect="1" noChangeArrowheads="1"/>
          </p:cNvSpPr>
          <p:nvPr/>
        </p:nvSpPr>
        <p:spPr bwMode="auto">
          <a:xfrm>
            <a:off x="2116814" y="1264634"/>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56" name="向右箭號 153"/>
          <p:cNvSpPr>
            <a:spLocks noChangeAspect="1" noChangeArrowheads="1"/>
          </p:cNvSpPr>
          <p:nvPr/>
        </p:nvSpPr>
        <p:spPr bwMode="auto">
          <a:xfrm>
            <a:off x="3256845" y="1280915"/>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57" name="向右箭號 155"/>
          <p:cNvSpPr>
            <a:spLocks noChangeAspect="1" noChangeArrowheads="1"/>
          </p:cNvSpPr>
          <p:nvPr/>
        </p:nvSpPr>
        <p:spPr bwMode="auto">
          <a:xfrm>
            <a:off x="4420576" y="1268394"/>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58" name="向右箭號 156"/>
          <p:cNvSpPr>
            <a:spLocks noChangeAspect="1" noChangeArrowheads="1"/>
          </p:cNvSpPr>
          <p:nvPr/>
        </p:nvSpPr>
        <p:spPr bwMode="auto">
          <a:xfrm>
            <a:off x="6469254" y="1277642"/>
            <a:ext cx="163013" cy="151369"/>
          </a:xfrm>
          <a:prstGeom prst="rightArrow">
            <a:avLst>
              <a:gd name="adj1" fmla="val 50000"/>
              <a:gd name="adj2" fmla="val 26923"/>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59" name="AutoShape 87"/>
          <p:cNvSpPr>
            <a:spLocks noChangeAspect="1" noChangeArrowheads="1"/>
          </p:cNvSpPr>
          <p:nvPr/>
        </p:nvSpPr>
        <p:spPr bwMode="auto">
          <a:xfrm>
            <a:off x="2095250" y="2269032"/>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0" name="AutoShape 90"/>
          <p:cNvSpPr>
            <a:spLocks noChangeAspect="1" noChangeArrowheads="1"/>
          </p:cNvSpPr>
          <p:nvPr/>
        </p:nvSpPr>
        <p:spPr bwMode="auto">
          <a:xfrm>
            <a:off x="3296639" y="2188022"/>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1" name="AutoShape 94"/>
          <p:cNvSpPr>
            <a:spLocks noChangeAspect="1" noChangeArrowheads="1"/>
          </p:cNvSpPr>
          <p:nvPr/>
        </p:nvSpPr>
        <p:spPr bwMode="auto">
          <a:xfrm>
            <a:off x="4408134" y="2186805"/>
            <a:ext cx="163013" cy="151369"/>
          </a:xfrm>
          <a:prstGeom prst="rightArrow">
            <a:avLst>
              <a:gd name="adj1" fmla="val 50000"/>
              <a:gd name="adj2" fmla="val 26923"/>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2" name="AutoShape 96"/>
          <p:cNvSpPr>
            <a:spLocks noChangeAspect="1" noChangeArrowheads="1"/>
          </p:cNvSpPr>
          <p:nvPr/>
        </p:nvSpPr>
        <p:spPr bwMode="auto">
          <a:xfrm>
            <a:off x="5585386" y="1271251"/>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3" name="AutoShape 98"/>
          <p:cNvSpPr>
            <a:spLocks noChangeAspect="1" noChangeArrowheads="1"/>
          </p:cNvSpPr>
          <p:nvPr/>
        </p:nvSpPr>
        <p:spPr bwMode="auto">
          <a:xfrm>
            <a:off x="2112892" y="2677402"/>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4" name="AutoShape 99"/>
          <p:cNvSpPr>
            <a:spLocks noChangeAspect="1" noChangeArrowheads="1"/>
          </p:cNvSpPr>
          <p:nvPr/>
        </p:nvSpPr>
        <p:spPr bwMode="auto">
          <a:xfrm>
            <a:off x="3301051" y="2677402"/>
            <a:ext cx="163013" cy="151369"/>
          </a:xfrm>
          <a:prstGeom prst="rightArrow">
            <a:avLst>
              <a:gd name="adj1" fmla="val 50000"/>
              <a:gd name="adj2" fmla="val 26923"/>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5" name="AutoShape 102"/>
          <p:cNvSpPr>
            <a:spLocks noChangeAspect="1" noChangeArrowheads="1"/>
          </p:cNvSpPr>
          <p:nvPr/>
        </p:nvSpPr>
        <p:spPr bwMode="auto">
          <a:xfrm>
            <a:off x="6594294" y="2677402"/>
            <a:ext cx="163013" cy="151369"/>
          </a:xfrm>
          <a:prstGeom prst="rightArrow">
            <a:avLst>
              <a:gd name="adj1" fmla="val 50000"/>
              <a:gd name="adj2" fmla="val 26923"/>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6" name="AutoShape 162"/>
          <p:cNvSpPr>
            <a:spLocks noChangeAspect="1" noChangeArrowheads="1"/>
          </p:cNvSpPr>
          <p:nvPr/>
        </p:nvSpPr>
        <p:spPr bwMode="auto">
          <a:xfrm>
            <a:off x="2196135" y="3143789"/>
            <a:ext cx="1062816" cy="373389"/>
          </a:xfrm>
          <a:prstGeom prst="roundRect">
            <a:avLst>
              <a:gd name="adj" fmla="val 16667"/>
            </a:avLst>
          </a:prstGeom>
          <a:solidFill>
            <a:srgbClr val="FFB3B3"/>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英語會話</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73" name="AutoShape 129"/>
          <p:cNvSpPr>
            <a:spLocks noChangeAspect="1" noChangeArrowheads="1"/>
          </p:cNvSpPr>
          <p:nvPr/>
        </p:nvSpPr>
        <p:spPr bwMode="auto">
          <a:xfrm>
            <a:off x="3204776" y="5975481"/>
            <a:ext cx="163013" cy="151369"/>
          </a:xfrm>
          <a:prstGeom prst="rightArrow">
            <a:avLst>
              <a:gd name="adj1" fmla="val 50000"/>
              <a:gd name="adj2" fmla="val 2692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75" name="AutoShape 161"/>
          <p:cNvSpPr>
            <a:spLocks noChangeAspect="1" noChangeArrowheads="1"/>
          </p:cNvSpPr>
          <p:nvPr/>
        </p:nvSpPr>
        <p:spPr bwMode="auto">
          <a:xfrm>
            <a:off x="1053348" y="3144297"/>
            <a:ext cx="1063466" cy="372881"/>
          </a:xfrm>
          <a:prstGeom prst="roundRect">
            <a:avLst>
              <a:gd name="adj" fmla="val 16667"/>
            </a:avLst>
          </a:prstGeom>
          <a:solidFill>
            <a:srgbClr val="FFCDCD"/>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英語會話</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b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p>
        </p:txBody>
      </p:sp>
      <p:sp>
        <p:nvSpPr>
          <p:cNvPr id="76" name="AutoShape 7"/>
          <p:cNvSpPr>
            <a:spLocks noChangeArrowheads="1"/>
          </p:cNvSpPr>
          <p:nvPr/>
        </p:nvSpPr>
        <p:spPr bwMode="auto">
          <a:xfrm>
            <a:off x="328902" y="4557707"/>
            <a:ext cx="684000" cy="849254"/>
          </a:xfrm>
          <a:prstGeom prst="roundRect">
            <a:avLst>
              <a:gd name="adj" fmla="val 16667"/>
            </a:avLst>
          </a:prstGeom>
          <a:solidFill>
            <a:srgbClr val="660066"/>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non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05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實習科目</a:t>
            </a:r>
            <a:endParaRPr kumimoji="0" lang="zh-TW" altLang="zh-TW" sz="1050" b="0" i="0" u="none" strike="noStrike" cap="none" normalizeH="0" baseline="0" dirty="0">
              <a:ln>
                <a:noFill/>
              </a:ln>
              <a:solidFill>
                <a:schemeClr val="bg1"/>
              </a:solidFill>
              <a:effectLst/>
              <a:latin typeface="Arial" panose="020B0604020202020204" pitchFamily="34" charset="0"/>
            </a:endParaRPr>
          </a:p>
        </p:txBody>
      </p:sp>
      <p:sp>
        <p:nvSpPr>
          <p:cNvPr id="82" name="圓角矩形 2"/>
          <p:cNvSpPr>
            <a:spLocks noChangeAspect="1"/>
          </p:cNvSpPr>
          <p:nvPr/>
        </p:nvSpPr>
        <p:spPr bwMode="auto">
          <a:xfrm>
            <a:off x="1074792" y="4643409"/>
            <a:ext cx="1064919" cy="734016"/>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spc="-60" normalizeH="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會計實習</a:t>
            </a:r>
            <a:r>
              <a:rPr kumimoji="0" lang="en-US" altLang="zh-TW" sz="900" b="1" i="0" u="none" strike="noStrike" cap="none" spc="-60" normalizeH="0" dirty="0" smtClean="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900" b="0" i="0" u="none" strike="noStrike" cap="none" spc="-60" normalizeH="0" dirty="0">
              <a:ln>
                <a:noFill/>
              </a:ln>
              <a:solidFill>
                <a:schemeClr val="tx1"/>
              </a:solidFill>
              <a:effectLst/>
              <a:latin typeface="Arial" panose="020B0604020202020204" pitchFamily="34" charset="0"/>
            </a:endParaRPr>
          </a:p>
        </p:txBody>
      </p:sp>
      <p:sp>
        <p:nvSpPr>
          <p:cNvPr id="84" name="向右箭號 230"/>
          <p:cNvSpPr>
            <a:spLocks noChangeAspect="1" noChangeArrowheads="1"/>
          </p:cNvSpPr>
          <p:nvPr/>
        </p:nvSpPr>
        <p:spPr bwMode="auto">
          <a:xfrm>
            <a:off x="7979582" y="2411452"/>
            <a:ext cx="292697" cy="482019"/>
          </a:xfrm>
          <a:prstGeom prst="rightArrow">
            <a:avLst>
              <a:gd name="adj1" fmla="val 50000"/>
              <a:gd name="adj2" fmla="val 60190"/>
            </a:avLst>
          </a:prstGeom>
          <a:solidFill>
            <a:srgbClr val="FFC00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85" name="AutoShape 47"/>
          <p:cNvSpPr>
            <a:spLocks noChangeAspect="1" noChangeArrowheads="1"/>
          </p:cNvSpPr>
          <p:nvPr/>
        </p:nvSpPr>
        <p:spPr bwMode="auto">
          <a:xfrm>
            <a:off x="4519931" y="2522503"/>
            <a:ext cx="1077298" cy="480305"/>
          </a:xfrm>
          <a:prstGeom prst="roundRect">
            <a:avLst>
              <a:gd name="adj" fmla="val 16667"/>
            </a:avLst>
          </a:prstGeom>
          <a:solidFill>
            <a:srgbClr val="57FF57"/>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kumimoji="0" lang="zh-TW"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數位科技應用</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國際貿易實務</a:t>
            </a:r>
            <a:r>
              <a:rPr kumimoji="0" lang="en-US"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會計軟體應用</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600" b="0" i="0" u="none" strike="noStrike" cap="none" normalizeH="0" baseline="0" dirty="0">
              <a:ln>
                <a:noFill/>
              </a:ln>
              <a:solidFill>
                <a:schemeClr val="tx1"/>
              </a:solidFill>
              <a:effectLst/>
            </a:endParaRPr>
          </a:p>
        </p:txBody>
      </p:sp>
      <p:sp>
        <p:nvSpPr>
          <p:cNvPr id="86" name="AutoShape 100"/>
          <p:cNvSpPr>
            <a:spLocks noChangeAspect="1" noChangeArrowheads="1"/>
          </p:cNvSpPr>
          <p:nvPr/>
        </p:nvSpPr>
        <p:spPr bwMode="auto">
          <a:xfrm>
            <a:off x="4410545" y="2677402"/>
            <a:ext cx="163013" cy="151369"/>
          </a:xfrm>
          <a:prstGeom prst="rightArrow">
            <a:avLst>
              <a:gd name="adj1" fmla="val 50000"/>
              <a:gd name="adj2" fmla="val 26923"/>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87" name="AutoShape 101"/>
          <p:cNvSpPr>
            <a:spLocks noChangeAspect="1" noChangeArrowheads="1"/>
          </p:cNvSpPr>
          <p:nvPr/>
        </p:nvSpPr>
        <p:spPr bwMode="auto">
          <a:xfrm>
            <a:off x="5561253" y="2677402"/>
            <a:ext cx="163013" cy="151369"/>
          </a:xfrm>
          <a:prstGeom prst="rightArrow">
            <a:avLst>
              <a:gd name="adj1" fmla="val 50000"/>
              <a:gd name="adj2" fmla="val 50192"/>
            </a:avLst>
          </a:prstGeom>
          <a:solidFill>
            <a:srgbClr val="FFFFFF"/>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88" name="AutoShape 44"/>
          <p:cNvSpPr>
            <a:spLocks noChangeAspect="1" noChangeArrowheads="1"/>
          </p:cNvSpPr>
          <p:nvPr/>
        </p:nvSpPr>
        <p:spPr bwMode="auto">
          <a:xfrm>
            <a:off x="3338308" y="3144298"/>
            <a:ext cx="1088501" cy="379955"/>
          </a:xfrm>
          <a:prstGeom prst="roundRect">
            <a:avLst>
              <a:gd name="adj" fmla="val 16667"/>
            </a:avLst>
          </a:prstGeom>
          <a:solidFill>
            <a:srgbClr val="FFA3A3"/>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英語會話</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9" name="AutoShape 43"/>
          <p:cNvSpPr>
            <a:spLocks noChangeAspect="1" noChangeArrowheads="1"/>
          </p:cNvSpPr>
          <p:nvPr/>
        </p:nvSpPr>
        <p:spPr bwMode="auto">
          <a:xfrm>
            <a:off x="5615644" y="3144297"/>
            <a:ext cx="1075309" cy="361520"/>
          </a:xfrm>
          <a:prstGeom prst="roundRect">
            <a:avLst>
              <a:gd name="adj" fmla="val 21078"/>
            </a:avLst>
          </a:prstGeom>
          <a:solidFill>
            <a:srgbClr val="FFA3A3"/>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英語會話</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b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AutoShape 42"/>
          <p:cNvSpPr>
            <a:spLocks noChangeArrowheads="1"/>
          </p:cNvSpPr>
          <p:nvPr/>
        </p:nvSpPr>
        <p:spPr bwMode="auto">
          <a:xfrm>
            <a:off x="6749937" y="3143789"/>
            <a:ext cx="1059028" cy="371800"/>
          </a:xfrm>
          <a:prstGeom prst="roundRect">
            <a:avLst>
              <a:gd name="adj" fmla="val 19322"/>
            </a:avLst>
          </a:prstGeom>
          <a:solidFill>
            <a:srgbClr val="FFA3A3"/>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英語會話</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b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數學習作引導</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p>
        </p:txBody>
      </p:sp>
      <p:sp>
        <p:nvSpPr>
          <p:cNvPr id="99" name="AutoShape 6"/>
          <p:cNvSpPr>
            <a:spLocks noChangeArrowheads="1"/>
          </p:cNvSpPr>
          <p:nvPr/>
        </p:nvSpPr>
        <p:spPr bwMode="auto">
          <a:xfrm>
            <a:off x="328902" y="4295284"/>
            <a:ext cx="684000" cy="242505"/>
          </a:xfrm>
          <a:prstGeom prst="roundRect">
            <a:avLst>
              <a:gd name="adj" fmla="val 16667"/>
            </a:avLst>
          </a:prstGeom>
          <a:solidFill>
            <a:srgbClr val="660066"/>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專業科目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103" name="AutoShape 30"/>
          <p:cNvSpPr>
            <a:spLocks noChangeAspect="1"/>
          </p:cNvSpPr>
          <p:nvPr/>
        </p:nvSpPr>
        <p:spPr bwMode="auto">
          <a:xfrm>
            <a:off x="4432992" y="4666945"/>
            <a:ext cx="1090379" cy="731456"/>
          </a:xfrm>
          <a:prstGeom prst="roundRect">
            <a:avLst>
              <a:gd name="adj" fmla="val 16667"/>
            </a:avLst>
          </a:prstGeom>
          <a:solidFill>
            <a:srgbClr val="ED96EB"/>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spc="-60" dirty="0">
                <a:latin typeface="微軟正黑體" panose="020B0604030504040204" pitchFamily="34" charset="-120"/>
                <a:ea typeface="微軟正黑體" panose="020B0604030504040204" pitchFamily="34" charset="-120"/>
                <a:cs typeface="Times New Roman" panose="02020603050405020304" pitchFamily="18" charset="0"/>
              </a:rPr>
              <a:t>國際貿易</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(1)</a:t>
            </a:r>
          </a:p>
          <a:p>
            <a:pPr lvl="0" defTabSz="914400" eaLnBrk="0" fontAlgn="base" hangingPunct="0">
              <a:spcBef>
                <a:spcPct val="0"/>
              </a:spcBef>
              <a:spcAft>
                <a:spcPct val="0"/>
              </a:spcAft>
            </a:pPr>
            <a:r>
              <a:rPr lang="zh-TW" altLang="en-US" sz="900" b="1" spc="-60" dirty="0">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(1)</a:t>
            </a:r>
          </a:p>
        </p:txBody>
      </p:sp>
      <p:sp>
        <p:nvSpPr>
          <p:cNvPr id="127" name="AutoShape 157"/>
          <p:cNvSpPr>
            <a:spLocks noChangeArrowheads="1"/>
          </p:cNvSpPr>
          <p:nvPr/>
        </p:nvSpPr>
        <p:spPr bwMode="auto">
          <a:xfrm>
            <a:off x="328902" y="3480585"/>
            <a:ext cx="684000" cy="222735"/>
          </a:xfrm>
          <a:prstGeom prst="roundRect">
            <a:avLst>
              <a:gd name="adj" fmla="val 16667"/>
            </a:avLst>
          </a:prstGeom>
          <a:solidFill>
            <a:srgbClr val="800000"/>
          </a:solidFill>
          <a:ln>
            <a:noFill/>
          </a:ln>
          <a:extLst>
            <a:ext uri="{91240B29-F687-4F45-9708-019B960494DF}">
              <a14:hiddenLine xmlns:a14="http://schemas.microsoft.com/office/drawing/2010/main" w="6350">
                <a:solidFill>
                  <a:srgbClr val="70AD47"/>
                </a:solidFill>
                <a:miter lim="800000"/>
                <a:headEnd/>
                <a:tailEnd/>
              </a14:hiddenLine>
            </a:ext>
          </a:extLst>
        </p:spPr>
        <p:txBody>
          <a:bodyPr vert="horz" wrap="square" lIns="36000" tIns="45720" rIns="36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專業</a:t>
            </a:r>
            <a:r>
              <a:rPr kumimoji="0" lang="zh-TW" altLang="zh-TW" sz="1100" b="1" i="0" u="none" strike="noStrike" cap="none" normalizeH="0" baseline="0" dirty="0">
                <a:ln>
                  <a:noFill/>
                </a:ln>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科目</a:t>
            </a:r>
            <a:endParaRPr kumimoji="0" lang="zh-TW" altLang="zh-TW" sz="1100" b="0" i="0" u="none" strike="noStrike" cap="none" normalizeH="0" baseline="0" dirty="0">
              <a:ln>
                <a:noFill/>
              </a:ln>
              <a:solidFill>
                <a:schemeClr val="bg1"/>
              </a:solidFill>
              <a:effectLst/>
              <a:latin typeface="Arial" panose="020B0604020202020204" pitchFamily="34" charset="0"/>
            </a:endParaRPr>
          </a:p>
        </p:txBody>
      </p:sp>
      <p:sp>
        <p:nvSpPr>
          <p:cNvPr id="67" name="AutoShape 107"/>
          <p:cNvSpPr>
            <a:spLocks noChangeAspect="1" noChangeArrowheads="1"/>
          </p:cNvSpPr>
          <p:nvPr/>
        </p:nvSpPr>
        <p:spPr bwMode="auto">
          <a:xfrm>
            <a:off x="2085205" y="3249184"/>
            <a:ext cx="163013" cy="151369"/>
          </a:xfrm>
          <a:prstGeom prst="rightArrow">
            <a:avLst>
              <a:gd name="adj1" fmla="val 50000"/>
              <a:gd name="adj2" fmla="val 50192"/>
            </a:avLst>
          </a:prstGeom>
          <a:solidFill>
            <a:schemeClr val="bg1"/>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68" name="AutoShape 108"/>
          <p:cNvSpPr>
            <a:spLocks noChangeAspect="1" noChangeArrowheads="1"/>
          </p:cNvSpPr>
          <p:nvPr/>
        </p:nvSpPr>
        <p:spPr bwMode="auto">
          <a:xfrm>
            <a:off x="3233246" y="3247991"/>
            <a:ext cx="163013" cy="151369"/>
          </a:xfrm>
          <a:prstGeom prst="rightArrow">
            <a:avLst>
              <a:gd name="adj1" fmla="val 50000"/>
              <a:gd name="adj2" fmla="val 26923"/>
            </a:avLst>
          </a:prstGeom>
          <a:solidFill>
            <a:schemeClr val="bg1"/>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70" name="AutoShape 116"/>
          <p:cNvSpPr>
            <a:spLocks noChangeAspect="1" noChangeArrowheads="1"/>
          </p:cNvSpPr>
          <p:nvPr/>
        </p:nvSpPr>
        <p:spPr bwMode="auto">
          <a:xfrm>
            <a:off x="5500125" y="3249185"/>
            <a:ext cx="163013" cy="151369"/>
          </a:xfrm>
          <a:prstGeom prst="rightArrow">
            <a:avLst>
              <a:gd name="adj1" fmla="val 50000"/>
              <a:gd name="adj2" fmla="val 50192"/>
            </a:avLst>
          </a:prstGeom>
          <a:solidFill>
            <a:schemeClr val="bg1"/>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83" name="向右箭號 249"/>
          <p:cNvSpPr>
            <a:spLocks/>
          </p:cNvSpPr>
          <p:nvPr/>
        </p:nvSpPr>
        <p:spPr bwMode="auto">
          <a:xfrm>
            <a:off x="5429711" y="3765127"/>
            <a:ext cx="180000" cy="144000"/>
          </a:xfrm>
          <a:prstGeom prst="rightArrow">
            <a:avLst>
              <a:gd name="adj1" fmla="val 50000"/>
              <a:gd name="adj2" fmla="val 49786"/>
            </a:avLst>
          </a:prstGeom>
          <a:solidFill>
            <a:schemeClr val="bg1"/>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69" name="AutoShape 114"/>
          <p:cNvSpPr>
            <a:spLocks noChangeAspect="1" noChangeArrowheads="1"/>
          </p:cNvSpPr>
          <p:nvPr/>
        </p:nvSpPr>
        <p:spPr bwMode="auto">
          <a:xfrm>
            <a:off x="4378644" y="3264391"/>
            <a:ext cx="163013" cy="151369"/>
          </a:xfrm>
          <a:prstGeom prst="rightArrow">
            <a:avLst>
              <a:gd name="adj1" fmla="val 50000"/>
              <a:gd name="adj2" fmla="val 26923"/>
            </a:avLst>
          </a:prstGeom>
          <a:solidFill>
            <a:schemeClr val="bg1"/>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71" name="AutoShape 117"/>
          <p:cNvSpPr>
            <a:spLocks noChangeAspect="1" noChangeArrowheads="1"/>
          </p:cNvSpPr>
          <p:nvPr/>
        </p:nvSpPr>
        <p:spPr bwMode="auto">
          <a:xfrm>
            <a:off x="6654027" y="3247990"/>
            <a:ext cx="163013" cy="151369"/>
          </a:xfrm>
          <a:prstGeom prst="rightArrow">
            <a:avLst>
              <a:gd name="adj1" fmla="val 50000"/>
              <a:gd name="adj2" fmla="val 50192"/>
            </a:avLst>
          </a:prstGeom>
          <a:solidFill>
            <a:schemeClr val="bg1"/>
          </a:solidFill>
          <a:ln w="12700">
            <a:solidFill>
              <a:srgbClr val="ED7D31"/>
            </a:solidFill>
            <a:miter lim="800000"/>
            <a:headEnd/>
            <a:tailEnd/>
          </a:ln>
          <a:extLst/>
        </p:spPr>
        <p:txBody>
          <a:bodyPr vert="horz" wrap="square" lIns="91440" tIns="45720" rIns="91440" bIns="45720" numCol="1" anchor="ctr" anchorCtr="0" compatLnSpc="1">
            <a:prstTxWarp prst="textNoShape">
              <a:avLst/>
            </a:prstTxWarp>
          </a:bodyPr>
          <a:lstStyle/>
          <a:p>
            <a:endParaRPr lang="zh-TW" altLang="en-US"/>
          </a:p>
        </p:txBody>
      </p:sp>
      <p:sp>
        <p:nvSpPr>
          <p:cNvPr id="125" name="圓角矩形 2"/>
          <p:cNvSpPr>
            <a:spLocks noChangeAspect="1"/>
          </p:cNvSpPr>
          <p:nvPr/>
        </p:nvSpPr>
        <p:spPr bwMode="auto">
          <a:xfrm>
            <a:off x="2189361" y="4643408"/>
            <a:ext cx="1032209" cy="734018"/>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algn="ctr" defTabSz="914400" eaLnBrk="0" fontAlgn="base" hangingPunct="0">
              <a:spcBef>
                <a:spcPct val="0"/>
              </a:spcBef>
              <a:spcAft>
                <a:spcPct val="0"/>
              </a:spcAft>
            </a:pPr>
            <a:r>
              <a:rPr lang="zh-TW" altLang="en-US" sz="900" b="1" spc="-60" dirty="0">
                <a:latin typeface="微軟正黑體" panose="020B0604030504040204" pitchFamily="34" charset="-120"/>
                <a:ea typeface="微軟正黑體" panose="020B0604030504040204" pitchFamily="34" charset="-120"/>
                <a:cs typeface="Times New Roman" panose="02020603050405020304" pitchFamily="18" charset="0"/>
              </a:rPr>
              <a:t>會計實習</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(1)</a:t>
            </a:r>
          </a:p>
        </p:txBody>
      </p:sp>
      <p:sp>
        <p:nvSpPr>
          <p:cNvPr id="101" name="向右箭號 241"/>
          <p:cNvSpPr>
            <a:spLocks noChangeAspect="1"/>
          </p:cNvSpPr>
          <p:nvPr/>
        </p:nvSpPr>
        <p:spPr bwMode="auto">
          <a:xfrm>
            <a:off x="2060728" y="4921327"/>
            <a:ext cx="185240" cy="186240"/>
          </a:xfrm>
          <a:prstGeom prst="rightArrow">
            <a:avLst>
              <a:gd name="adj1" fmla="val 50000"/>
              <a:gd name="adj2" fmla="val 49960"/>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02" name="向右箭號 247"/>
          <p:cNvSpPr>
            <a:spLocks noChangeAspect="1"/>
          </p:cNvSpPr>
          <p:nvPr/>
        </p:nvSpPr>
        <p:spPr bwMode="auto">
          <a:xfrm>
            <a:off x="3142450" y="4934825"/>
            <a:ext cx="204664" cy="155531"/>
          </a:xfrm>
          <a:prstGeom prst="rightArrow">
            <a:avLst>
              <a:gd name="adj1" fmla="val 50000"/>
              <a:gd name="adj2" fmla="val 75509"/>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04" name="向右箭號 248"/>
          <p:cNvSpPr>
            <a:spLocks noChangeAspect="1"/>
          </p:cNvSpPr>
          <p:nvPr/>
        </p:nvSpPr>
        <p:spPr bwMode="auto">
          <a:xfrm>
            <a:off x="4326597" y="4940870"/>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30" name="AutoShape 186"/>
          <p:cNvSpPr>
            <a:spLocks noChangeAspect="1" noChangeArrowheads="1"/>
          </p:cNvSpPr>
          <p:nvPr/>
        </p:nvSpPr>
        <p:spPr bwMode="auto">
          <a:xfrm>
            <a:off x="6654027" y="4638377"/>
            <a:ext cx="1190080" cy="733865"/>
          </a:xfrm>
          <a:prstGeom prst="roundRect">
            <a:avLst>
              <a:gd name="adj" fmla="val 16667"/>
            </a:avLst>
          </a:prstGeom>
          <a:solidFill>
            <a:srgbClr val="E576EE">
              <a:alpha val="71001"/>
            </a:srgbClr>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計算機應用</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900" dirty="0"/>
          </a:p>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會計學</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sz="900" dirty="0"/>
          </a:p>
          <a:p>
            <a:pPr defTabSz="914400" eaLnBrk="0" fontAlgn="base" hangingPunct="0">
              <a:spcBef>
                <a:spcPct val="0"/>
              </a:spcBef>
              <a:spcAft>
                <a:spcPct val="0"/>
              </a:spcAft>
            </a:pP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900" b="1" i="1" spc="-60" dirty="0">
                <a:latin typeface="微軟正黑體" panose="020B0604030504040204" pitchFamily="34" charset="-120"/>
                <a:ea typeface="微軟正黑體" panose="020B0604030504040204" pitchFamily="34" charset="-120"/>
                <a:cs typeface="Times New Roman" panose="02020603050405020304" pitchFamily="18" charset="0"/>
              </a:rPr>
              <a:t>分流</a:t>
            </a: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900" b="1" i="1" spc="-60" dirty="0">
                <a:latin typeface="微軟正黑體" panose="020B0604030504040204" pitchFamily="34" charset="-120"/>
                <a:ea typeface="微軟正黑體" panose="020B0604030504040204" pitchFamily="34" charset="-120"/>
                <a:cs typeface="Times New Roman" panose="02020603050405020304" pitchFamily="18" charset="0"/>
              </a:rPr>
              <a:t>選</a:t>
            </a:r>
            <a:r>
              <a:rPr lang="en-US" altLang="zh-TW" sz="900" b="1" i="1" spc="-60" dirty="0">
                <a:latin typeface="微軟正黑體" panose="020B0604030504040204" pitchFamily="34" charset="-120"/>
                <a:ea typeface="微軟正黑體" panose="020B0604030504040204" pitchFamily="34" charset="-120"/>
                <a:cs typeface="Times New Roman" panose="02020603050405020304" pitchFamily="18" charset="0"/>
              </a:rPr>
              <a:t>1)(3)</a:t>
            </a:r>
          </a:p>
          <a:p>
            <a:pPr lvl="0" defTabSz="914400" eaLnBrk="0" fontAlgn="base" hangingPunct="0">
              <a:spcBef>
                <a:spcPct val="0"/>
              </a:spcBef>
              <a:spcAft>
                <a:spcPct val="0"/>
              </a:spcAft>
            </a:pPr>
            <a:r>
              <a:rPr lang="zh-TW" altLang="en-US" sz="900" b="1" dirty="0" smtClean="0">
                <a:solidFill>
                  <a:srgbClr val="2F5496"/>
                </a:solidFill>
                <a:latin typeface="微軟正黑體" panose="020B0604030504040204" pitchFamily="34" charset="-120"/>
                <a:ea typeface="微軟正黑體" panose="020B0604030504040204" pitchFamily="34" charset="-120"/>
                <a:cs typeface="Times New Roman" panose="02020603050405020304" pitchFamily="18" charset="0"/>
              </a:rPr>
              <a:t>硬體裝修</a:t>
            </a:r>
            <a:r>
              <a:rPr lang="en-US" altLang="zh-TW" sz="900" b="1" dirty="0" smtClean="0">
                <a:solidFill>
                  <a:srgbClr val="2F5496"/>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b="1" dirty="0">
                <a:solidFill>
                  <a:srgbClr val="2F5496"/>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en-US" altLang="zh-TW" sz="900" dirty="0"/>
          </a:p>
          <a:p>
            <a:pPr lvl="0" defTabSz="914400" eaLnBrk="0" fontAlgn="base" hangingPunct="0">
              <a:spcBef>
                <a:spcPct val="0"/>
              </a:spcBef>
              <a:spcAft>
                <a:spcPct val="0"/>
              </a:spcAft>
            </a:pPr>
            <a:r>
              <a:rPr lang="zh-TW" altLang="en-US" sz="9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網路商店經營實務</a:t>
            </a:r>
            <a:r>
              <a:rPr lang="en-US" altLang="zh-TW" sz="900"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en-US" altLang="zh-TW" sz="9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900" dirty="0">
              <a:solidFill>
                <a:srgbClr val="00B050"/>
              </a:solidFill>
              <a:latin typeface="Arial" panose="020B0604020202020204" pitchFamily="34" charset="0"/>
            </a:endParaRPr>
          </a:p>
        </p:txBody>
      </p:sp>
      <p:sp>
        <p:nvSpPr>
          <p:cNvPr id="107" name="AutoShape 26"/>
          <p:cNvSpPr>
            <a:spLocks noChangeAspect="1"/>
          </p:cNvSpPr>
          <p:nvPr/>
        </p:nvSpPr>
        <p:spPr bwMode="auto">
          <a:xfrm>
            <a:off x="6530008" y="4932539"/>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grpSp>
        <p:nvGrpSpPr>
          <p:cNvPr id="77" name="Group 51"/>
          <p:cNvGrpSpPr>
            <a:grpSpLocks noChangeAspect="1"/>
          </p:cNvGrpSpPr>
          <p:nvPr/>
        </p:nvGrpSpPr>
        <p:grpSpPr bwMode="auto">
          <a:xfrm>
            <a:off x="7702052" y="557942"/>
            <a:ext cx="325514" cy="4856391"/>
            <a:chOff x="14578" y="3663"/>
            <a:chExt cx="753" cy="7560"/>
          </a:xfrm>
        </p:grpSpPr>
        <p:sp>
          <p:nvSpPr>
            <p:cNvPr id="78" name="AutoShape 54"/>
            <p:cNvSpPr>
              <a:spLocks noChangeShapeType="1"/>
            </p:cNvSpPr>
            <p:nvPr/>
          </p:nvSpPr>
          <p:spPr bwMode="auto">
            <a:xfrm>
              <a:off x="14771" y="3684"/>
              <a:ext cx="492" cy="1"/>
            </a:xfrm>
            <a:prstGeom prst="straightConnector1">
              <a:avLst/>
            </a:prstGeom>
            <a:noFill/>
            <a:ln w="47625">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9" name="AutoShape 53"/>
            <p:cNvSpPr>
              <a:spLocks noChangeShapeType="1"/>
            </p:cNvSpPr>
            <p:nvPr/>
          </p:nvSpPr>
          <p:spPr bwMode="auto">
            <a:xfrm>
              <a:off x="15220" y="3663"/>
              <a:ext cx="72" cy="7560"/>
            </a:xfrm>
            <a:prstGeom prst="straightConnector1">
              <a:avLst/>
            </a:prstGeom>
            <a:noFill/>
            <a:ln w="47625">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0" name="直線接點 234"/>
            <p:cNvSpPr>
              <a:spLocks/>
            </p:cNvSpPr>
            <p:nvPr/>
          </p:nvSpPr>
          <p:spPr bwMode="auto">
            <a:xfrm>
              <a:off x="14578" y="11183"/>
              <a:ext cx="753" cy="0"/>
            </a:xfrm>
            <a:prstGeom prst="line">
              <a:avLst/>
            </a:prstGeom>
            <a:noFill/>
            <a:ln w="47625">
              <a:solidFill>
                <a:srgbClr val="FFC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grpSp>
        <p:nvGrpSpPr>
          <p:cNvPr id="108" name="Group 22"/>
          <p:cNvGrpSpPr>
            <a:grpSpLocks noChangeAspect="1"/>
          </p:cNvGrpSpPr>
          <p:nvPr/>
        </p:nvGrpSpPr>
        <p:grpSpPr bwMode="auto">
          <a:xfrm>
            <a:off x="7411219" y="2950531"/>
            <a:ext cx="827718" cy="2214463"/>
            <a:chOff x="14025" y="2580"/>
            <a:chExt cx="2428" cy="7980"/>
          </a:xfrm>
        </p:grpSpPr>
        <p:sp>
          <p:nvSpPr>
            <p:cNvPr id="109" name="AutoShape 25"/>
            <p:cNvSpPr>
              <a:spLocks noChangeShapeType="1"/>
            </p:cNvSpPr>
            <p:nvPr/>
          </p:nvSpPr>
          <p:spPr bwMode="auto">
            <a:xfrm>
              <a:off x="14025" y="10558"/>
              <a:ext cx="1615" cy="2"/>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0" name="AutoShape 24"/>
            <p:cNvSpPr>
              <a:spLocks noChangeShapeType="1"/>
            </p:cNvSpPr>
            <p:nvPr/>
          </p:nvSpPr>
          <p:spPr bwMode="auto">
            <a:xfrm flipH="1" flipV="1">
              <a:off x="15560" y="2604"/>
              <a:ext cx="40" cy="7956"/>
            </a:xfrm>
            <a:prstGeom prst="straightConnector1">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1" name="AutoShape 23"/>
            <p:cNvSpPr>
              <a:spLocks noChangeShapeType="1"/>
            </p:cNvSpPr>
            <p:nvPr/>
          </p:nvSpPr>
          <p:spPr bwMode="auto">
            <a:xfrm>
              <a:off x="15520" y="2580"/>
              <a:ext cx="933" cy="0"/>
            </a:xfrm>
            <a:prstGeom prst="straightConnector1">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grpSp>
      <p:grpSp>
        <p:nvGrpSpPr>
          <p:cNvPr id="112" name="Group 18"/>
          <p:cNvGrpSpPr>
            <a:grpSpLocks noChangeAspect="1"/>
          </p:cNvGrpSpPr>
          <p:nvPr/>
        </p:nvGrpSpPr>
        <p:grpSpPr bwMode="auto">
          <a:xfrm>
            <a:off x="7808965" y="3470041"/>
            <a:ext cx="457906" cy="1852163"/>
            <a:chOff x="14656" y="3699"/>
            <a:chExt cx="2158" cy="7102"/>
          </a:xfrm>
        </p:grpSpPr>
        <p:sp>
          <p:nvSpPr>
            <p:cNvPr id="113" name="AutoShape 21"/>
            <p:cNvSpPr>
              <a:spLocks noChangeShapeType="1"/>
            </p:cNvSpPr>
            <p:nvPr/>
          </p:nvSpPr>
          <p:spPr bwMode="auto">
            <a:xfrm>
              <a:off x="14656" y="10773"/>
              <a:ext cx="1117" cy="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4" name="AutoShape 20"/>
            <p:cNvSpPr>
              <a:spLocks noChangeShapeType="1"/>
            </p:cNvSpPr>
            <p:nvPr/>
          </p:nvSpPr>
          <p:spPr bwMode="auto">
            <a:xfrm flipH="1" flipV="1">
              <a:off x="15737" y="3727"/>
              <a:ext cx="36" cy="7074"/>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5" name="AutoShape 19"/>
            <p:cNvSpPr>
              <a:spLocks noChangeShapeType="1"/>
            </p:cNvSpPr>
            <p:nvPr/>
          </p:nvSpPr>
          <p:spPr bwMode="auto">
            <a:xfrm flipV="1">
              <a:off x="15700" y="3699"/>
              <a:ext cx="1114" cy="4"/>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zh-TW" altLang="en-US"/>
            </a:p>
          </p:txBody>
        </p:sp>
      </p:grpSp>
      <p:sp>
        <p:nvSpPr>
          <p:cNvPr id="126" name="圓角矩形 2"/>
          <p:cNvSpPr>
            <a:spLocks noChangeAspect="1"/>
          </p:cNvSpPr>
          <p:nvPr/>
        </p:nvSpPr>
        <p:spPr bwMode="auto">
          <a:xfrm>
            <a:off x="3281544" y="4047047"/>
            <a:ext cx="1108555" cy="245622"/>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algn="ctr" defTabSz="914400" eaLnBrk="0" fontAlgn="base" hangingPunct="0">
              <a:spcBef>
                <a:spcPct val="0"/>
              </a:spcBef>
              <a:spcAft>
                <a:spcPct val="0"/>
              </a:spcAft>
            </a:pPr>
            <a:r>
              <a:rPr lang="zh-TW" altLang="en-US"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健康與人生</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850" spc="-60" dirty="0">
              <a:latin typeface="Arial" panose="020B0604020202020204" pitchFamily="34" charset="0"/>
            </a:endParaRPr>
          </a:p>
        </p:txBody>
      </p:sp>
      <p:sp>
        <p:nvSpPr>
          <p:cNvPr id="128" name="圓角矩形 2"/>
          <p:cNvSpPr>
            <a:spLocks noChangeAspect="1"/>
          </p:cNvSpPr>
          <p:nvPr/>
        </p:nvSpPr>
        <p:spPr bwMode="auto">
          <a:xfrm>
            <a:off x="4427219" y="4031889"/>
            <a:ext cx="1080459" cy="245622"/>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algn="ctr" defTabSz="914400" eaLnBrk="0" fontAlgn="base" hangingPunct="0">
              <a:spcBef>
                <a:spcPct val="0"/>
              </a:spcBef>
              <a:spcAft>
                <a:spcPct val="0"/>
              </a:spcAft>
            </a:pPr>
            <a:r>
              <a:rPr lang="zh-TW" altLang="en-US"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健康與人生</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850" spc="-60" dirty="0">
              <a:latin typeface="Arial" panose="020B0604020202020204" pitchFamily="34" charset="0"/>
            </a:endParaRPr>
          </a:p>
        </p:txBody>
      </p:sp>
      <p:sp>
        <p:nvSpPr>
          <p:cNvPr id="105" name="AutoShape 28"/>
          <p:cNvSpPr>
            <a:spLocks noChangeAspect="1"/>
          </p:cNvSpPr>
          <p:nvPr/>
        </p:nvSpPr>
        <p:spPr bwMode="auto">
          <a:xfrm>
            <a:off x="4324691" y="4086236"/>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29" name="AutoShape 28"/>
          <p:cNvSpPr>
            <a:spLocks noChangeAspect="1"/>
          </p:cNvSpPr>
          <p:nvPr/>
        </p:nvSpPr>
        <p:spPr bwMode="auto">
          <a:xfrm>
            <a:off x="5425373" y="4917783"/>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31" name="圓角矩形 2"/>
          <p:cNvSpPr>
            <a:spLocks noChangeAspect="1"/>
          </p:cNvSpPr>
          <p:nvPr/>
        </p:nvSpPr>
        <p:spPr bwMode="auto">
          <a:xfrm>
            <a:off x="5598580" y="4031889"/>
            <a:ext cx="999211" cy="245622"/>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詩文選粹</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850" b="1" spc="-60" dirty="0">
                <a:latin typeface="微軟正黑體" panose="020B0604030504040204" pitchFamily="34" charset="-120"/>
                <a:ea typeface="微軟正黑體" panose="020B0604030504040204" pitchFamily="34" charset="-120"/>
                <a:cs typeface="Times New Roman" panose="02020603050405020304" pitchFamily="18" charset="0"/>
              </a:rPr>
              <a:t>3</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850" spc="-60" dirty="0">
              <a:latin typeface="Arial" panose="020B0604020202020204" pitchFamily="34" charset="0"/>
            </a:endParaRPr>
          </a:p>
        </p:txBody>
      </p:sp>
      <p:sp>
        <p:nvSpPr>
          <p:cNvPr id="132" name="圓角矩形 2"/>
          <p:cNvSpPr>
            <a:spLocks noChangeAspect="1"/>
          </p:cNvSpPr>
          <p:nvPr/>
        </p:nvSpPr>
        <p:spPr bwMode="auto">
          <a:xfrm>
            <a:off x="6655419" y="4008445"/>
            <a:ext cx="1181753" cy="245622"/>
          </a:xfrm>
          <a:prstGeom prst="roundRect">
            <a:avLst>
              <a:gd name="adj" fmla="val 16667"/>
            </a:avLst>
          </a:prstGeom>
          <a:solidFill>
            <a:srgbClr val="F173E2"/>
          </a:solidFill>
          <a:ln>
            <a:noFill/>
          </a:ln>
          <a:extLst>
            <a:ext uri="{91240B29-F687-4F45-9708-019B960494DF}">
              <a14:hiddenLine xmlns:a14="http://schemas.microsoft.com/office/drawing/2010/main" w="12700">
                <a:solidFill>
                  <a:srgbClr val="41719C"/>
                </a:solidFill>
                <a:miter lim="800000"/>
                <a:headEnd/>
                <a:tailEnd/>
              </a14:hiddenLine>
            </a:ext>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詩文選粹</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850" b="1" spc="-60" dirty="0">
                <a:latin typeface="微軟正黑體" panose="020B0604030504040204" pitchFamily="34" charset="-120"/>
                <a:ea typeface="微軟正黑體" panose="020B0604030504040204" pitchFamily="34" charset="-120"/>
                <a:cs typeface="Times New Roman" panose="02020603050405020304" pitchFamily="18" charset="0"/>
              </a:rPr>
              <a:t>3</a:t>
            </a:r>
            <a:r>
              <a:rPr lang="en-US" altLang="zh-TW" sz="85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850" spc="-60" dirty="0">
              <a:latin typeface="Arial" panose="020B0604020202020204" pitchFamily="34" charset="0"/>
            </a:endParaRPr>
          </a:p>
        </p:txBody>
      </p:sp>
      <p:sp>
        <p:nvSpPr>
          <p:cNvPr id="133" name="AutoShape 28"/>
          <p:cNvSpPr>
            <a:spLocks noChangeAspect="1"/>
          </p:cNvSpPr>
          <p:nvPr/>
        </p:nvSpPr>
        <p:spPr bwMode="auto">
          <a:xfrm>
            <a:off x="5446257" y="4073161"/>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34" name="AutoShape 28"/>
          <p:cNvSpPr>
            <a:spLocks noChangeAspect="1"/>
          </p:cNvSpPr>
          <p:nvPr/>
        </p:nvSpPr>
        <p:spPr bwMode="auto">
          <a:xfrm>
            <a:off x="6489674" y="4057972"/>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35" name="AutoShape 30"/>
          <p:cNvSpPr>
            <a:spLocks noChangeAspect="1"/>
          </p:cNvSpPr>
          <p:nvPr/>
        </p:nvSpPr>
        <p:spPr bwMode="auto">
          <a:xfrm>
            <a:off x="5609305" y="4313821"/>
            <a:ext cx="952508" cy="306921"/>
          </a:xfrm>
          <a:prstGeom prst="roundRect">
            <a:avLst>
              <a:gd name="adj" fmla="val 16667"/>
            </a:avLst>
          </a:prstGeom>
          <a:solidFill>
            <a:srgbClr val="FBC8FC"/>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經濟分析</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(3)</a:t>
            </a:r>
          </a:p>
          <a:p>
            <a:pPr lvl="0" defTabSz="914400" eaLnBrk="0" fontAlgn="base" hangingPunct="0">
              <a:spcBef>
                <a:spcPct val="0"/>
              </a:spcBef>
              <a:spcAft>
                <a:spcPct val="0"/>
              </a:spcAf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商業概論</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6" name="AutoShape 30"/>
          <p:cNvSpPr>
            <a:spLocks noChangeAspect="1"/>
          </p:cNvSpPr>
          <p:nvPr/>
        </p:nvSpPr>
        <p:spPr bwMode="auto">
          <a:xfrm>
            <a:off x="6652714" y="4282196"/>
            <a:ext cx="1184458" cy="306921"/>
          </a:xfrm>
          <a:prstGeom prst="roundRect">
            <a:avLst>
              <a:gd name="adj" fmla="val 16667"/>
            </a:avLst>
          </a:prstGeom>
          <a:solidFill>
            <a:srgbClr val="FBC8FC"/>
          </a:solidFill>
          <a:ln>
            <a:noFill/>
          </a:ln>
          <a:extLst/>
        </p:spPr>
        <p:txBody>
          <a:bodyPr vert="horz" wrap="non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經濟分析進階</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rPr>
              <a:t>4</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lvl="0" defTabSz="914400" eaLnBrk="0" fontAlgn="base" hangingPunct="0">
              <a:spcBef>
                <a:spcPct val="0"/>
              </a:spcBef>
              <a:spcAft>
                <a:spcPct val="0"/>
              </a:spcAft>
            </a:pPr>
            <a:r>
              <a:rPr lang="zh-TW" altLang="en-US"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商業概論</a:t>
            </a:r>
            <a:r>
              <a:rPr lang="en-US" altLang="zh-TW" sz="900" b="1" spc="-60" dirty="0" smtClean="0">
                <a:latin typeface="微軟正黑體" panose="020B0604030504040204" pitchFamily="34" charset="-120"/>
                <a:ea typeface="微軟正黑體" panose="020B0604030504040204" pitchFamily="34" charset="-120"/>
                <a:cs typeface="Times New Roman" panose="02020603050405020304" pitchFamily="18" charset="0"/>
              </a:rPr>
              <a:t>(2)</a:t>
            </a:r>
            <a:endParaRPr lang="en-US" altLang="zh-TW" sz="900" b="1" spc="-6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7" name="AutoShape 28"/>
          <p:cNvSpPr>
            <a:spLocks noChangeAspect="1"/>
          </p:cNvSpPr>
          <p:nvPr/>
        </p:nvSpPr>
        <p:spPr bwMode="auto">
          <a:xfrm>
            <a:off x="6500925" y="4373245"/>
            <a:ext cx="154280" cy="160102"/>
          </a:xfrm>
          <a:prstGeom prst="rightArrow">
            <a:avLst>
              <a:gd name="adj1" fmla="val 50000"/>
              <a:gd name="adj2" fmla="val 46421"/>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38" name="AutoShape 197"/>
          <p:cNvSpPr>
            <a:spLocks noChangeAspect="1" noChangeArrowheads="1"/>
          </p:cNvSpPr>
          <p:nvPr/>
        </p:nvSpPr>
        <p:spPr bwMode="auto">
          <a:xfrm>
            <a:off x="2171158" y="5503562"/>
            <a:ext cx="1050412" cy="1079552"/>
          </a:xfrm>
          <a:prstGeom prst="roundRect">
            <a:avLst>
              <a:gd name="adj" fmla="val 16667"/>
            </a:avLst>
          </a:prstGeom>
          <a:solidFill>
            <a:srgbClr val="C1C1FF"/>
          </a:solidFill>
          <a:ln w="6350">
            <a:noFill/>
            <a:miter lim="800000"/>
            <a:headEnd/>
            <a:tailEnd/>
          </a:ln>
        </p:spPr>
        <p:txBody>
          <a:bodyPr vert="horz" wrap="square" lIns="36000" tIns="45720" rIns="3600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kumimoji="0" lang="zh-TW" altLang="zh-TW" sz="9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班會</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kumimoji="0" lang="en-US" altLang="zh-TW"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綜合活動</a:t>
            </a:r>
            <a:r>
              <a:rPr kumimoji="0" lang="en-US" altLang="zh-TW" sz="9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sp>
        <p:nvSpPr>
          <p:cNvPr id="72" name="AutoShape 128"/>
          <p:cNvSpPr>
            <a:spLocks noChangeAspect="1" noChangeArrowheads="1"/>
          </p:cNvSpPr>
          <p:nvPr/>
        </p:nvSpPr>
        <p:spPr bwMode="auto">
          <a:xfrm>
            <a:off x="2104473" y="5975481"/>
            <a:ext cx="163013" cy="151369"/>
          </a:xfrm>
          <a:prstGeom prst="rightArrow">
            <a:avLst>
              <a:gd name="adj1" fmla="val 50000"/>
              <a:gd name="adj2" fmla="val 2692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45" name="AutoShape 129"/>
          <p:cNvSpPr>
            <a:spLocks noChangeAspect="1" noChangeArrowheads="1"/>
          </p:cNvSpPr>
          <p:nvPr/>
        </p:nvSpPr>
        <p:spPr bwMode="auto">
          <a:xfrm>
            <a:off x="4264206" y="5975481"/>
            <a:ext cx="163013" cy="151369"/>
          </a:xfrm>
          <a:prstGeom prst="rightArrow">
            <a:avLst>
              <a:gd name="adj1" fmla="val 50000"/>
              <a:gd name="adj2" fmla="val 2692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46" name="AutoShape 129"/>
          <p:cNvSpPr>
            <a:spLocks noChangeAspect="1" noChangeArrowheads="1"/>
          </p:cNvSpPr>
          <p:nvPr/>
        </p:nvSpPr>
        <p:spPr bwMode="auto">
          <a:xfrm>
            <a:off x="5352194" y="5975481"/>
            <a:ext cx="163013" cy="151369"/>
          </a:xfrm>
          <a:prstGeom prst="rightArrow">
            <a:avLst>
              <a:gd name="adj1" fmla="val 50000"/>
              <a:gd name="adj2" fmla="val 2692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47" name="AutoShape 129"/>
          <p:cNvSpPr>
            <a:spLocks noChangeAspect="1" noChangeArrowheads="1"/>
          </p:cNvSpPr>
          <p:nvPr/>
        </p:nvSpPr>
        <p:spPr bwMode="auto">
          <a:xfrm>
            <a:off x="6411624" y="5975481"/>
            <a:ext cx="163013" cy="151369"/>
          </a:xfrm>
          <a:prstGeom prst="rightArrow">
            <a:avLst>
              <a:gd name="adj1" fmla="val 50000"/>
              <a:gd name="adj2" fmla="val 26923"/>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148" name="AutoShape 199"/>
          <p:cNvSpPr>
            <a:spLocks noChangeAspect="1" noChangeArrowheads="1"/>
          </p:cNvSpPr>
          <p:nvPr/>
        </p:nvSpPr>
        <p:spPr bwMode="auto">
          <a:xfrm>
            <a:off x="4416545" y="5516176"/>
            <a:ext cx="1138625" cy="1066939"/>
          </a:xfrm>
          <a:prstGeom prst="roundRect">
            <a:avLst>
              <a:gd name="adj" fmla="val 16667"/>
            </a:avLst>
          </a:prstGeom>
          <a:solidFill>
            <a:srgbClr val="9F9FFF"/>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選手培訓</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班會</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600" dirty="0"/>
          </a:p>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綜合活動</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Arial" panose="020B0604020202020204" pitchFamily="34" charset="0"/>
            </a:endParaRPr>
          </a:p>
        </p:txBody>
      </p:sp>
      <p:sp>
        <p:nvSpPr>
          <p:cNvPr id="149" name="AutoShape 199"/>
          <p:cNvSpPr>
            <a:spLocks noChangeAspect="1" noChangeArrowheads="1"/>
          </p:cNvSpPr>
          <p:nvPr/>
        </p:nvSpPr>
        <p:spPr bwMode="auto">
          <a:xfrm>
            <a:off x="5588197" y="5516176"/>
            <a:ext cx="1138625" cy="1066939"/>
          </a:xfrm>
          <a:prstGeom prst="roundRect">
            <a:avLst>
              <a:gd name="adj" fmla="val 16667"/>
            </a:avLst>
          </a:prstGeom>
          <a:solidFill>
            <a:srgbClr val="9F9FFF"/>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選手培訓</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班會</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600" dirty="0"/>
          </a:p>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綜合活動</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Arial" panose="020B0604020202020204" pitchFamily="34" charset="0"/>
            </a:endParaRPr>
          </a:p>
        </p:txBody>
      </p:sp>
      <p:sp>
        <p:nvSpPr>
          <p:cNvPr id="150" name="AutoShape 199"/>
          <p:cNvSpPr>
            <a:spLocks noChangeAspect="1" noChangeArrowheads="1"/>
          </p:cNvSpPr>
          <p:nvPr/>
        </p:nvSpPr>
        <p:spPr bwMode="auto">
          <a:xfrm>
            <a:off x="6752389" y="5516176"/>
            <a:ext cx="1138625" cy="1066939"/>
          </a:xfrm>
          <a:prstGeom prst="roundRect">
            <a:avLst>
              <a:gd name="adj" fmla="val 16667"/>
            </a:avLst>
          </a:prstGeom>
          <a:solidFill>
            <a:srgbClr val="9F9FFF"/>
          </a:solidFill>
          <a:ln>
            <a:noFill/>
          </a:ln>
          <a:extLst/>
        </p:spPr>
        <p:txBody>
          <a:bodyPr vert="horz" wrap="square" lIns="91440" tIns="45720" rIns="91440" bIns="45720" numCol="1" anchor="ctr" anchorCtr="0" compatLnSpc="1">
            <a:prstTxWarp prst="textNoShape">
              <a:avLst/>
            </a:prstTxWarp>
          </a:bodyPr>
          <a:lstStyle/>
          <a:p>
            <a:pPr lvl="0" defTabSz="914400" eaLnBrk="0" fontAlgn="base" hangingPunct="0">
              <a:spcBef>
                <a:spcPct val="0"/>
              </a:spcBef>
              <a:spcAft>
                <a:spcPct val="0"/>
              </a:spcAft>
            </a:pPr>
            <a:r>
              <a:rPr lang="zh-TW" altLang="en-US"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彈性學習</a:t>
            </a:r>
            <a:r>
              <a:rPr lang="en-US" altLang="zh-TW" sz="10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05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700" dirty="0"/>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自主學習</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補救教學</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學校特色活動</a:t>
            </a:r>
            <a:endParaRPr lang="zh-TW" altLang="en-US" sz="900" dirty="0">
              <a:solidFill>
                <a:srgbClr val="FF0000"/>
              </a:solidFill>
            </a:endParaRPr>
          </a:p>
          <a:p>
            <a:pPr lvl="0"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充實</a:t>
            </a:r>
            <a:r>
              <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增廣性</a:t>
            </a:r>
            <a:r>
              <a:rPr lang="zh-TW" altLang="en-US" sz="9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教學</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400" eaLnBrk="0" fontAlgn="base" hangingPunct="0">
              <a:spcBef>
                <a:spcPct val="0"/>
              </a:spcBef>
              <a:spcAft>
                <a:spcPct val="0"/>
              </a:spcAft>
            </a:pPr>
            <a:r>
              <a:rPr lang="zh-TW" altLang="en-US"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選手培訓</a:t>
            </a:r>
            <a:endParaRPr lang="en-US" altLang="zh-TW" sz="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defTabSz="914400" eaLnBrk="0" fontAlgn="base" hangingPunct="0">
              <a:spcBef>
                <a:spcPct val="0"/>
              </a:spcBef>
              <a:spcAft>
                <a:spcPct val="0"/>
              </a:spcAft>
            </a:pPr>
            <a:r>
              <a:rPr lang="zh-TW"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班會</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en-US" altLang="zh-TW" sz="600" dirty="0"/>
          </a:p>
          <a:p>
            <a:pPr lvl="0" defTabSz="914400" eaLnBrk="0" fontAlgn="base" hangingPunct="0">
              <a:spcBef>
                <a:spcPct val="0"/>
              </a:spcBef>
              <a:spcAft>
                <a:spcPct val="0"/>
              </a:spcAft>
            </a:pPr>
            <a:r>
              <a:rPr lang="zh-TW" altLang="en-US"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綜合活動</a:t>
            </a:r>
            <a:r>
              <a:rPr lang="en-US" altLang="zh-TW" sz="9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9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a:latin typeface="Arial" panose="020B0604020202020204" pitchFamily="34" charset="0"/>
            </a:endParaRPr>
          </a:p>
        </p:txBody>
      </p:sp>
    </p:spTree>
    <p:extLst>
      <p:ext uri="{BB962C8B-B14F-4D97-AF65-F5344CB8AC3E}">
        <p14:creationId xmlns:p14="http://schemas.microsoft.com/office/powerpoint/2010/main" val="2445952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520" y="2347372"/>
            <a:ext cx="9144000" cy="1312453"/>
          </a:xfrm>
          <a:prstGeom prst="rect">
            <a:avLst/>
          </a:prstGeom>
          <a:solidFill>
            <a:srgbClr val="A3C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 name="標題 3"/>
          <p:cNvSpPr txBox="1">
            <a:spLocks/>
          </p:cNvSpPr>
          <p:nvPr/>
        </p:nvSpPr>
        <p:spPr>
          <a:xfrm>
            <a:off x="368122" y="2522382"/>
            <a:ext cx="8414795" cy="962432"/>
          </a:xfrm>
          <a:prstGeom prst="rect">
            <a:avLst/>
          </a:prstGeom>
        </p:spPr>
        <p:txBody>
          <a:bodyPr anchor="ctr">
            <a:noAutofit/>
          </a:bodyPr>
          <a:lstStyle>
            <a:lvl1pPr algn="ctr" defTabSz="457200" rtl="0" eaLnBrk="1" latinLnBrk="0" hangingPunct="1">
              <a:spcBef>
                <a:spcPct val="0"/>
              </a:spcBef>
              <a:buNone/>
              <a:defRPr sz="4400" b="1" kern="1200" cap="all" spc="300">
                <a:solidFill>
                  <a:srgbClr val="30B1B3"/>
                </a:solidFill>
                <a:latin typeface="微軟正黑體"/>
                <a:ea typeface="微軟正黑體"/>
                <a:cs typeface="微軟正黑體"/>
              </a:defRPr>
            </a:lvl1pPr>
          </a:lstStyle>
          <a:p>
            <a:r>
              <a:rPr kumimoji="1" lang="zh-TW" altLang="en-US" sz="3600" dirty="0">
                <a:solidFill>
                  <a:schemeClr val="bg1"/>
                </a:solidFill>
              </a:rPr>
              <a:t>參、國教署推動新課綱相關配套措施</a:t>
            </a:r>
          </a:p>
        </p:txBody>
      </p:sp>
    </p:spTree>
    <p:extLst>
      <p:ext uri="{BB962C8B-B14F-4D97-AF65-F5344CB8AC3E}">
        <p14:creationId xmlns:p14="http://schemas.microsoft.com/office/powerpoint/2010/main" val="3772163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27787" y="303504"/>
            <a:ext cx="8349538" cy="461665"/>
          </a:xfrm>
          <a:prstGeom prst="rect">
            <a:avLst/>
          </a:prstGeom>
        </p:spPr>
        <p:txBody>
          <a:bodyPr wrap="square">
            <a:spAutoFit/>
          </a:bodyPr>
          <a:lstStyle/>
          <a:p>
            <a:r>
              <a:rPr lang="zh-TW" altLang="en-US" sz="2400" b="1" dirty="0">
                <a:solidFill>
                  <a:schemeClr val="tx2">
                    <a:lumMod val="60000"/>
                    <a:lumOff val="40000"/>
                  </a:schemeClr>
                </a:solidFill>
                <a:latin typeface="微軟正黑體" pitchFamily="34" charset="-120"/>
                <a:ea typeface="微軟正黑體" pitchFamily="34" charset="-120"/>
              </a:rPr>
              <a:t>參、國教署推動新課綱相關配套</a:t>
            </a:r>
            <a:r>
              <a:rPr lang="zh-TW" altLang="en-US" sz="2400" b="1" dirty="0" smtClean="0">
                <a:solidFill>
                  <a:schemeClr val="tx2">
                    <a:lumMod val="60000"/>
                    <a:lumOff val="40000"/>
                  </a:schemeClr>
                </a:solidFill>
                <a:latin typeface="微軟正黑體" pitchFamily="34" charset="-120"/>
                <a:ea typeface="微軟正黑體" pitchFamily="34" charset="-120"/>
              </a:rPr>
              <a:t>措施 </a:t>
            </a:r>
            <a:r>
              <a:rPr lang="en-US" altLang="zh-TW" sz="2400" b="1" dirty="0" smtClean="0">
                <a:solidFill>
                  <a:schemeClr val="tx2">
                    <a:lumMod val="60000"/>
                    <a:lumOff val="40000"/>
                  </a:schemeClr>
                </a:solidFill>
                <a:latin typeface="微軟正黑體" pitchFamily="34" charset="-120"/>
                <a:ea typeface="微軟正黑體" pitchFamily="34" charset="-120"/>
              </a:rPr>
              <a:t>- </a:t>
            </a:r>
            <a:r>
              <a:rPr lang="zh-TW" altLang="en-US" sz="2400" b="1" dirty="0" smtClean="0">
                <a:solidFill>
                  <a:schemeClr val="accent6"/>
                </a:solidFill>
                <a:latin typeface="微軟正黑體" pitchFamily="34" charset="-120"/>
                <a:ea typeface="微軟正黑體" pitchFamily="34" charset="-120"/>
              </a:rPr>
              <a:t>完備</a:t>
            </a:r>
            <a:r>
              <a:rPr lang="zh-TW" altLang="en-US" sz="2400" b="1" dirty="0">
                <a:solidFill>
                  <a:schemeClr val="accent6"/>
                </a:solidFill>
                <a:latin typeface="微軟正黑體" pitchFamily="34" charset="-120"/>
                <a:ea typeface="微軟正黑體" pitchFamily="34" charset="-120"/>
              </a:rPr>
              <a:t>相關法令之研修</a:t>
            </a:r>
          </a:p>
        </p:txBody>
      </p:sp>
      <p:graphicFrame>
        <p:nvGraphicFramePr>
          <p:cNvPr id="2" name="資料庫圖表 1"/>
          <p:cNvGraphicFramePr/>
          <p:nvPr>
            <p:extLst/>
          </p:nvPr>
        </p:nvGraphicFramePr>
        <p:xfrm>
          <a:off x="-967562" y="1173714"/>
          <a:ext cx="11196084" cy="498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925031" y="1329070"/>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1</a:t>
            </a:r>
            <a:endParaRPr lang="zh-TW" altLang="en-US" sz="2800" b="1"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925031" y="2336567"/>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2</a:t>
            </a:r>
            <a:endParaRPr lang="zh-TW" altLang="en-US" sz="2800" b="1"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925031" y="3403371"/>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3</a:t>
            </a:r>
            <a:endParaRPr lang="zh-TW" altLang="en-US" sz="2800" b="1"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925030" y="4396691"/>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4</a:t>
            </a:r>
            <a:endParaRPr lang="zh-TW" altLang="en-US" sz="28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946294" y="5477672"/>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5</a:t>
            </a:r>
            <a:endParaRPr lang="zh-TW" altLang="en-US" sz="2800" b="1" dirty="0">
              <a:latin typeface="Times New Roman" panose="02020603050405020304" pitchFamily="18" charset="0"/>
              <a:cs typeface="Times New Roman" panose="02020603050405020304" pitchFamily="18" charset="0"/>
            </a:endParaRPr>
          </a:p>
        </p:txBody>
      </p:sp>
      <p:sp>
        <p:nvSpPr>
          <p:cNvPr id="9" name="橢圓 8"/>
          <p:cNvSpPr/>
          <p:nvPr/>
        </p:nvSpPr>
        <p:spPr>
          <a:xfrm>
            <a:off x="149469" y="6646985"/>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64</a:t>
            </a:fld>
            <a:endParaRPr kumimoji="1" lang="zh-TW" altLang="en-US" dirty="0"/>
          </a:p>
        </p:txBody>
      </p:sp>
    </p:spTree>
    <p:extLst>
      <p:ext uri="{BB962C8B-B14F-4D97-AF65-F5344CB8AC3E}">
        <p14:creationId xmlns:p14="http://schemas.microsoft.com/office/powerpoint/2010/main" val="2421502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27787" y="303504"/>
            <a:ext cx="8416213" cy="461665"/>
          </a:xfrm>
          <a:prstGeom prst="rect">
            <a:avLst/>
          </a:prstGeom>
        </p:spPr>
        <p:txBody>
          <a:bodyPr wrap="square">
            <a:spAutoFit/>
          </a:bodyPr>
          <a:lstStyle/>
          <a:p>
            <a:r>
              <a:rPr lang="zh-TW" altLang="en-US" sz="2400" b="1" dirty="0" smtClean="0">
                <a:solidFill>
                  <a:schemeClr val="tx2">
                    <a:lumMod val="60000"/>
                    <a:lumOff val="40000"/>
                  </a:schemeClr>
                </a:solidFill>
                <a:latin typeface="微軟正黑體" pitchFamily="34" charset="-120"/>
                <a:ea typeface="微軟正黑體" pitchFamily="34" charset="-120"/>
              </a:rPr>
              <a:t>參、國教署推動新課綱相關配套措施 </a:t>
            </a:r>
            <a:r>
              <a:rPr lang="en-US" altLang="zh-TW" sz="2400" b="1" dirty="0" smtClean="0">
                <a:solidFill>
                  <a:schemeClr val="tx2">
                    <a:lumMod val="60000"/>
                    <a:lumOff val="40000"/>
                  </a:schemeClr>
                </a:solidFill>
                <a:latin typeface="微軟正黑體" pitchFamily="34" charset="-120"/>
                <a:ea typeface="微軟正黑體" pitchFamily="34" charset="-120"/>
              </a:rPr>
              <a:t>- </a:t>
            </a:r>
            <a:r>
              <a:rPr lang="zh-TW" altLang="en-US" sz="2400" b="1" dirty="0" smtClean="0">
                <a:solidFill>
                  <a:schemeClr val="accent6"/>
                </a:solidFill>
                <a:latin typeface="微軟正黑體" pitchFamily="34" charset="-120"/>
                <a:ea typeface="微軟正黑體" pitchFamily="34" charset="-120"/>
              </a:rPr>
              <a:t>完備相關法令之研修</a:t>
            </a:r>
            <a:endParaRPr lang="zh-TW" altLang="en-US" sz="2400" b="1" dirty="0">
              <a:solidFill>
                <a:schemeClr val="accent6"/>
              </a:solidFill>
              <a:latin typeface="微軟正黑體" pitchFamily="34" charset="-120"/>
              <a:ea typeface="微軟正黑體" pitchFamily="34" charset="-120"/>
            </a:endParaRPr>
          </a:p>
        </p:txBody>
      </p:sp>
      <p:graphicFrame>
        <p:nvGraphicFramePr>
          <p:cNvPr id="2" name="資料庫圖表 1"/>
          <p:cNvGraphicFramePr/>
          <p:nvPr>
            <p:extLst/>
          </p:nvPr>
        </p:nvGraphicFramePr>
        <p:xfrm>
          <a:off x="-967562" y="1173714"/>
          <a:ext cx="11196084" cy="4982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893126" y="1272827"/>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6</a:t>
            </a:r>
            <a:endParaRPr lang="zh-TW" altLang="en-US" sz="2800" b="1"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898372" y="2194863"/>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7</a:t>
            </a:r>
            <a:endParaRPr lang="zh-TW" altLang="en-US" sz="2800" b="1" dirty="0">
              <a:latin typeface="Times New Roman" panose="02020603050405020304" pitchFamily="18" charset="0"/>
              <a:cs typeface="Times New Roman" panose="02020603050405020304" pitchFamily="18" charset="0"/>
            </a:endParaRPr>
          </a:p>
        </p:txBody>
      </p:sp>
      <p:sp>
        <p:nvSpPr>
          <p:cNvPr id="8" name="文字方塊 7"/>
          <p:cNvSpPr txBox="1"/>
          <p:nvPr/>
        </p:nvSpPr>
        <p:spPr>
          <a:xfrm>
            <a:off x="893127" y="3116053"/>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8</a:t>
            </a:r>
            <a:endParaRPr lang="zh-TW" altLang="en-US" sz="2800" b="1"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893128" y="3980129"/>
            <a:ext cx="350875"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9</a:t>
            </a:r>
            <a:endParaRPr lang="zh-TW" altLang="en-US" sz="2800"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810722" y="4795368"/>
            <a:ext cx="579488"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10</a:t>
            </a:r>
            <a:endParaRPr lang="zh-TW" altLang="en-US" sz="2800" b="1"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810722" y="5597332"/>
            <a:ext cx="579488" cy="523220"/>
          </a:xfrm>
          <a:prstGeom prst="rect">
            <a:avLst/>
          </a:prstGeom>
          <a:noFill/>
        </p:spPr>
        <p:txBody>
          <a:bodyPr wrap="square" rtlCol="0">
            <a:spAutoFit/>
          </a:bodyPr>
          <a:lstStyle/>
          <a:p>
            <a:r>
              <a:rPr lang="en-US" altLang="zh-TW" sz="2800" b="1" dirty="0">
                <a:latin typeface="Times New Roman" panose="02020603050405020304" pitchFamily="18" charset="0"/>
                <a:cs typeface="Times New Roman" panose="02020603050405020304" pitchFamily="18" charset="0"/>
              </a:rPr>
              <a:t>11</a:t>
            </a:r>
            <a:endParaRPr lang="zh-TW" altLang="en-US" sz="2800" b="1" dirty="0">
              <a:latin typeface="Times New Roman" panose="02020603050405020304" pitchFamily="18" charset="0"/>
              <a:cs typeface="Times New Roman" panose="02020603050405020304" pitchFamily="18" charset="0"/>
            </a:endParaRPr>
          </a:p>
        </p:txBody>
      </p:sp>
      <p:sp>
        <p:nvSpPr>
          <p:cNvPr id="13" name="橢圓 12"/>
          <p:cNvSpPr/>
          <p:nvPr/>
        </p:nvSpPr>
        <p:spPr>
          <a:xfrm>
            <a:off x="149469" y="6646985"/>
            <a:ext cx="131885" cy="1406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77FB1FFA-84B8-BF45-92CD-1DB958381E74}" type="slidenum">
              <a:rPr kumimoji="1" lang="zh-TW" altLang="en-US" smtClean="0"/>
              <a:pPr/>
              <a:t>65</a:t>
            </a:fld>
            <a:endParaRPr kumimoji="1" lang="zh-TW" altLang="en-US" dirty="0"/>
          </a:p>
        </p:txBody>
      </p:sp>
    </p:spTree>
    <p:extLst>
      <p:ext uri="{BB962C8B-B14F-4D97-AF65-F5344CB8AC3E}">
        <p14:creationId xmlns:p14="http://schemas.microsoft.com/office/powerpoint/2010/main" val="1444606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347372"/>
            <a:ext cx="9144000" cy="1312453"/>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7" name="標題 3"/>
          <p:cNvSpPr txBox="1">
            <a:spLocks/>
          </p:cNvSpPr>
          <p:nvPr/>
        </p:nvSpPr>
        <p:spPr>
          <a:xfrm>
            <a:off x="841235" y="2512859"/>
            <a:ext cx="7461531" cy="962432"/>
          </a:xfrm>
          <a:prstGeom prst="rect">
            <a:avLst/>
          </a:prstGeom>
        </p:spPr>
        <p:txBody>
          <a:bodyPr anchor="ctr">
            <a:noAutofit/>
          </a:bodyPr>
          <a:lstStyle>
            <a:lvl1pPr algn="ctr" defTabSz="457200" rtl="0" eaLnBrk="1" latinLnBrk="0" hangingPunct="1">
              <a:spcBef>
                <a:spcPct val="0"/>
              </a:spcBef>
              <a:buNone/>
              <a:defRPr sz="4400" b="1" kern="1200" cap="all" spc="300">
                <a:solidFill>
                  <a:srgbClr val="30B1B3"/>
                </a:solidFill>
                <a:latin typeface="微軟正黑體"/>
                <a:ea typeface="微軟正黑體"/>
                <a:cs typeface="微軟正黑體"/>
              </a:defRPr>
            </a:lvl1pPr>
          </a:lstStyle>
          <a:p>
            <a:r>
              <a:rPr kumimoji="1" lang="zh-TW" altLang="en-US" sz="4000" dirty="0">
                <a:solidFill>
                  <a:schemeClr val="bg1"/>
                </a:solidFill>
              </a:rPr>
              <a:t>肆、與一般科目關聯為何</a:t>
            </a:r>
          </a:p>
        </p:txBody>
      </p:sp>
    </p:spTree>
    <p:extLst>
      <p:ext uri="{BB962C8B-B14F-4D97-AF65-F5344CB8AC3E}">
        <p14:creationId xmlns:p14="http://schemas.microsoft.com/office/powerpoint/2010/main" val="23643069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1"/>
          <p:cNvSpPr>
            <a:spLocks noChangeArrowheads="1"/>
          </p:cNvSpPr>
          <p:nvPr/>
        </p:nvSpPr>
        <p:spPr bwMode="auto">
          <a:xfrm rot="12124620" flipV="1">
            <a:off x="141275" y="2039752"/>
            <a:ext cx="1134937" cy="1523461"/>
          </a:xfrm>
          <a:custGeom>
            <a:avLst/>
            <a:gdLst>
              <a:gd name="T0" fmla="*/ 0 w 1568936"/>
              <a:gd name="T1" fmla="*/ 17313 h 2148711"/>
              <a:gd name="T2" fmla="*/ 41266 w 1568936"/>
              <a:gd name="T3" fmla="*/ 0 h 2148711"/>
              <a:gd name="T4" fmla="*/ 85009 w 1568936"/>
              <a:gd name="T5" fmla="*/ 17313 h 2148711"/>
              <a:gd name="T6" fmla="*/ 44548 w 1568936"/>
              <a:gd name="T7" fmla="*/ 97051 h 2148711"/>
              <a:gd name="T8" fmla="*/ 39636 w 1568936"/>
              <a:gd name="T9" fmla="*/ 97051 h 2148711"/>
              <a:gd name="T10" fmla="*/ 0 w 1568936"/>
              <a:gd name="T11" fmla="*/ 17313 h 2148711"/>
              <a:gd name="T12" fmla="*/ 0 60000 65536"/>
              <a:gd name="T13" fmla="*/ 0 60000 65536"/>
              <a:gd name="T14" fmla="*/ 0 60000 65536"/>
              <a:gd name="T15" fmla="*/ 0 60000 65536"/>
              <a:gd name="T16" fmla="*/ 0 60000 65536"/>
              <a:gd name="T17" fmla="*/ 0 60000 65536"/>
              <a:gd name="T18" fmla="*/ 0 w 1568936"/>
              <a:gd name="T19" fmla="*/ 0 h 2148711"/>
              <a:gd name="T20" fmla="*/ 1568936 w 1568936"/>
              <a:gd name="T21" fmla="*/ 2148711 h 2148711"/>
            </a:gdLst>
            <a:ahLst/>
            <a:cxnLst>
              <a:cxn ang="T12">
                <a:pos x="T0" y="T1"/>
              </a:cxn>
              <a:cxn ang="T13">
                <a:pos x="T2" y="T3"/>
              </a:cxn>
              <a:cxn ang="T14">
                <a:pos x="T4" y="T5"/>
              </a:cxn>
              <a:cxn ang="T15">
                <a:pos x="T6" y="T7"/>
              </a:cxn>
              <a:cxn ang="T16">
                <a:pos x="T8" y="T9"/>
              </a:cxn>
              <a:cxn ang="T17">
                <a:pos x="T10" y="T11"/>
              </a:cxn>
            </a:cxnLst>
            <a:rect l="T18" t="T19" r="T20" b="T21"/>
            <a:pathLst>
              <a:path w="1568936" h="2148711">
                <a:moveTo>
                  <a:pt x="0" y="383312"/>
                </a:moveTo>
                <a:lnTo>
                  <a:pt x="761608" y="0"/>
                </a:lnTo>
                <a:lnTo>
                  <a:pt x="1568936" y="383312"/>
                </a:lnTo>
                <a:cubicBezTo>
                  <a:pt x="1320016" y="966698"/>
                  <a:pt x="827256" y="1382445"/>
                  <a:pt x="822176" y="2148711"/>
                </a:cubicBezTo>
                <a:lnTo>
                  <a:pt x="731520" y="2148711"/>
                </a:lnTo>
                <a:cubicBezTo>
                  <a:pt x="662940" y="1369745"/>
                  <a:pt x="243840" y="971778"/>
                  <a:pt x="0" y="383312"/>
                </a:cubicBezTo>
                <a:close/>
              </a:path>
            </a:pathLst>
          </a:custGeom>
          <a:gradFill rotWithShape="1">
            <a:gsLst>
              <a:gs pos="0">
                <a:srgbClr val="006699"/>
              </a:gs>
              <a:gs pos="100000">
                <a:srgbClr val="33CCFF"/>
              </a:gs>
            </a:gsLst>
            <a:lin ang="0" scaled="1"/>
          </a:gradFill>
          <a:ln w="25400">
            <a:solidFill>
              <a:schemeClr val="bg1"/>
            </a:solidFill>
            <a:miter lim="800000"/>
            <a:headEnd/>
            <a:tailEnd/>
          </a:ln>
        </p:spPr>
        <p:txBody>
          <a:bodyPr anchor="ctr"/>
          <a:lstStyle/>
          <a:p>
            <a:endParaRPr lang="zh-TW" altLang="en-US"/>
          </a:p>
        </p:txBody>
      </p:sp>
      <p:sp>
        <p:nvSpPr>
          <p:cNvPr id="65" name="矩形 1"/>
          <p:cNvSpPr>
            <a:spLocks noChangeArrowheads="1"/>
          </p:cNvSpPr>
          <p:nvPr/>
        </p:nvSpPr>
        <p:spPr bwMode="auto">
          <a:xfrm rot="5558607">
            <a:off x="787368" y="3027046"/>
            <a:ext cx="1123895" cy="1558330"/>
          </a:xfrm>
          <a:custGeom>
            <a:avLst/>
            <a:gdLst>
              <a:gd name="T0" fmla="*/ 0 w 1568936"/>
              <a:gd name="T1" fmla="*/ 20769 h 2148711"/>
              <a:gd name="T2" fmla="*/ 41266 w 1568936"/>
              <a:gd name="T3" fmla="*/ 0 h 2148711"/>
              <a:gd name="T4" fmla="*/ 85009 w 1568936"/>
              <a:gd name="T5" fmla="*/ 20769 h 2148711"/>
              <a:gd name="T6" fmla="*/ 44548 w 1568936"/>
              <a:gd name="T7" fmla="*/ 116424 h 2148711"/>
              <a:gd name="T8" fmla="*/ 39635 w 1568936"/>
              <a:gd name="T9" fmla="*/ 116424 h 2148711"/>
              <a:gd name="T10" fmla="*/ 0 w 1568936"/>
              <a:gd name="T11" fmla="*/ 20769 h 2148711"/>
              <a:gd name="T12" fmla="*/ 0 60000 65536"/>
              <a:gd name="T13" fmla="*/ 0 60000 65536"/>
              <a:gd name="T14" fmla="*/ 0 60000 65536"/>
              <a:gd name="T15" fmla="*/ 0 60000 65536"/>
              <a:gd name="T16" fmla="*/ 0 60000 65536"/>
              <a:gd name="T17" fmla="*/ 0 60000 65536"/>
              <a:gd name="T18" fmla="*/ 0 w 1568936"/>
              <a:gd name="T19" fmla="*/ 0 h 2148711"/>
              <a:gd name="T20" fmla="*/ 1568936 w 1568936"/>
              <a:gd name="T21" fmla="*/ 2148711 h 2148711"/>
            </a:gdLst>
            <a:ahLst/>
            <a:cxnLst>
              <a:cxn ang="T12">
                <a:pos x="T0" y="T1"/>
              </a:cxn>
              <a:cxn ang="T13">
                <a:pos x="T2" y="T3"/>
              </a:cxn>
              <a:cxn ang="T14">
                <a:pos x="T4" y="T5"/>
              </a:cxn>
              <a:cxn ang="T15">
                <a:pos x="T6" y="T7"/>
              </a:cxn>
              <a:cxn ang="T16">
                <a:pos x="T8" y="T9"/>
              </a:cxn>
              <a:cxn ang="T17">
                <a:pos x="T10" y="T11"/>
              </a:cxn>
            </a:cxnLst>
            <a:rect l="T18" t="T19" r="T20" b="T21"/>
            <a:pathLst>
              <a:path w="1568936" h="2148711">
                <a:moveTo>
                  <a:pt x="0" y="383312"/>
                </a:moveTo>
                <a:lnTo>
                  <a:pt x="761608" y="0"/>
                </a:lnTo>
                <a:lnTo>
                  <a:pt x="1568936" y="383312"/>
                </a:lnTo>
                <a:cubicBezTo>
                  <a:pt x="1320016" y="966698"/>
                  <a:pt x="827256" y="1382445"/>
                  <a:pt x="822176" y="2148711"/>
                </a:cubicBezTo>
                <a:lnTo>
                  <a:pt x="731520" y="2148711"/>
                </a:lnTo>
                <a:cubicBezTo>
                  <a:pt x="662940" y="1369745"/>
                  <a:pt x="243840" y="971778"/>
                  <a:pt x="0" y="383312"/>
                </a:cubicBezTo>
                <a:close/>
              </a:path>
            </a:pathLst>
          </a:custGeom>
          <a:gradFill rotWithShape="1">
            <a:gsLst>
              <a:gs pos="0">
                <a:srgbClr val="003300"/>
              </a:gs>
              <a:gs pos="100000">
                <a:srgbClr val="00CC00"/>
              </a:gs>
            </a:gsLst>
            <a:lin ang="0" scaled="1"/>
          </a:gradFill>
          <a:ln w="25400">
            <a:solidFill>
              <a:schemeClr val="bg1"/>
            </a:solidFill>
            <a:miter lim="800000"/>
            <a:headEnd/>
            <a:tailEnd/>
          </a:ln>
        </p:spPr>
        <p:txBody>
          <a:bodyPr anchor="ctr"/>
          <a:lstStyle/>
          <a:p>
            <a:endParaRPr lang="zh-TW" altLang="en-US"/>
          </a:p>
        </p:txBody>
      </p:sp>
      <p:sp>
        <p:nvSpPr>
          <p:cNvPr id="67" name="矩形 1"/>
          <p:cNvSpPr>
            <a:spLocks noChangeArrowheads="1"/>
          </p:cNvSpPr>
          <p:nvPr/>
        </p:nvSpPr>
        <p:spPr bwMode="auto">
          <a:xfrm rot="9382774">
            <a:off x="255726" y="3968461"/>
            <a:ext cx="1134936" cy="1554581"/>
          </a:xfrm>
          <a:custGeom>
            <a:avLst/>
            <a:gdLst>
              <a:gd name="T0" fmla="*/ 0 w 1568936"/>
              <a:gd name="T1" fmla="*/ 20769 h 2148711"/>
              <a:gd name="T2" fmla="*/ 41266 w 1568936"/>
              <a:gd name="T3" fmla="*/ 0 h 2148711"/>
              <a:gd name="T4" fmla="*/ 85009 w 1568936"/>
              <a:gd name="T5" fmla="*/ 20769 h 2148711"/>
              <a:gd name="T6" fmla="*/ 44548 w 1568936"/>
              <a:gd name="T7" fmla="*/ 116424 h 2148711"/>
              <a:gd name="T8" fmla="*/ 39636 w 1568936"/>
              <a:gd name="T9" fmla="*/ 116424 h 2148711"/>
              <a:gd name="T10" fmla="*/ 0 w 1568936"/>
              <a:gd name="T11" fmla="*/ 20769 h 2148711"/>
              <a:gd name="T12" fmla="*/ 0 60000 65536"/>
              <a:gd name="T13" fmla="*/ 0 60000 65536"/>
              <a:gd name="T14" fmla="*/ 0 60000 65536"/>
              <a:gd name="T15" fmla="*/ 0 60000 65536"/>
              <a:gd name="T16" fmla="*/ 0 60000 65536"/>
              <a:gd name="T17" fmla="*/ 0 60000 65536"/>
              <a:gd name="T18" fmla="*/ 0 w 1568936"/>
              <a:gd name="T19" fmla="*/ 0 h 2148711"/>
              <a:gd name="T20" fmla="*/ 1568936 w 1568936"/>
              <a:gd name="T21" fmla="*/ 2148711 h 2148711"/>
            </a:gdLst>
            <a:ahLst/>
            <a:cxnLst>
              <a:cxn ang="T12">
                <a:pos x="T0" y="T1"/>
              </a:cxn>
              <a:cxn ang="T13">
                <a:pos x="T2" y="T3"/>
              </a:cxn>
              <a:cxn ang="T14">
                <a:pos x="T4" y="T5"/>
              </a:cxn>
              <a:cxn ang="T15">
                <a:pos x="T6" y="T7"/>
              </a:cxn>
              <a:cxn ang="T16">
                <a:pos x="T8" y="T9"/>
              </a:cxn>
              <a:cxn ang="T17">
                <a:pos x="T10" y="T11"/>
              </a:cxn>
            </a:cxnLst>
            <a:rect l="T18" t="T19" r="T20" b="T21"/>
            <a:pathLst>
              <a:path w="1568936" h="2148711">
                <a:moveTo>
                  <a:pt x="0" y="383312"/>
                </a:moveTo>
                <a:lnTo>
                  <a:pt x="761608" y="0"/>
                </a:lnTo>
                <a:lnTo>
                  <a:pt x="1568936" y="383312"/>
                </a:lnTo>
                <a:cubicBezTo>
                  <a:pt x="1320016" y="966698"/>
                  <a:pt x="827256" y="1382445"/>
                  <a:pt x="822176" y="2148711"/>
                </a:cubicBezTo>
                <a:lnTo>
                  <a:pt x="731520" y="2148711"/>
                </a:lnTo>
                <a:cubicBezTo>
                  <a:pt x="662940" y="1369745"/>
                  <a:pt x="243840" y="971778"/>
                  <a:pt x="0" y="383312"/>
                </a:cubicBezTo>
                <a:close/>
              </a:path>
            </a:pathLst>
          </a:custGeom>
          <a:gradFill rotWithShape="1">
            <a:gsLst>
              <a:gs pos="0">
                <a:srgbClr val="FF9900"/>
              </a:gs>
              <a:gs pos="100000">
                <a:srgbClr val="FFCC00"/>
              </a:gs>
            </a:gsLst>
            <a:lin ang="0" scaled="1"/>
          </a:gradFill>
          <a:ln w="25400">
            <a:solidFill>
              <a:schemeClr val="bg1"/>
            </a:solidFill>
            <a:miter lim="800000"/>
            <a:headEnd/>
            <a:tailEnd/>
          </a:ln>
        </p:spPr>
        <p:txBody>
          <a:bodyPr anchor="ctr"/>
          <a:lstStyle/>
          <a:p>
            <a:endParaRPr lang="zh-TW" altLang="en-US"/>
          </a:p>
        </p:txBody>
      </p:sp>
      <p:sp>
        <p:nvSpPr>
          <p:cNvPr id="68" name="同心圆 2"/>
          <p:cNvSpPr>
            <a:spLocks noChangeArrowheads="1"/>
          </p:cNvSpPr>
          <p:nvPr/>
        </p:nvSpPr>
        <p:spPr bwMode="auto">
          <a:xfrm rot="2000084">
            <a:off x="-88604" y="3182042"/>
            <a:ext cx="1168223" cy="1168037"/>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28" y="10800"/>
                </a:moveTo>
                <a:cubicBezTo>
                  <a:pt x="2528" y="15368"/>
                  <a:pt x="6232" y="19072"/>
                  <a:pt x="10800" y="19072"/>
                </a:cubicBezTo>
                <a:cubicBezTo>
                  <a:pt x="15368" y="19072"/>
                  <a:pt x="19072" y="15368"/>
                  <a:pt x="19072" y="10800"/>
                </a:cubicBezTo>
                <a:cubicBezTo>
                  <a:pt x="19072" y="6232"/>
                  <a:pt x="15368" y="2528"/>
                  <a:pt x="10800" y="2528"/>
                </a:cubicBezTo>
                <a:cubicBezTo>
                  <a:pt x="6232" y="2528"/>
                  <a:pt x="2528" y="6232"/>
                  <a:pt x="2528" y="108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69" name="椭圆 3"/>
          <p:cNvSpPr>
            <a:spLocks noChangeArrowheads="1"/>
          </p:cNvSpPr>
          <p:nvPr/>
        </p:nvSpPr>
        <p:spPr bwMode="auto">
          <a:xfrm rot="2000084">
            <a:off x="309525" y="3578240"/>
            <a:ext cx="382887" cy="38282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TW" altLang="zh-TW">
              <a:solidFill>
                <a:srgbClr val="FFFFFF"/>
              </a:solidFill>
              <a:latin typeface="SimSun" pitchFamily="2" charset="-122"/>
              <a:sym typeface="SimSun" pitchFamily="2" charset="-122"/>
            </a:endParaRPr>
          </a:p>
        </p:txBody>
      </p:sp>
      <p:sp>
        <p:nvSpPr>
          <p:cNvPr id="6" name="矩形 21"/>
          <p:cNvSpPr>
            <a:spLocks noChangeArrowheads="1"/>
          </p:cNvSpPr>
          <p:nvPr/>
        </p:nvSpPr>
        <p:spPr bwMode="auto">
          <a:xfrm>
            <a:off x="228587" y="3155830"/>
            <a:ext cx="414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TW" altLang="en-US" sz="2400" b="1" dirty="0">
                <a:solidFill>
                  <a:schemeClr val="accent2">
                    <a:lumMod val="50000"/>
                  </a:schemeClr>
                </a:solidFill>
                <a:latin typeface="Gulim" pitchFamily="34" charset="-127"/>
                <a:ea typeface="Gulim" pitchFamily="34" charset="-127"/>
              </a:rPr>
              <a:t>商管群</a:t>
            </a:r>
          </a:p>
        </p:txBody>
      </p:sp>
      <p:sp>
        <p:nvSpPr>
          <p:cNvPr id="8" name="文字方塊 47"/>
          <p:cNvSpPr txBox="1">
            <a:spLocks noChangeArrowheads="1"/>
          </p:cNvSpPr>
          <p:nvPr/>
        </p:nvSpPr>
        <p:spPr bwMode="auto">
          <a:xfrm>
            <a:off x="435215" y="2262926"/>
            <a:ext cx="800219" cy="461665"/>
          </a:xfrm>
          <a:prstGeom prst="rect">
            <a:avLst/>
          </a:prstGeom>
          <a:solidFill>
            <a:srgbClr val="FFFFFF">
              <a:alpha val="4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algn="ctr"/>
            <a:r>
              <a:rPr lang="zh-TW" altLang="en-US" sz="2400" b="1" dirty="0" smtClean="0">
                <a:solidFill>
                  <a:schemeClr val="accent2">
                    <a:lumMod val="50000"/>
                  </a:schemeClr>
                </a:solidFill>
                <a:latin typeface="Gulim" pitchFamily="34" charset="-127"/>
                <a:ea typeface="Gulim" pitchFamily="34" charset="-127"/>
              </a:rPr>
              <a:t>社會</a:t>
            </a:r>
            <a:endParaRPr lang="zh-TW" altLang="en-US" sz="1800" b="1" dirty="0">
              <a:solidFill>
                <a:schemeClr val="accent2">
                  <a:lumMod val="50000"/>
                </a:schemeClr>
              </a:solidFill>
              <a:latin typeface="Gulim" pitchFamily="34" charset="-127"/>
              <a:ea typeface="Gulim" pitchFamily="34" charset="-127"/>
            </a:endParaRPr>
          </a:p>
        </p:txBody>
      </p:sp>
      <p:sp>
        <p:nvSpPr>
          <p:cNvPr id="9" name="文字方塊 47"/>
          <p:cNvSpPr txBox="1">
            <a:spLocks noChangeArrowheads="1"/>
          </p:cNvSpPr>
          <p:nvPr/>
        </p:nvSpPr>
        <p:spPr bwMode="auto">
          <a:xfrm>
            <a:off x="879536" y="3573114"/>
            <a:ext cx="1415773" cy="461665"/>
          </a:xfrm>
          <a:prstGeom prst="rect">
            <a:avLst/>
          </a:prstGeom>
          <a:solidFill>
            <a:srgbClr val="FFFFFF">
              <a:alpha val="4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algn="ctr"/>
            <a:r>
              <a:rPr lang="zh-TW" altLang="en-US" sz="2400" b="1" dirty="0" smtClean="0">
                <a:solidFill>
                  <a:schemeClr val="accent2">
                    <a:lumMod val="50000"/>
                  </a:schemeClr>
                </a:solidFill>
                <a:latin typeface="Gulim" pitchFamily="34" charset="-127"/>
                <a:ea typeface="Gulim" pitchFamily="34" charset="-127"/>
              </a:rPr>
              <a:t>藝術領域</a:t>
            </a:r>
            <a:endParaRPr lang="zh-TW" altLang="en-US" sz="1800" b="1" dirty="0">
              <a:solidFill>
                <a:schemeClr val="accent2">
                  <a:lumMod val="50000"/>
                </a:schemeClr>
              </a:solidFill>
              <a:latin typeface="Gulim" pitchFamily="34" charset="-127"/>
              <a:ea typeface="Gulim" pitchFamily="34" charset="-127"/>
            </a:endParaRPr>
          </a:p>
        </p:txBody>
      </p:sp>
      <p:sp>
        <p:nvSpPr>
          <p:cNvPr id="10" name="文字方塊 48"/>
          <p:cNvSpPr txBox="1">
            <a:spLocks noChangeArrowheads="1"/>
          </p:cNvSpPr>
          <p:nvPr/>
        </p:nvSpPr>
        <p:spPr bwMode="auto">
          <a:xfrm>
            <a:off x="478523" y="4813983"/>
            <a:ext cx="1282707" cy="461665"/>
          </a:xfrm>
          <a:prstGeom prst="rect">
            <a:avLst/>
          </a:prstGeom>
          <a:solidFill>
            <a:srgbClr val="FFFFFF">
              <a:alpha val="4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algn="ctr"/>
            <a:r>
              <a:rPr lang="zh-TW" altLang="en-US" sz="2400" b="1" spc="-100" dirty="0" smtClean="0">
                <a:solidFill>
                  <a:schemeClr val="accent2">
                    <a:lumMod val="50000"/>
                  </a:schemeClr>
                </a:solidFill>
                <a:latin typeface="Gulim" pitchFamily="34" charset="-127"/>
                <a:ea typeface="Gulim" pitchFamily="34" charset="-127"/>
              </a:rPr>
              <a:t>自然科學</a:t>
            </a:r>
            <a:endParaRPr lang="zh-TW" altLang="en-US" sz="1800" b="1" spc="-100" dirty="0">
              <a:solidFill>
                <a:schemeClr val="accent2">
                  <a:lumMod val="50000"/>
                </a:schemeClr>
              </a:solidFill>
              <a:latin typeface="Gulim" pitchFamily="34" charset="-127"/>
              <a:ea typeface="Gulim" pitchFamily="34" charset="-127"/>
            </a:endParaRPr>
          </a:p>
        </p:txBody>
      </p:sp>
      <p:sp>
        <p:nvSpPr>
          <p:cNvPr id="11" name="任意多边形 55"/>
          <p:cNvSpPr>
            <a:spLocks noChangeArrowheads="1"/>
          </p:cNvSpPr>
          <p:nvPr/>
        </p:nvSpPr>
        <p:spPr bwMode="auto">
          <a:xfrm flipH="1" flipV="1">
            <a:off x="2124033" y="3833381"/>
            <a:ext cx="1781245" cy="762159"/>
          </a:xfrm>
          <a:custGeom>
            <a:avLst/>
            <a:gdLst>
              <a:gd name="T0" fmla="*/ 2470 w 2240280"/>
              <a:gd name="T1" fmla="*/ 4268 h 289560"/>
              <a:gd name="T2" fmla="*/ 1949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00800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p>
        </p:txBody>
      </p:sp>
      <p:sp>
        <p:nvSpPr>
          <p:cNvPr id="15" name="任意多边形 55"/>
          <p:cNvSpPr>
            <a:spLocks noChangeArrowheads="1"/>
          </p:cNvSpPr>
          <p:nvPr/>
        </p:nvSpPr>
        <p:spPr bwMode="auto">
          <a:xfrm flipH="1" flipV="1">
            <a:off x="1156838" y="5427170"/>
            <a:ext cx="768443" cy="54648"/>
          </a:xfrm>
          <a:custGeom>
            <a:avLst/>
            <a:gdLst>
              <a:gd name="T0" fmla="*/ 438797 w 2240280"/>
              <a:gd name="T1" fmla="*/ 63697252 h 289560"/>
              <a:gd name="T2" fmla="*/ 346262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FFC00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p>
        </p:txBody>
      </p:sp>
      <p:sp>
        <p:nvSpPr>
          <p:cNvPr id="16" name="任意多边形 55"/>
          <p:cNvSpPr>
            <a:spLocks noChangeArrowheads="1"/>
          </p:cNvSpPr>
          <p:nvPr/>
        </p:nvSpPr>
        <p:spPr bwMode="auto">
          <a:xfrm flipH="1" flipV="1">
            <a:off x="1126095" y="5400101"/>
            <a:ext cx="826876" cy="835591"/>
          </a:xfrm>
          <a:custGeom>
            <a:avLst/>
            <a:gdLst>
              <a:gd name="T0" fmla="*/ 427606 w 2240280"/>
              <a:gd name="T1" fmla="*/ 105069838 h 289560"/>
              <a:gd name="T2" fmla="*/ 337428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FFC00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p>
        </p:txBody>
      </p:sp>
      <p:sp>
        <p:nvSpPr>
          <p:cNvPr id="17" name="Rectangle 24"/>
          <p:cNvSpPr>
            <a:spLocks noChangeArrowheads="1"/>
          </p:cNvSpPr>
          <p:nvPr/>
        </p:nvSpPr>
        <p:spPr bwMode="auto">
          <a:xfrm>
            <a:off x="1944239" y="5312749"/>
            <a:ext cx="743151" cy="338137"/>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lgn="r">
              <a:defRPr/>
            </a:pPr>
            <a:r>
              <a:rPr lang="zh-TW" altLang="en-US" sz="1600" dirty="0">
                <a:latin typeface="微軟正黑體" pitchFamily="34" charset="-120"/>
                <a:ea typeface="微軟正黑體" pitchFamily="34" charset="-120"/>
              </a:rPr>
              <a:t>物理</a:t>
            </a:r>
            <a:endParaRPr lang="zh-CN" altLang="en-US" sz="1600" dirty="0">
              <a:latin typeface="微軟正黑體" pitchFamily="34" charset="-120"/>
              <a:ea typeface="微軟正黑體" pitchFamily="34" charset="-120"/>
            </a:endParaRPr>
          </a:p>
        </p:txBody>
      </p:sp>
      <p:sp>
        <p:nvSpPr>
          <p:cNvPr id="18" name="Rectangle 24"/>
          <p:cNvSpPr>
            <a:spLocks noChangeArrowheads="1"/>
          </p:cNvSpPr>
          <p:nvPr/>
        </p:nvSpPr>
        <p:spPr bwMode="auto">
          <a:xfrm>
            <a:off x="1952971" y="5691202"/>
            <a:ext cx="734419" cy="338137"/>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lgn="r">
              <a:defRPr/>
            </a:pPr>
            <a:r>
              <a:rPr lang="zh-TW" altLang="en-US" sz="1600" dirty="0">
                <a:latin typeface="微軟正黑體" pitchFamily="34" charset="-120"/>
                <a:ea typeface="微軟正黑體" pitchFamily="34" charset="-120"/>
              </a:rPr>
              <a:t>化學</a:t>
            </a:r>
            <a:endParaRPr lang="zh-CN" altLang="en-US" sz="1600" dirty="0">
              <a:latin typeface="微軟正黑體" pitchFamily="34" charset="-120"/>
              <a:ea typeface="微軟正黑體" pitchFamily="34" charset="-120"/>
            </a:endParaRPr>
          </a:p>
        </p:txBody>
      </p:sp>
      <p:sp>
        <p:nvSpPr>
          <p:cNvPr id="19" name="Rectangle 24"/>
          <p:cNvSpPr>
            <a:spLocks noChangeArrowheads="1"/>
          </p:cNvSpPr>
          <p:nvPr/>
        </p:nvSpPr>
        <p:spPr bwMode="auto">
          <a:xfrm>
            <a:off x="1930553" y="6066625"/>
            <a:ext cx="756838" cy="338138"/>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lgn="r">
              <a:defRPr/>
            </a:pPr>
            <a:r>
              <a:rPr lang="zh-TW" altLang="en-US" sz="1600" dirty="0">
                <a:latin typeface="微軟正黑體" pitchFamily="34" charset="-120"/>
                <a:ea typeface="微軟正黑體" pitchFamily="34" charset="-120"/>
              </a:rPr>
              <a:t>生物</a:t>
            </a:r>
            <a:endParaRPr lang="zh-CN" altLang="en-US" sz="1600" dirty="0">
              <a:latin typeface="微軟正黑體" pitchFamily="34" charset="-120"/>
              <a:ea typeface="微軟正黑體" pitchFamily="34" charset="-120"/>
            </a:endParaRPr>
          </a:p>
        </p:txBody>
      </p:sp>
      <p:sp>
        <p:nvSpPr>
          <p:cNvPr id="20" name="任意多边形 56"/>
          <p:cNvSpPr>
            <a:spLocks noChangeArrowheads="1"/>
          </p:cNvSpPr>
          <p:nvPr/>
        </p:nvSpPr>
        <p:spPr bwMode="auto">
          <a:xfrm flipH="1" flipV="1">
            <a:off x="1001587" y="2081352"/>
            <a:ext cx="3912945" cy="60882"/>
          </a:xfrm>
          <a:custGeom>
            <a:avLst/>
            <a:gdLst>
              <a:gd name="T0" fmla="*/ 184 w 2240280"/>
              <a:gd name="T1" fmla="*/ 2147483647 h 289560"/>
              <a:gd name="T2" fmla="*/ 145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0070C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p>
        </p:txBody>
      </p:sp>
      <p:sp>
        <p:nvSpPr>
          <p:cNvPr id="21" name="Rectangle 24"/>
          <p:cNvSpPr>
            <a:spLocks noChangeArrowheads="1"/>
          </p:cNvSpPr>
          <p:nvPr/>
        </p:nvSpPr>
        <p:spPr bwMode="auto">
          <a:xfrm>
            <a:off x="4945108" y="1054573"/>
            <a:ext cx="1110604" cy="338138"/>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lgn="r">
              <a:defRPr/>
            </a:pPr>
            <a:r>
              <a:rPr lang="zh-TW" altLang="en-US" sz="1600" dirty="0">
                <a:latin typeface="微軟正黑體" pitchFamily="34" charset="-120"/>
                <a:ea typeface="微軟正黑體" pitchFamily="34" charset="-120"/>
              </a:rPr>
              <a:t>歷史</a:t>
            </a:r>
            <a:endParaRPr lang="zh-CN" altLang="en-US" sz="1600" dirty="0">
              <a:latin typeface="微軟正黑體" pitchFamily="34" charset="-120"/>
              <a:ea typeface="微軟正黑體" pitchFamily="34" charset="-120"/>
            </a:endParaRPr>
          </a:p>
        </p:txBody>
      </p:sp>
      <p:sp>
        <p:nvSpPr>
          <p:cNvPr id="22" name="Rectangle 24"/>
          <p:cNvSpPr>
            <a:spLocks noChangeArrowheads="1"/>
          </p:cNvSpPr>
          <p:nvPr/>
        </p:nvSpPr>
        <p:spPr bwMode="auto">
          <a:xfrm>
            <a:off x="4914537" y="1419600"/>
            <a:ext cx="1141176"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lIns="36000" rIns="36000">
            <a:spAutoFit/>
          </a:bodyPr>
          <a:lstStyle/>
          <a:p>
            <a:pPr algn="r">
              <a:defRPr/>
            </a:pPr>
            <a:r>
              <a:rPr lang="zh-TW" altLang="en-US" sz="1600" dirty="0" smtClean="0">
                <a:latin typeface="微軟正黑體" pitchFamily="34" charset="-120"/>
                <a:ea typeface="微軟正黑體" pitchFamily="34" charset="-120"/>
              </a:rPr>
              <a:t>公民與社會</a:t>
            </a:r>
            <a:endParaRPr lang="zh-CN" altLang="en-US" sz="1600" dirty="0">
              <a:latin typeface="微軟正黑體" pitchFamily="34" charset="-120"/>
              <a:ea typeface="微軟正黑體" pitchFamily="34" charset="-120"/>
            </a:endParaRPr>
          </a:p>
        </p:txBody>
      </p:sp>
      <p:sp>
        <p:nvSpPr>
          <p:cNvPr id="23" name="Rectangle 24"/>
          <p:cNvSpPr>
            <a:spLocks noChangeArrowheads="1"/>
          </p:cNvSpPr>
          <p:nvPr/>
        </p:nvSpPr>
        <p:spPr bwMode="auto">
          <a:xfrm>
            <a:off x="4945109" y="1794705"/>
            <a:ext cx="1110604" cy="338138"/>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lgn="r">
              <a:defRPr/>
            </a:pPr>
            <a:r>
              <a:rPr lang="zh-TW" altLang="en-US" sz="1600" dirty="0">
                <a:latin typeface="微軟正黑體" pitchFamily="34" charset="-120"/>
                <a:ea typeface="微軟正黑體" pitchFamily="34" charset="-120"/>
              </a:rPr>
              <a:t>地理</a:t>
            </a:r>
            <a:endParaRPr lang="zh-CN" altLang="en-US" sz="1600" dirty="0">
              <a:latin typeface="微軟正黑體" pitchFamily="34" charset="-120"/>
              <a:ea typeface="微軟正黑體" pitchFamily="34" charset="-120"/>
            </a:endParaRPr>
          </a:p>
        </p:txBody>
      </p:sp>
      <p:cxnSp>
        <p:nvCxnSpPr>
          <p:cNvPr id="62" name="直線接點 86"/>
          <p:cNvCxnSpPr>
            <a:cxnSpLocks noChangeShapeType="1"/>
            <a:stCxn id="21" idx="3"/>
          </p:cNvCxnSpPr>
          <p:nvPr/>
        </p:nvCxnSpPr>
        <p:spPr bwMode="auto">
          <a:xfrm flipV="1">
            <a:off x="6055712" y="1069455"/>
            <a:ext cx="447308" cy="154187"/>
          </a:xfrm>
          <a:prstGeom prst="line">
            <a:avLst/>
          </a:prstGeom>
          <a:noFill/>
          <a:ln w="19050" algn="ctr">
            <a:solidFill>
              <a:schemeClr val="tx2">
                <a:lumMod val="60000"/>
                <a:lumOff val="40000"/>
              </a:schemeClr>
            </a:solidFill>
            <a:round/>
            <a:headEnd/>
            <a:tailEnd/>
          </a:ln>
        </p:spPr>
      </p:cxnSp>
      <p:grpSp>
        <p:nvGrpSpPr>
          <p:cNvPr id="25" name="群組 95"/>
          <p:cNvGrpSpPr>
            <a:grpSpLocks/>
          </p:cNvGrpSpPr>
          <p:nvPr/>
        </p:nvGrpSpPr>
        <p:grpSpPr bwMode="auto">
          <a:xfrm>
            <a:off x="6055713" y="1422262"/>
            <a:ext cx="448066" cy="733184"/>
            <a:chOff x="9049159" y="-2882439"/>
            <a:chExt cx="448277" cy="731245"/>
          </a:xfrm>
        </p:grpSpPr>
        <p:cxnSp>
          <p:nvCxnSpPr>
            <p:cNvPr id="60" name="直線接點 86"/>
            <p:cNvCxnSpPr>
              <a:cxnSpLocks noChangeShapeType="1"/>
              <a:stCxn id="22" idx="3"/>
            </p:cNvCxnSpPr>
            <p:nvPr/>
          </p:nvCxnSpPr>
          <p:spPr bwMode="auto">
            <a:xfrm>
              <a:off x="9049159" y="-2389563"/>
              <a:ext cx="448277" cy="238369"/>
            </a:xfrm>
            <a:prstGeom prst="line">
              <a:avLst/>
            </a:prstGeom>
            <a:noFill/>
            <a:ln w="19050" algn="ctr">
              <a:solidFill>
                <a:schemeClr val="tx2">
                  <a:lumMod val="60000"/>
                  <a:lumOff val="40000"/>
                </a:schemeClr>
              </a:solidFill>
              <a:round/>
              <a:headEnd/>
              <a:tailEnd/>
            </a:ln>
          </p:spPr>
        </p:cxnSp>
        <p:cxnSp>
          <p:nvCxnSpPr>
            <p:cNvPr id="61" name="直線接點 88"/>
            <p:cNvCxnSpPr>
              <a:cxnSpLocks noChangeShapeType="1"/>
              <a:stCxn id="22" idx="3"/>
              <a:endCxn id="33" idx="1"/>
            </p:cNvCxnSpPr>
            <p:nvPr/>
          </p:nvCxnSpPr>
          <p:spPr bwMode="auto">
            <a:xfrm flipV="1">
              <a:off x="9049159" y="-2882439"/>
              <a:ext cx="428040" cy="166174"/>
            </a:xfrm>
            <a:prstGeom prst="line">
              <a:avLst/>
            </a:prstGeom>
            <a:noFill/>
            <a:ln w="19050" algn="ctr">
              <a:solidFill>
                <a:schemeClr val="tx2">
                  <a:lumMod val="60000"/>
                  <a:lumOff val="40000"/>
                </a:schemeClr>
              </a:solidFill>
              <a:round/>
              <a:headEnd/>
              <a:tailEnd/>
            </a:ln>
          </p:spPr>
        </p:cxnSp>
      </p:grpSp>
      <p:sp>
        <p:nvSpPr>
          <p:cNvPr id="33" name="Rectangle 24"/>
          <p:cNvSpPr>
            <a:spLocks noChangeArrowheads="1"/>
          </p:cNvSpPr>
          <p:nvPr/>
        </p:nvSpPr>
        <p:spPr bwMode="auto">
          <a:xfrm>
            <a:off x="6483552" y="1252985"/>
            <a:ext cx="2111808"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smtClean="0">
                <a:latin typeface="微軟正黑體" pitchFamily="34" charset="-120"/>
                <a:ea typeface="微軟正黑體" pitchFamily="34" charset="-120"/>
              </a:rPr>
              <a:t>交易</a:t>
            </a:r>
            <a:r>
              <a:rPr lang="zh-TW" altLang="en-US" sz="1600" dirty="0">
                <a:latin typeface="微軟正黑體" pitchFamily="34" charset="-120"/>
                <a:ea typeface="微軟正黑體" pitchFamily="34" charset="-120"/>
              </a:rPr>
              <a:t>與</a:t>
            </a:r>
            <a:r>
              <a:rPr lang="zh-TW" altLang="en-US" sz="1600" dirty="0" smtClean="0">
                <a:latin typeface="微軟正黑體" pitchFamily="34" charset="-120"/>
                <a:ea typeface="微軟正黑體" pitchFamily="34" charset="-120"/>
              </a:rPr>
              <a:t>專業分工</a:t>
            </a:r>
            <a:endParaRPr lang="zh-CN" altLang="en-US" sz="1600" dirty="0">
              <a:latin typeface="微軟正黑體" pitchFamily="34" charset="-120"/>
              <a:ea typeface="微軟正黑體" pitchFamily="34" charset="-120"/>
            </a:endParaRPr>
          </a:p>
        </p:txBody>
      </p:sp>
      <p:sp>
        <p:nvSpPr>
          <p:cNvPr id="34" name="Rectangle 24"/>
          <p:cNvSpPr>
            <a:spLocks noChangeArrowheads="1"/>
          </p:cNvSpPr>
          <p:nvPr/>
        </p:nvSpPr>
        <p:spPr bwMode="auto">
          <a:xfrm>
            <a:off x="6503779" y="1634213"/>
            <a:ext cx="2091581"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a:latin typeface="微軟正黑體" pitchFamily="34" charset="-120"/>
                <a:ea typeface="微軟正黑體" pitchFamily="34" charset="-120"/>
              </a:rPr>
              <a:t>薪資與</a:t>
            </a:r>
            <a:r>
              <a:rPr lang="zh-TW" altLang="en-US" sz="1600" dirty="0" smtClean="0">
                <a:latin typeface="微軟正黑體" pitchFamily="34" charset="-120"/>
                <a:ea typeface="微軟正黑體" pitchFamily="34" charset="-120"/>
              </a:rPr>
              <a:t>勞動市場</a:t>
            </a:r>
            <a:endParaRPr lang="zh-CN" altLang="en-US" sz="1600" dirty="0">
              <a:latin typeface="微軟正黑體" pitchFamily="34" charset="-120"/>
              <a:ea typeface="微軟正黑體" pitchFamily="34" charset="-120"/>
            </a:endParaRPr>
          </a:p>
        </p:txBody>
      </p:sp>
      <p:sp>
        <p:nvSpPr>
          <p:cNvPr id="35" name="任意多边形 56"/>
          <p:cNvSpPr>
            <a:spLocks noChangeArrowheads="1"/>
          </p:cNvSpPr>
          <p:nvPr/>
        </p:nvSpPr>
        <p:spPr bwMode="auto">
          <a:xfrm flipH="1">
            <a:off x="1027585" y="1071265"/>
            <a:ext cx="3912216" cy="1207991"/>
          </a:xfrm>
          <a:custGeom>
            <a:avLst/>
            <a:gdLst>
              <a:gd name="T0" fmla="*/ 184 w 2240280"/>
              <a:gd name="T1" fmla="*/ 1577281 h 289560"/>
              <a:gd name="T2" fmla="*/ 145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0070C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p>
        </p:txBody>
      </p:sp>
      <p:sp>
        <p:nvSpPr>
          <p:cNvPr id="40" name="Rectangle 24"/>
          <p:cNvSpPr>
            <a:spLocks noChangeArrowheads="1"/>
          </p:cNvSpPr>
          <p:nvPr/>
        </p:nvSpPr>
        <p:spPr bwMode="auto">
          <a:xfrm>
            <a:off x="2801021" y="5708186"/>
            <a:ext cx="2113512" cy="338554"/>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smtClean="0">
                <a:latin typeface="微軟正黑體" pitchFamily="34" charset="-120"/>
                <a:ea typeface="微軟正黑體" pitchFamily="34" charset="-120"/>
              </a:rPr>
              <a:t>再生能源</a:t>
            </a:r>
            <a:endParaRPr lang="zh-CN" altLang="en-US" sz="1600" dirty="0">
              <a:latin typeface="微軟正黑體" pitchFamily="34" charset="-120"/>
              <a:ea typeface="微軟正黑體" pitchFamily="34" charset="-120"/>
            </a:endParaRPr>
          </a:p>
        </p:txBody>
      </p:sp>
      <p:cxnSp>
        <p:nvCxnSpPr>
          <p:cNvPr id="41" name="直線接點 88"/>
          <p:cNvCxnSpPr>
            <a:cxnSpLocks noChangeShapeType="1"/>
            <a:stCxn id="18" idx="3"/>
            <a:endCxn id="40" idx="1"/>
          </p:cNvCxnSpPr>
          <p:nvPr/>
        </p:nvCxnSpPr>
        <p:spPr bwMode="auto">
          <a:xfrm>
            <a:off x="2687390" y="5860271"/>
            <a:ext cx="113631" cy="17192"/>
          </a:xfrm>
          <a:prstGeom prst="line">
            <a:avLst/>
          </a:prstGeom>
          <a:noFill/>
          <a:ln w="19050" algn="ctr">
            <a:solidFill>
              <a:srgbClr val="FFC000"/>
            </a:solidFill>
            <a:round/>
            <a:headEnd/>
            <a:tailEnd/>
          </a:ln>
          <a:extLst>
            <a:ext uri="{909E8E84-426E-40DD-AFC4-6F175D3DCCD1}">
              <a14:hiddenFill xmlns:a14="http://schemas.microsoft.com/office/drawing/2010/main">
                <a:noFill/>
              </a14:hiddenFill>
            </a:ext>
          </a:extLst>
        </p:spPr>
      </p:cxnSp>
      <p:sp>
        <p:nvSpPr>
          <p:cNvPr id="45" name="Rectangle 24"/>
          <p:cNvSpPr>
            <a:spLocks noChangeArrowheads="1"/>
          </p:cNvSpPr>
          <p:nvPr/>
        </p:nvSpPr>
        <p:spPr bwMode="auto">
          <a:xfrm>
            <a:off x="2801021" y="5325432"/>
            <a:ext cx="2113512" cy="338554"/>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smtClean="0">
                <a:latin typeface="微軟正黑體" pitchFamily="34" charset="-120"/>
                <a:ea typeface="微軟正黑體" pitchFamily="34" charset="-120"/>
              </a:rPr>
              <a:t>物理在生活中的應用</a:t>
            </a:r>
            <a:endParaRPr lang="zh-CN" altLang="en-US" sz="1600" dirty="0">
              <a:latin typeface="微軟正黑體" pitchFamily="34" charset="-120"/>
              <a:ea typeface="微軟正黑體" pitchFamily="34" charset="-120"/>
            </a:endParaRPr>
          </a:p>
        </p:txBody>
      </p:sp>
      <p:cxnSp>
        <p:nvCxnSpPr>
          <p:cNvPr id="46" name="直線接點 88"/>
          <p:cNvCxnSpPr>
            <a:cxnSpLocks noChangeShapeType="1"/>
            <a:stCxn id="17" idx="3"/>
            <a:endCxn id="45" idx="1"/>
          </p:cNvCxnSpPr>
          <p:nvPr/>
        </p:nvCxnSpPr>
        <p:spPr bwMode="auto">
          <a:xfrm>
            <a:off x="2687390" y="5481818"/>
            <a:ext cx="113631" cy="12891"/>
          </a:xfrm>
          <a:prstGeom prst="line">
            <a:avLst/>
          </a:prstGeom>
          <a:noFill/>
          <a:ln w="19050" algn="ctr">
            <a:solidFill>
              <a:srgbClr val="FFC000"/>
            </a:solidFill>
            <a:round/>
            <a:headEnd/>
            <a:tailEnd/>
          </a:ln>
          <a:extLst>
            <a:ext uri="{909E8E84-426E-40DD-AFC4-6F175D3DCCD1}">
              <a14:hiddenFill xmlns:a14="http://schemas.microsoft.com/office/drawing/2010/main">
                <a:noFill/>
              </a14:hiddenFill>
            </a:ext>
          </a:extLst>
        </p:spPr>
      </p:cxnSp>
      <p:sp>
        <p:nvSpPr>
          <p:cNvPr id="47" name="Rectangle 24"/>
          <p:cNvSpPr>
            <a:spLocks noChangeArrowheads="1"/>
          </p:cNvSpPr>
          <p:nvPr/>
        </p:nvSpPr>
        <p:spPr bwMode="auto">
          <a:xfrm>
            <a:off x="2801021" y="6076176"/>
            <a:ext cx="2113512" cy="338554"/>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a:latin typeface="微軟正黑體" pitchFamily="34" charset="-120"/>
                <a:ea typeface="微軟正黑體" pitchFamily="34" charset="-120"/>
              </a:rPr>
              <a:t>資源回收再利用</a:t>
            </a:r>
            <a:endParaRPr lang="zh-CN" altLang="en-US" sz="1600" dirty="0">
              <a:latin typeface="微軟正黑體" pitchFamily="34" charset="-120"/>
              <a:ea typeface="微軟正黑體" pitchFamily="34" charset="-120"/>
            </a:endParaRPr>
          </a:p>
        </p:txBody>
      </p:sp>
      <p:cxnSp>
        <p:nvCxnSpPr>
          <p:cNvPr id="48" name="直線接點 88"/>
          <p:cNvCxnSpPr>
            <a:cxnSpLocks noChangeShapeType="1"/>
            <a:stCxn id="19" idx="3"/>
            <a:endCxn id="47" idx="1"/>
          </p:cNvCxnSpPr>
          <p:nvPr/>
        </p:nvCxnSpPr>
        <p:spPr bwMode="auto">
          <a:xfrm>
            <a:off x="2687391" y="6235694"/>
            <a:ext cx="113630" cy="9759"/>
          </a:xfrm>
          <a:prstGeom prst="line">
            <a:avLst/>
          </a:prstGeom>
          <a:noFill/>
          <a:ln w="19050" algn="ctr">
            <a:solidFill>
              <a:srgbClr val="FFC000"/>
            </a:solidFill>
            <a:round/>
            <a:headEnd/>
            <a:tailEnd/>
          </a:ln>
          <a:extLst>
            <a:ext uri="{909E8E84-426E-40DD-AFC4-6F175D3DCCD1}">
              <a14:hiddenFill xmlns:a14="http://schemas.microsoft.com/office/drawing/2010/main">
                <a:noFill/>
              </a14:hiddenFill>
            </a:ext>
          </a:extLst>
        </p:spPr>
      </p:cxnSp>
      <p:cxnSp>
        <p:nvCxnSpPr>
          <p:cNvPr id="54" name="直線接點 88"/>
          <p:cNvCxnSpPr>
            <a:cxnSpLocks noChangeShapeType="1"/>
          </p:cNvCxnSpPr>
          <p:nvPr/>
        </p:nvCxnSpPr>
        <p:spPr bwMode="auto">
          <a:xfrm>
            <a:off x="6041767" y="1593586"/>
            <a:ext cx="455731" cy="246167"/>
          </a:xfrm>
          <a:prstGeom prst="line">
            <a:avLst/>
          </a:prstGeom>
          <a:noFill/>
          <a:ln w="19050" algn="ctr">
            <a:solidFill>
              <a:schemeClr val="tx2">
                <a:lumMod val="60000"/>
                <a:lumOff val="40000"/>
              </a:schemeClr>
            </a:solidFill>
            <a:round/>
            <a:headEnd/>
            <a:tailEnd/>
          </a:ln>
        </p:spPr>
      </p:cxnSp>
      <p:sp>
        <p:nvSpPr>
          <p:cNvPr id="55" name="Rectangle 24"/>
          <p:cNvSpPr>
            <a:spLocks noChangeArrowheads="1"/>
          </p:cNvSpPr>
          <p:nvPr/>
        </p:nvSpPr>
        <p:spPr bwMode="auto">
          <a:xfrm>
            <a:off x="6511444" y="2040664"/>
            <a:ext cx="2083916"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a:latin typeface="微軟正黑體" pitchFamily="34" charset="-120"/>
                <a:ea typeface="微軟正黑體" pitchFamily="34" charset="-120"/>
              </a:rPr>
              <a:t>全球布局與在地</a:t>
            </a:r>
            <a:r>
              <a:rPr lang="zh-TW" altLang="en-US" sz="1600" dirty="0" smtClean="0">
                <a:latin typeface="微軟正黑體" pitchFamily="34" charset="-120"/>
                <a:ea typeface="微軟正黑體" pitchFamily="34" charset="-120"/>
              </a:rPr>
              <a:t>經營</a:t>
            </a:r>
            <a:endParaRPr lang="zh-CN" altLang="en-US" sz="1600" dirty="0">
              <a:latin typeface="微軟正黑體" pitchFamily="34" charset="-120"/>
              <a:ea typeface="微軟正黑體" pitchFamily="34" charset="-120"/>
            </a:endParaRPr>
          </a:p>
        </p:txBody>
      </p:sp>
      <p:sp>
        <p:nvSpPr>
          <p:cNvPr id="75" name="Rectangle 24"/>
          <p:cNvSpPr>
            <a:spLocks noChangeArrowheads="1"/>
          </p:cNvSpPr>
          <p:nvPr/>
        </p:nvSpPr>
        <p:spPr bwMode="auto">
          <a:xfrm>
            <a:off x="6514182" y="2407387"/>
            <a:ext cx="2081178"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smtClean="0">
                <a:latin typeface="微軟正黑體" pitchFamily="34" charset="-120"/>
                <a:ea typeface="微軟正黑體" pitchFamily="34" charset="-120"/>
              </a:rPr>
              <a:t>產業</a:t>
            </a:r>
            <a:r>
              <a:rPr lang="zh-TW" altLang="en-US" sz="1600" dirty="0">
                <a:latin typeface="微軟正黑體" pitchFamily="34" charset="-120"/>
                <a:ea typeface="微軟正黑體" pitchFamily="34" charset="-120"/>
              </a:rPr>
              <a:t>的跨國產銷結構</a:t>
            </a:r>
            <a:endParaRPr lang="zh-CN" altLang="en-US" sz="1600" dirty="0">
              <a:latin typeface="微軟正黑體" pitchFamily="34" charset="-120"/>
              <a:ea typeface="微軟正黑體" pitchFamily="34" charset="-120"/>
            </a:endParaRPr>
          </a:p>
        </p:txBody>
      </p:sp>
      <p:cxnSp>
        <p:nvCxnSpPr>
          <p:cNvPr id="79" name="直線接點 88"/>
          <p:cNvCxnSpPr>
            <a:cxnSpLocks noChangeShapeType="1"/>
            <a:stCxn id="23" idx="3"/>
            <a:endCxn id="75" idx="1"/>
          </p:cNvCxnSpPr>
          <p:nvPr/>
        </p:nvCxnSpPr>
        <p:spPr bwMode="auto">
          <a:xfrm>
            <a:off x="6055713" y="1963774"/>
            <a:ext cx="458469" cy="612890"/>
          </a:xfrm>
          <a:prstGeom prst="line">
            <a:avLst/>
          </a:prstGeom>
          <a:noFill/>
          <a:ln w="19050" algn="ctr">
            <a:solidFill>
              <a:schemeClr val="tx2">
                <a:lumMod val="60000"/>
                <a:lumOff val="40000"/>
              </a:schemeClr>
            </a:solidFill>
            <a:round/>
            <a:headEnd/>
            <a:tailEnd/>
          </a:ln>
        </p:spPr>
      </p:cxnSp>
      <p:sp>
        <p:nvSpPr>
          <p:cNvPr id="12" name="Rectangle 24"/>
          <p:cNvSpPr>
            <a:spLocks noChangeArrowheads="1"/>
          </p:cNvSpPr>
          <p:nvPr/>
        </p:nvSpPr>
        <p:spPr bwMode="auto">
          <a:xfrm>
            <a:off x="4052934" y="3445880"/>
            <a:ext cx="892175" cy="339725"/>
          </a:xfrm>
          <a:prstGeom prst="rect">
            <a:avLst/>
          </a:prstGeom>
          <a:gradFill>
            <a:gsLst>
              <a:gs pos="0">
                <a:srgbClr val="00B050"/>
              </a:gs>
              <a:gs pos="100000">
                <a:schemeClr val="accent3">
                  <a:lumMod val="60000"/>
                  <a:lumOff val="40000"/>
                  <a:alpha val="17000"/>
                </a:schemeClr>
              </a:gs>
            </a:gsLst>
            <a:lin ang="10800000" scaled="1"/>
          </a:gradFill>
          <a:ln>
            <a:noFill/>
          </a:ln>
        </p:spPr>
        <p:txBody>
          <a:bodyPr>
            <a:spAutoFit/>
          </a:bodyPr>
          <a:lstStyle/>
          <a:p>
            <a:pPr algn="r" eaLnBrk="1" latinLnBrk="1" hangingPunct="1">
              <a:defRPr/>
            </a:pPr>
            <a:r>
              <a:rPr lang="zh-TW" altLang="en-US" sz="1600" dirty="0">
                <a:latin typeface="微軟正黑體" pitchFamily="34" charset="-120"/>
                <a:ea typeface="微軟正黑體" pitchFamily="34" charset="-120"/>
              </a:rPr>
              <a:t>音樂</a:t>
            </a:r>
            <a:endParaRPr lang="zh-CN" altLang="en-US" sz="1600" dirty="0">
              <a:latin typeface="微軟正黑體" pitchFamily="34" charset="-120"/>
              <a:ea typeface="微軟正黑體" pitchFamily="34" charset="-120"/>
            </a:endParaRPr>
          </a:p>
        </p:txBody>
      </p:sp>
      <p:sp>
        <p:nvSpPr>
          <p:cNvPr id="13" name="Rectangle 24"/>
          <p:cNvSpPr>
            <a:spLocks noChangeArrowheads="1"/>
          </p:cNvSpPr>
          <p:nvPr/>
        </p:nvSpPr>
        <p:spPr bwMode="auto">
          <a:xfrm>
            <a:off x="4060391" y="3888716"/>
            <a:ext cx="884718" cy="338137"/>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algn="r" eaLnBrk="1" latinLnBrk="1" hangingPunct="1">
              <a:defRPr/>
            </a:pPr>
            <a:r>
              <a:rPr lang="zh-TW" altLang="en-US" sz="1600" dirty="0">
                <a:latin typeface="微軟正黑體" pitchFamily="34" charset="-120"/>
                <a:ea typeface="微軟正黑體" pitchFamily="34" charset="-120"/>
              </a:rPr>
              <a:t>美術</a:t>
            </a:r>
            <a:endParaRPr lang="zh-CN" altLang="en-US" sz="1600" dirty="0">
              <a:latin typeface="微軟正黑體" pitchFamily="34" charset="-120"/>
              <a:ea typeface="微軟正黑體" pitchFamily="34" charset="-120"/>
            </a:endParaRPr>
          </a:p>
        </p:txBody>
      </p:sp>
      <p:sp>
        <p:nvSpPr>
          <p:cNvPr id="14" name="Rectangle 24"/>
          <p:cNvSpPr>
            <a:spLocks noChangeArrowheads="1"/>
          </p:cNvSpPr>
          <p:nvPr/>
        </p:nvSpPr>
        <p:spPr bwMode="auto">
          <a:xfrm>
            <a:off x="3905279" y="4287861"/>
            <a:ext cx="1039830" cy="338554"/>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algn="r" eaLnBrk="1" latinLnBrk="1" hangingPunct="1">
              <a:defRPr/>
            </a:pPr>
            <a:r>
              <a:rPr lang="zh-TW" altLang="en-US" sz="1600" dirty="0">
                <a:latin typeface="微軟正黑體" pitchFamily="34" charset="-120"/>
                <a:ea typeface="微軟正黑體" pitchFamily="34" charset="-120"/>
              </a:rPr>
              <a:t>藝術生活</a:t>
            </a:r>
          </a:p>
        </p:txBody>
      </p:sp>
      <p:sp>
        <p:nvSpPr>
          <p:cNvPr id="30" name="Rectangle 24"/>
          <p:cNvSpPr>
            <a:spLocks noChangeArrowheads="1"/>
          </p:cNvSpPr>
          <p:nvPr/>
        </p:nvSpPr>
        <p:spPr bwMode="auto">
          <a:xfrm>
            <a:off x="5320464" y="3276603"/>
            <a:ext cx="2098709" cy="338554"/>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latinLnBrk="1">
              <a:defRPr/>
            </a:pPr>
            <a:r>
              <a:rPr lang="zh-TW" altLang="en-US" sz="1600" dirty="0" smtClean="0">
                <a:latin typeface="微軟正黑體" pitchFamily="34" charset="-120"/>
                <a:ea typeface="微軟正黑體" pitchFamily="34" charset="-120"/>
              </a:rPr>
              <a:t>音樂軟體</a:t>
            </a:r>
            <a:r>
              <a:rPr lang="zh-TW" altLang="en-US" sz="1600" dirty="0">
                <a:latin typeface="微軟正黑體" pitchFamily="34" charset="-120"/>
                <a:ea typeface="微軟正黑體" pitchFamily="34" charset="-120"/>
              </a:rPr>
              <a:t>或應用程式</a:t>
            </a:r>
            <a:endParaRPr lang="zh-CN" altLang="en-US" sz="1600" dirty="0">
              <a:latin typeface="微軟正黑體" pitchFamily="34" charset="-120"/>
              <a:ea typeface="微軟正黑體" pitchFamily="34" charset="-120"/>
            </a:endParaRPr>
          </a:p>
        </p:txBody>
      </p:sp>
      <p:sp>
        <p:nvSpPr>
          <p:cNvPr id="49" name="Rectangle 24"/>
          <p:cNvSpPr>
            <a:spLocks noChangeArrowheads="1"/>
          </p:cNvSpPr>
          <p:nvPr/>
        </p:nvSpPr>
        <p:spPr bwMode="auto">
          <a:xfrm>
            <a:off x="5320464" y="4116708"/>
            <a:ext cx="2098709" cy="338554"/>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latinLnBrk="1">
              <a:defRPr/>
            </a:pPr>
            <a:r>
              <a:rPr lang="zh-TW" altLang="en-US" sz="1600" dirty="0">
                <a:latin typeface="微軟正黑體" pitchFamily="34" charset="-120"/>
                <a:ea typeface="微軟正黑體" pitchFamily="34" charset="-120"/>
              </a:rPr>
              <a:t>商業藝術與設計</a:t>
            </a:r>
            <a:endParaRPr lang="zh-CN" altLang="en-US" sz="1600" dirty="0">
              <a:latin typeface="微軟正黑體" pitchFamily="34" charset="-120"/>
              <a:ea typeface="微軟正黑體" pitchFamily="34" charset="-120"/>
            </a:endParaRPr>
          </a:p>
        </p:txBody>
      </p:sp>
      <p:sp>
        <p:nvSpPr>
          <p:cNvPr id="50" name="Rectangle 24"/>
          <p:cNvSpPr>
            <a:spLocks noChangeArrowheads="1"/>
          </p:cNvSpPr>
          <p:nvPr/>
        </p:nvSpPr>
        <p:spPr bwMode="auto">
          <a:xfrm>
            <a:off x="5320464" y="4533354"/>
            <a:ext cx="2098709" cy="338554"/>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latinLnBrk="1">
              <a:defRPr/>
            </a:pPr>
            <a:r>
              <a:rPr lang="zh-TW" altLang="en-US" sz="1600" dirty="0">
                <a:latin typeface="微軟正黑體" pitchFamily="34" charset="-120"/>
                <a:ea typeface="微軟正黑體" pitchFamily="34" charset="-120"/>
              </a:rPr>
              <a:t>文創產業</a:t>
            </a:r>
          </a:p>
        </p:txBody>
      </p:sp>
      <p:cxnSp>
        <p:nvCxnSpPr>
          <p:cNvPr id="51" name="直線接點 88"/>
          <p:cNvCxnSpPr>
            <a:cxnSpLocks noChangeShapeType="1"/>
            <a:stCxn id="12" idx="3"/>
            <a:endCxn id="30" idx="1"/>
          </p:cNvCxnSpPr>
          <p:nvPr/>
        </p:nvCxnSpPr>
        <p:spPr bwMode="auto">
          <a:xfrm flipV="1">
            <a:off x="4945109" y="3445880"/>
            <a:ext cx="375355" cy="169863"/>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52" name="直線接點 88"/>
          <p:cNvCxnSpPr>
            <a:cxnSpLocks noChangeShapeType="1"/>
            <a:stCxn id="13" idx="3"/>
            <a:endCxn id="49" idx="1"/>
          </p:cNvCxnSpPr>
          <p:nvPr/>
        </p:nvCxnSpPr>
        <p:spPr bwMode="auto">
          <a:xfrm>
            <a:off x="4945109" y="4057785"/>
            <a:ext cx="375355" cy="228200"/>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53" name="直線接點 88"/>
          <p:cNvCxnSpPr>
            <a:cxnSpLocks noChangeShapeType="1"/>
            <a:stCxn id="14" idx="3"/>
            <a:endCxn id="50" idx="1"/>
          </p:cNvCxnSpPr>
          <p:nvPr/>
        </p:nvCxnSpPr>
        <p:spPr bwMode="auto">
          <a:xfrm>
            <a:off x="4945109" y="4457138"/>
            <a:ext cx="375355" cy="245493"/>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sp>
        <p:nvSpPr>
          <p:cNvPr id="355" name="Rectangle 24"/>
          <p:cNvSpPr>
            <a:spLocks noChangeArrowheads="1"/>
          </p:cNvSpPr>
          <p:nvPr/>
        </p:nvSpPr>
        <p:spPr bwMode="auto">
          <a:xfrm>
            <a:off x="5320464" y="3700062"/>
            <a:ext cx="2098709" cy="338554"/>
          </a:xfrm>
          <a:prstGeom prst="rect">
            <a:avLst/>
          </a:prstGeom>
          <a:gradFill>
            <a:gsLst>
              <a:gs pos="0">
                <a:srgbClr val="00B050"/>
              </a:gs>
              <a:gs pos="100000">
                <a:schemeClr val="accent3">
                  <a:lumMod val="60000"/>
                  <a:lumOff val="40000"/>
                  <a:alpha val="17000"/>
                </a:schemeClr>
              </a:gs>
            </a:gsLst>
            <a:lin ang="10800000" scaled="1"/>
          </a:gradFill>
          <a:ln>
            <a:noFill/>
          </a:ln>
        </p:spPr>
        <p:txBody>
          <a:bodyPr wrap="square">
            <a:spAutoFit/>
          </a:bodyPr>
          <a:lstStyle/>
          <a:p>
            <a:pPr latinLnBrk="1">
              <a:defRPr/>
            </a:pPr>
            <a:r>
              <a:rPr lang="zh-TW" altLang="en-US" sz="1600" dirty="0">
                <a:latin typeface="微軟正黑體" pitchFamily="34" charset="-120"/>
                <a:ea typeface="微軟正黑體" pitchFamily="34" charset="-120"/>
              </a:rPr>
              <a:t>影音媒體</a:t>
            </a:r>
          </a:p>
        </p:txBody>
      </p:sp>
      <p:cxnSp>
        <p:nvCxnSpPr>
          <p:cNvPr id="357" name="直線接點 88"/>
          <p:cNvCxnSpPr>
            <a:cxnSpLocks noChangeShapeType="1"/>
            <a:stCxn id="13" idx="3"/>
            <a:endCxn id="355" idx="1"/>
          </p:cNvCxnSpPr>
          <p:nvPr/>
        </p:nvCxnSpPr>
        <p:spPr bwMode="auto">
          <a:xfrm flipV="1">
            <a:off x="4945109" y="3869339"/>
            <a:ext cx="375355" cy="188446"/>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sp>
        <p:nvSpPr>
          <p:cNvPr id="395" name="Rectangle 24"/>
          <p:cNvSpPr>
            <a:spLocks noChangeArrowheads="1"/>
          </p:cNvSpPr>
          <p:nvPr/>
        </p:nvSpPr>
        <p:spPr bwMode="auto">
          <a:xfrm>
            <a:off x="6493164" y="435406"/>
            <a:ext cx="2102196"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a:latin typeface="微軟正黑體" pitchFamily="34" charset="-120"/>
                <a:ea typeface="微軟正黑體" pitchFamily="34" charset="-120"/>
              </a:rPr>
              <a:t>科技的改變與</a:t>
            </a:r>
            <a:r>
              <a:rPr lang="zh-TW" altLang="en-US" sz="1600" dirty="0" smtClean="0">
                <a:latin typeface="微軟正黑體" pitchFamily="34" charset="-120"/>
                <a:ea typeface="微軟正黑體" pitchFamily="34" charset="-120"/>
              </a:rPr>
              <a:t>創新</a:t>
            </a:r>
            <a:endParaRPr lang="zh-CN" altLang="en-US" sz="1600" dirty="0">
              <a:latin typeface="微軟正黑體" pitchFamily="34" charset="-120"/>
              <a:ea typeface="微軟正黑體" pitchFamily="34" charset="-120"/>
            </a:endParaRPr>
          </a:p>
        </p:txBody>
      </p:sp>
      <p:cxnSp>
        <p:nvCxnSpPr>
          <p:cNvPr id="396" name="直線接點 86"/>
          <p:cNvCxnSpPr>
            <a:cxnSpLocks noChangeShapeType="1"/>
            <a:stCxn id="21" idx="3"/>
            <a:endCxn id="395" idx="1"/>
          </p:cNvCxnSpPr>
          <p:nvPr/>
        </p:nvCxnSpPr>
        <p:spPr bwMode="auto">
          <a:xfrm flipV="1">
            <a:off x="6055712" y="604683"/>
            <a:ext cx="437452" cy="618959"/>
          </a:xfrm>
          <a:prstGeom prst="line">
            <a:avLst/>
          </a:prstGeom>
          <a:noFill/>
          <a:ln w="19050" algn="ctr">
            <a:solidFill>
              <a:schemeClr val="tx2">
                <a:lumMod val="60000"/>
                <a:lumOff val="40000"/>
              </a:schemeClr>
            </a:solidFill>
            <a:round/>
            <a:headEnd/>
            <a:tailEnd/>
          </a:ln>
        </p:spPr>
      </p:cxnSp>
      <p:sp>
        <p:nvSpPr>
          <p:cNvPr id="66" name="Rectangle 24"/>
          <p:cNvSpPr>
            <a:spLocks noChangeArrowheads="1"/>
          </p:cNvSpPr>
          <p:nvPr/>
        </p:nvSpPr>
        <p:spPr bwMode="auto">
          <a:xfrm>
            <a:off x="6503779" y="828344"/>
            <a:ext cx="2091581"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spAutoFit/>
          </a:bodyPr>
          <a:lstStyle/>
          <a:p>
            <a:pPr>
              <a:defRPr/>
            </a:pPr>
            <a:r>
              <a:rPr lang="zh-TW" altLang="en-US" sz="1600" dirty="0" smtClean="0">
                <a:latin typeface="微軟正黑體" pitchFamily="34" charset="-120"/>
                <a:ea typeface="微軟正黑體" pitchFamily="34" charset="-120"/>
              </a:rPr>
              <a:t>現代</a:t>
            </a:r>
            <a:r>
              <a:rPr lang="zh-TW" altLang="en-US" sz="1600" dirty="0">
                <a:latin typeface="微軟正黑體" pitchFamily="34" charset="-120"/>
                <a:ea typeface="微軟正黑體" pitchFamily="34" charset="-120"/>
              </a:rPr>
              <a:t>科技產業的發展</a:t>
            </a:r>
            <a:endParaRPr lang="zh-CN" altLang="en-US" sz="1600" dirty="0">
              <a:latin typeface="微軟正黑體" pitchFamily="34" charset="-120"/>
              <a:ea typeface="微軟正黑體" pitchFamily="34" charset="-120"/>
            </a:endParaRPr>
          </a:p>
        </p:txBody>
      </p:sp>
      <p:sp>
        <p:nvSpPr>
          <p:cNvPr id="72" name="任意多边形 56"/>
          <p:cNvSpPr>
            <a:spLocks noChangeArrowheads="1"/>
          </p:cNvSpPr>
          <p:nvPr/>
        </p:nvSpPr>
        <p:spPr bwMode="auto">
          <a:xfrm flipH="1">
            <a:off x="2124034" y="3449020"/>
            <a:ext cx="1928899" cy="354926"/>
          </a:xfrm>
          <a:custGeom>
            <a:avLst/>
            <a:gdLst>
              <a:gd name="T0" fmla="*/ 184 w 2240280"/>
              <a:gd name="T1" fmla="*/ 2147483647 h 289560"/>
              <a:gd name="T2" fmla="*/ 145 w 2240280"/>
              <a:gd name="T3" fmla="*/ 0 h 289560"/>
              <a:gd name="T4" fmla="*/ 0 w 2240280"/>
              <a:gd name="T5" fmla="*/ 0 h 289560"/>
              <a:gd name="T6" fmla="*/ 0 60000 65536"/>
              <a:gd name="T7" fmla="*/ 0 60000 65536"/>
              <a:gd name="T8" fmla="*/ 0 60000 65536"/>
              <a:gd name="T9" fmla="*/ 0 w 2240280"/>
              <a:gd name="T10" fmla="*/ 0 h 289560"/>
              <a:gd name="T11" fmla="*/ 2240280 w 2240280"/>
              <a:gd name="T12" fmla="*/ 289560 h 289560"/>
            </a:gdLst>
            <a:ahLst/>
            <a:cxnLst>
              <a:cxn ang="T6">
                <a:pos x="T0" y="T1"/>
              </a:cxn>
              <a:cxn ang="T7">
                <a:pos x="T2" y="T3"/>
              </a:cxn>
              <a:cxn ang="T8">
                <a:pos x="T4" y="T5"/>
              </a:cxn>
            </a:cxnLst>
            <a:rect l="T9" t="T10" r="T11" b="T12"/>
            <a:pathLst>
              <a:path w="2240280" h="289560">
                <a:moveTo>
                  <a:pt x="2240280" y="289560"/>
                </a:moveTo>
                <a:lnTo>
                  <a:pt x="1767840" y="0"/>
                </a:lnTo>
                <a:lnTo>
                  <a:pt x="0" y="0"/>
                </a:lnTo>
              </a:path>
            </a:pathLst>
          </a:custGeom>
          <a:noFill/>
          <a:ln w="28575">
            <a:solidFill>
              <a:srgbClr val="009900"/>
            </a:solidFill>
            <a:prstDash val="sysDot"/>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TW" altLang="en-US">
              <a:solidFill>
                <a:srgbClr val="00B050"/>
              </a:solidFill>
            </a:endParaRPr>
          </a:p>
        </p:txBody>
      </p:sp>
      <p:sp>
        <p:nvSpPr>
          <p:cNvPr id="56" name="標題 2"/>
          <p:cNvSpPr>
            <a:spLocks noGrp="1"/>
          </p:cNvSpPr>
          <p:nvPr>
            <p:ph type="title"/>
          </p:nvPr>
        </p:nvSpPr>
        <p:spPr>
          <a:xfrm>
            <a:off x="776913" y="221366"/>
            <a:ext cx="8229600" cy="862166"/>
          </a:xfrm>
        </p:spPr>
        <p:txBody>
          <a:bodyPr/>
          <a:lstStyle/>
          <a:p>
            <a:r>
              <a:rPr lang="zh-TW" altLang="en-US" sz="3000" dirty="0"/>
              <a:t>肆、與一般科目關聯為何</a:t>
            </a:r>
          </a:p>
        </p:txBody>
      </p:sp>
    </p:spTree>
    <p:extLst>
      <p:ext uri="{BB962C8B-B14F-4D97-AF65-F5344CB8AC3E}">
        <p14:creationId xmlns:p14="http://schemas.microsoft.com/office/powerpoint/2010/main" val="203138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4"/>
          <p:cNvSpPr>
            <a:spLocks noChangeArrowheads="1"/>
          </p:cNvSpPr>
          <p:nvPr/>
        </p:nvSpPr>
        <p:spPr bwMode="auto">
          <a:xfrm>
            <a:off x="3905857" y="1909566"/>
            <a:ext cx="4628062" cy="1548000"/>
          </a:xfrm>
          <a:prstGeom prst="rect">
            <a:avLst/>
          </a:prstGeom>
          <a:gradFill>
            <a:gsLst>
              <a:gs pos="0">
                <a:srgbClr val="FFCCCC"/>
              </a:gs>
              <a:gs pos="100000">
                <a:schemeClr val="accent3">
                  <a:lumMod val="60000"/>
                  <a:lumOff val="40000"/>
                  <a:alpha val="17000"/>
                </a:schemeClr>
              </a:gs>
            </a:gsLst>
            <a:lin ang="10800000" scaled="1"/>
          </a:gradFill>
          <a:ln>
            <a:noFill/>
          </a:ln>
        </p:spPr>
        <p:txBody>
          <a:bodyPr wrap="square">
            <a:spAutoFit/>
          </a:bodyPr>
          <a:lstStyle/>
          <a:p>
            <a:pPr algn="r">
              <a:defRPr/>
            </a:pPr>
            <a:endParaRPr lang="zh-CN" altLang="en-US" sz="1200" dirty="0">
              <a:latin typeface="微軟正黑體" pitchFamily="34" charset="-120"/>
              <a:ea typeface="微軟正黑體" pitchFamily="34" charset="-120"/>
            </a:endParaRPr>
          </a:p>
        </p:txBody>
      </p:sp>
      <p:grpSp>
        <p:nvGrpSpPr>
          <p:cNvPr id="89" name="群組 5"/>
          <p:cNvGrpSpPr>
            <a:grpSpLocks/>
          </p:cNvGrpSpPr>
          <p:nvPr/>
        </p:nvGrpSpPr>
        <p:grpSpPr bwMode="auto">
          <a:xfrm>
            <a:off x="241078" y="3366035"/>
            <a:ext cx="1350490" cy="1294716"/>
            <a:chOff x="3778670" y="2745972"/>
            <a:chExt cx="1191106" cy="1223763"/>
          </a:xfrm>
        </p:grpSpPr>
        <p:sp>
          <p:nvSpPr>
            <p:cNvPr id="149" name="Oval 2737"/>
            <p:cNvSpPr>
              <a:spLocks noChangeArrowheads="1"/>
            </p:cNvSpPr>
            <p:nvPr/>
          </p:nvSpPr>
          <p:spPr bwMode="auto">
            <a:xfrm rot="18900000">
              <a:off x="3778670" y="2745972"/>
              <a:ext cx="1191106" cy="1223763"/>
            </a:xfrm>
            <a:prstGeom prst="ellipse">
              <a:avLst/>
            </a:prstGeom>
            <a:solidFill>
              <a:srgbClr val="B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825">
                <a:solidFill>
                  <a:srgbClr val="000000"/>
                </a:solidFill>
                <a:sym typeface="SimSun" pitchFamily="2" charset="-122"/>
              </a:endParaRPr>
            </a:p>
          </p:txBody>
        </p:sp>
        <p:sp>
          <p:nvSpPr>
            <p:cNvPr id="150" name="Freeform 2754"/>
            <p:cNvSpPr>
              <a:spLocks noChangeArrowheads="1"/>
            </p:cNvSpPr>
            <p:nvPr/>
          </p:nvSpPr>
          <p:spPr bwMode="auto">
            <a:xfrm rot="18900000">
              <a:off x="3787274" y="2813656"/>
              <a:ext cx="929097" cy="971813"/>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cxnSp>
        <p:nvCxnSpPr>
          <p:cNvPr id="90" name="肘形连接符 88"/>
          <p:cNvCxnSpPr>
            <a:cxnSpLocks noChangeShapeType="1"/>
            <a:endCxn id="147" idx="2"/>
          </p:cNvCxnSpPr>
          <p:nvPr/>
        </p:nvCxnSpPr>
        <p:spPr bwMode="auto">
          <a:xfrm rot="2700000" flipH="1" flipV="1">
            <a:off x="457008" y="2418569"/>
            <a:ext cx="722841" cy="817757"/>
          </a:xfrm>
          <a:prstGeom prst="bentConnector2">
            <a:avLst/>
          </a:prstGeom>
          <a:noFill/>
          <a:ln w="25400" cap="rnd">
            <a:solidFill>
              <a:srgbClr val="EAC300"/>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110" name="群組 12"/>
          <p:cNvGrpSpPr>
            <a:grpSpLocks/>
          </p:cNvGrpSpPr>
          <p:nvPr/>
        </p:nvGrpSpPr>
        <p:grpSpPr bwMode="auto">
          <a:xfrm>
            <a:off x="640329" y="1564033"/>
            <a:ext cx="964919" cy="881742"/>
            <a:chOff x="517341" y="1282423"/>
            <a:chExt cx="916494" cy="898597"/>
          </a:xfrm>
        </p:grpSpPr>
        <p:sp>
          <p:nvSpPr>
            <p:cNvPr id="147" name="Oval 2737"/>
            <p:cNvSpPr>
              <a:spLocks noChangeArrowheads="1"/>
            </p:cNvSpPr>
            <p:nvPr/>
          </p:nvSpPr>
          <p:spPr bwMode="auto">
            <a:xfrm rot="18900000">
              <a:off x="575338" y="1282423"/>
              <a:ext cx="858497" cy="89859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100">
                <a:solidFill>
                  <a:srgbClr val="000000"/>
                </a:solidFill>
                <a:sym typeface="SimSun" pitchFamily="2" charset="-122"/>
              </a:endParaRPr>
            </a:p>
          </p:txBody>
        </p:sp>
        <p:sp>
          <p:nvSpPr>
            <p:cNvPr id="148" name="Freeform 2754"/>
            <p:cNvSpPr>
              <a:spLocks noChangeArrowheads="1"/>
            </p:cNvSpPr>
            <p:nvPr/>
          </p:nvSpPr>
          <p:spPr bwMode="auto">
            <a:xfrm rot="-2700000">
              <a:off x="517341" y="1357747"/>
              <a:ext cx="734648" cy="683258"/>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cxnSp>
        <p:nvCxnSpPr>
          <p:cNvPr id="111" name="肘形连接符 90"/>
          <p:cNvCxnSpPr>
            <a:cxnSpLocks noChangeShapeType="1"/>
            <a:endCxn id="138" idx="1"/>
          </p:cNvCxnSpPr>
          <p:nvPr/>
        </p:nvCxnSpPr>
        <p:spPr bwMode="auto">
          <a:xfrm>
            <a:off x="1484035" y="4759343"/>
            <a:ext cx="1319121" cy="171124"/>
          </a:xfrm>
          <a:prstGeom prst="bentConnector3">
            <a:avLst>
              <a:gd name="adj1" fmla="val 50000"/>
            </a:avLst>
          </a:prstGeom>
          <a:noFill/>
          <a:ln w="25400" cap="rnd">
            <a:solidFill>
              <a:srgbClr val="0070C0"/>
            </a:solidFill>
            <a:prstDash val="dashDot"/>
            <a:miter lim="800000"/>
            <a:headEnd type="oval" w="med" len="med"/>
            <a:tailEnd type="oval" w="med" len="med"/>
          </a:ln>
          <a:extLst>
            <a:ext uri="{909E8E84-426E-40DD-AFC4-6F175D3DCCD1}">
              <a14:hiddenFill xmlns:a14="http://schemas.microsoft.com/office/drawing/2010/main">
                <a:noFill/>
              </a14:hiddenFill>
            </a:ext>
          </a:extLst>
        </p:spPr>
      </p:cxnSp>
      <p:cxnSp>
        <p:nvCxnSpPr>
          <p:cNvPr id="112" name="肘形连接符 91"/>
          <p:cNvCxnSpPr>
            <a:cxnSpLocks noChangeShapeType="1"/>
          </p:cNvCxnSpPr>
          <p:nvPr/>
        </p:nvCxnSpPr>
        <p:spPr bwMode="auto">
          <a:xfrm rot="16200000" flipH="1">
            <a:off x="841767" y="4893957"/>
            <a:ext cx="1017414" cy="868304"/>
          </a:xfrm>
          <a:prstGeom prst="bentConnector3">
            <a:avLst>
              <a:gd name="adj1" fmla="val 50000"/>
            </a:avLst>
          </a:prstGeom>
          <a:noFill/>
          <a:ln w="25400" cap="rnd">
            <a:solidFill>
              <a:srgbClr val="01A2B3"/>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113" name="群組 29"/>
          <p:cNvGrpSpPr>
            <a:grpSpLocks/>
          </p:cNvGrpSpPr>
          <p:nvPr/>
        </p:nvGrpSpPr>
        <p:grpSpPr bwMode="auto">
          <a:xfrm rot="20994643">
            <a:off x="1972627" y="5356729"/>
            <a:ext cx="929803" cy="881742"/>
            <a:chOff x="1340219" y="4715811"/>
            <a:chExt cx="881741" cy="898597"/>
          </a:xfrm>
        </p:grpSpPr>
        <p:sp>
          <p:nvSpPr>
            <p:cNvPr id="145" name="Oval 2737"/>
            <p:cNvSpPr>
              <a:spLocks noChangeArrowheads="1"/>
            </p:cNvSpPr>
            <p:nvPr/>
          </p:nvSpPr>
          <p:spPr bwMode="auto">
            <a:xfrm rot="-2700000">
              <a:off x="1399031" y="4715811"/>
              <a:ext cx="822929" cy="898597"/>
            </a:xfrm>
            <a:prstGeom prst="ellipse">
              <a:avLst/>
            </a:prstGeom>
            <a:solidFill>
              <a:srgbClr val="00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100">
                <a:solidFill>
                  <a:srgbClr val="000000"/>
                </a:solidFill>
                <a:sym typeface="SimSun" pitchFamily="2" charset="-122"/>
              </a:endParaRPr>
            </a:p>
          </p:txBody>
        </p:sp>
        <p:sp>
          <p:nvSpPr>
            <p:cNvPr id="146" name="Freeform 2754"/>
            <p:cNvSpPr>
              <a:spLocks noChangeArrowheads="1"/>
            </p:cNvSpPr>
            <p:nvPr/>
          </p:nvSpPr>
          <p:spPr bwMode="auto">
            <a:xfrm rot="-2700000">
              <a:off x="1340219" y="4789480"/>
              <a:ext cx="703888" cy="682943"/>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114" name="文字方塊 46"/>
          <p:cNvSpPr txBox="1">
            <a:spLocks noChangeArrowheads="1"/>
          </p:cNvSpPr>
          <p:nvPr/>
        </p:nvSpPr>
        <p:spPr bwMode="auto">
          <a:xfrm>
            <a:off x="218436" y="3745038"/>
            <a:ext cx="1107312"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經濟學</a:t>
            </a:r>
          </a:p>
        </p:txBody>
      </p:sp>
      <p:grpSp>
        <p:nvGrpSpPr>
          <p:cNvPr id="116" name="群組 51"/>
          <p:cNvGrpSpPr>
            <a:grpSpLocks/>
          </p:cNvGrpSpPr>
          <p:nvPr/>
        </p:nvGrpSpPr>
        <p:grpSpPr bwMode="auto">
          <a:xfrm>
            <a:off x="2363771" y="2059541"/>
            <a:ext cx="1415772" cy="1215447"/>
            <a:chOff x="1835696" y="2637881"/>
            <a:chExt cx="1029419" cy="1038576"/>
          </a:xfrm>
        </p:grpSpPr>
        <p:grpSp>
          <p:nvGrpSpPr>
            <p:cNvPr id="141" name="群組 16"/>
            <p:cNvGrpSpPr>
              <a:grpSpLocks/>
            </p:cNvGrpSpPr>
            <p:nvPr/>
          </p:nvGrpSpPr>
          <p:grpSpPr bwMode="auto">
            <a:xfrm>
              <a:off x="1854770" y="2637881"/>
              <a:ext cx="979855" cy="1038576"/>
              <a:chOff x="1958561" y="3072762"/>
              <a:chExt cx="980357" cy="1038659"/>
            </a:xfrm>
          </p:grpSpPr>
          <p:sp>
            <p:nvSpPr>
              <p:cNvPr id="143" name="Oval 2737"/>
              <p:cNvSpPr>
                <a:spLocks noChangeArrowheads="1"/>
              </p:cNvSpPr>
              <p:nvPr/>
            </p:nvSpPr>
            <p:spPr bwMode="auto">
              <a:xfrm rot="18900000">
                <a:off x="2058830" y="3072762"/>
                <a:ext cx="880088" cy="1038659"/>
              </a:xfrm>
              <a:prstGeom prst="ellipse">
                <a:avLst/>
              </a:prstGeom>
              <a:solidFill>
                <a:srgbClr val="FBC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100">
                  <a:solidFill>
                    <a:srgbClr val="000000"/>
                  </a:solidFill>
                  <a:sym typeface="SimSun" pitchFamily="2" charset="-122"/>
                </a:endParaRPr>
              </a:p>
            </p:txBody>
          </p:sp>
          <p:sp>
            <p:nvSpPr>
              <p:cNvPr id="144" name="Freeform 2754"/>
              <p:cNvSpPr>
                <a:spLocks noChangeArrowheads="1"/>
              </p:cNvSpPr>
              <p:nvPr/>
            </p:nvSpPr>
            <p:spPr bwMode="auto">
              <a:xfrm rot="-2700000">
                <a:off x="1958561" y="3176809"/>
                <a:ext cx="734852" cy="683449"/>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142" name="文字方塊 1"/>
            <p:cNvSpPr txBox="1">
              <a:spLocks noChangeArrowheads="1"/>
            </p:cNvSpPr>
            <p:nvPr/>
          </p:nvSpPr>
          <p:spPr bwMode="auto">
            <a:xfrm>
              <a:off x="1835696" y="2984539"/>
              <a:ext cx="1029419" cy="39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社會領域</a:t>
              </a:r>
            </a:p>
          </p:txBody>
        </p:sp>
      </p:grpSp>
      <p:grpSp>
        <p:nvGrpSpPr>
          <p:cNvPr id="117" name="群組 42"/>
          <p:cNvGrpSpPr>
            <a:grpSpLocks/>
          </p:cNvGrpSpPr>
          <p:nvPr/>
        </p:nvGrpSpPr>
        <p:grpSpPr bwMode="auto">
          <a:xfrm>
            <a:off x="2803156" y="4530259"/>
            <a:ext cx="1025067" cy="881742"/>
            <a:chOff x="3674040" y="4621353"/>
            <a:chExt cx="973015" cy="898525"/>
          </a:xfrm>
        </p:grpSpPr>
        <p:grpSp>
          <p:nvGrpSpPr>
            <p:cNvPr id="137" name="群組 21"/>
            <p:cNvGrpSpPr>
              <a:grpSpLocks/>
            </p:cNvGrpSpPr>
            <p:nvPr/>
          </p:nvGrpSpPr>
          <p:grpSpPr bwMode="auto">
            <a:xfrm rot="-551776">
              <a:off x="3731278" y="4621353"/>
              <a:ext cx="915777" cy="898525"/>
              <a:chOff x="3932021" y="4623965"/>
              <a:chExt cx="915447" cy="898597"/>
            </a:xfrm>
          </p:grpSpPr>
          <p:sp>
            <p:nvSpPr>
              <p:cNvPr id="139" name="Oval 2737"/>
              <p:cNvSpPr>
                <a:spLocks noChangeArrowheads="1"/>
              </p:cNvSpPr>
              <p:nvPr/>
            </p:nvSpPr>
            <p:spPr bwMode="auto">
              <a:xfrm rot="18900000">
                <a:off x="3996902" y="4623965"/>
                <a:ext cx="850566" cy="898597"/>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400">
                  <a:solidFill>
                    <a:srgbClr val="000000"/>
                  </a:solidFill>
                  <a:sym typeface="SimSun" pitchFamily="2" charset="-122"/>
                </a:endParaRPr>
              </a:p>
            </p:txBody>
          </p:sp>
          <p:sp>
            <p:nvSpPr>
              <p:cNvPr id="140" name="Freeform 2754"/>
              <p:cNvSpPr>
                <a:spLocks noChangeArrowheads="1"/>
              </p:cNvSpPr>
              <p:nvPr/>
            </p:nvSpPr>
            <p:spPr bwMode="auto">
              <a:xfrm rot="-2700000">
                <a:off x="3932021" y="4703230"/>
                <a:ext cx="729300" cy="684609"/>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138" name="文字方塊 1"/>
            <p:cNvSpPr txBox="1">
              <a:spLocks noChangeArrowheads="1"/>
            </p:cNvSpPr>
            <p:nvPr/>
          </p:nvSpPr>
          <p:spPr bwMode="auto">
            <a:xfrm>
              <a:off x="3674040" y="4793952"/>
              <a:ext cx="759585" cy="47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美術</a:t>
              </a:r>
            </a:p>
          </p:txBody>
        </p:sp>
      </p:grpSp>
      <p:sp>
        <p:nvSpPr>
          <p:cNvPr id="118" name="文字方塊 1"/>
          <p:cNvSpPr txBox="1">
            <a:spLocks noChangeArrowheads="1"/>
          </p:cNvSpPr>
          <p:nvPr/>
        </p:nvSpPr>
        <p:spPr bwMode="auto">
          <a:xfrm>
            <a:off x="1769462" y="5485414"/>
            <a:ext cx="1107996"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英語文</a:t>
            </a:r>
          </a:p>
        </p:txBody>
      </p:sp>
      <p:cxnSp>
        <p:nvCxnSpPr>
          <p:cNvPr id="119" name="肘形连接符 89"/>
          <p:cNvCxnSpPr>
            <a:cxnSpLocks noChangeShapeType="1"/>
            <a:endCxn id="142" idx="1"/>
          </p:cNvCxnSpPr>
          <p:nvPr/>
        </p:nvCxnSpPr>
        <p:spPr bwMode="auto">
          <a:xfrm flipV="1">
            <a:off x="1153319" y="2696068"/>
            <a:ext cx="1210452" cy="754813"/>
          </a:xfrm>
          <a:prstGeom prst="bentConnector3">
            <a:avLst>
              <a:gd name="adj1" fmla="val 50000"/>
            </a:avLst>
          </a:prstGeom>
          <a:noFill/>
          <a:ln w="25400" cap="rnd">
            <a:solidFill>
              <a:srgbClr val="A5015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sp>
        <p:nvSpPr>
          <p:cNvPr id="122" name="矩形 60"/>
          <p:cNvSpPr>
            <a:spLocks noChangeArrowheads="1"/>
          </p:cNvSpPr>
          <p:nvPr/>
        </p:nvSpPr>
        <p:spPr bwMode="auto">
          <a:xfrm>
            <a:off x="3905859" y="1883155"/>
            <a:ext cx="4625124" cy="317379"/>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defRPr/>
            </a:pPr>
            <a:r>
              <a:rPr lang="zh-TW" altLang="en-US" sz="1600" b="1" dirty="0" smtClean="0">
                <a:solidFill>
                  <a:srgbClr val="FF0000"/>
                </a:solidFill>
                <a:latin typeface="微軟正黑體" pitchFamily="34" charset="-120"/>
                <a:ea typeface="微軟正黑體" pitchFamily="34" charset="-120"/>
              </a:rPr>
              <a:t>歷史</a:t>
            </a:r>
            <a:r>
              <a:rPr lang="zh-TW" altLang="en-US" sz="1600" b="1" dirty="0">
                <a:solidFill>
                  <a:srgbClr val="FF0000"/>
                </a:solidFill>
                <a:latin typeface="微軟正黑體" pitchFamily="34" charset="-120"/>
                <a:ea typeface="微軟正黑體" pitchFamily="34" charset="-120"/>
              </a:rPr>
              <a:t> </a:t>
            </a:r>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anose="020B0604030504040204" pitchFamily="34" charset="-120"/>
                <a:ea typeface="微軟正黑體" panose="020B0604030504040204" pitchFamily="34" charset="-120"/>
              </a:rPr>
              <a:t>科技的改變與創新</a:t>
            </a:r>
            <a:endParaRPr lang="zh-CN" altLang="en-US" sz="1600" dirty="0">
              <a:latin typeface="微軟正黑體" panose="020B0604030504040204" pitchFamily="34" charset="-120"/>
              <a:ea typeface="微軟正黑體" panose="020B0604030504040204" pitchFamily="34" charset="-120"/>
            </a:endParaRPr>
          </a:p>
        </p:txBody>
      </p:sp>
      <p:sp>
        <p:nvSpPr>
          <p:cNvPr id="136" name="矩形 93"/>
          <p:cNvSpPr>
            <a:spLocks noChangeArrowheads="1"/>
          </p:cNvSpPr>
          <p:nvPr/>
        </p:nvSpPr>
        <p:spPr bwMode="auto">
          <a:xfrm>
            <a:off x="3909277" y="4819301"/>
            <a:ext cx="2270543" cy="360915"/>
          </a:xfrm>
          <a:prstGeom prst="rect">
            <a:avLst/>
          </a:prstGeom>
          <a:noFill/>
          <a:ln w="19050" algn="ctr">
            <a:solidFill>
              <a:srgbClr val="0000CC"/>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endParaRPr lang="zh-CN" altLang="en-US" sz="1350">
              <a:latin typeface="微軟正黑體" pitchFamily="34" charset="-120"/>
              <a:ea typeface="微軟正黑體" pitchFamily="34" charset="-120"/>
            </a:endParaRPr>
          </a:p>
          <a:p>
            <a:pPr eaLnBrk="1" latinLnBrk="1" hangingPunct="1"/>
            <a:endParaRPr lang="zh-TW" altLang="en-US" sz="1350"/>
          </a:p>
        </p:txBody>
      </p:sp>
      <p:sp>
        <p:nvSpPr>
          <p:cNvPr id="133" name="Rectangle 24"/>
          <p:cNvSpPr>
            <a:spLocks noChangeArrowheads="1"/>
          </p:cNvSpPr>
          <p:nvPr/>
        </p:nvSpPr>
        <p:spPr bwMode="auto">
          <a:xfrm>
            <a:off x="3019507" y="5654690"/>
            <a:ext cx="4064199" cy="584775"/>
          </a:xfrm>
          <a:prstGeom prst="rect">
            <a:avLst/>
          </a:prstGeom>
          <a:gradFill>
            <a:gsLst>
              <a:gs pos="0">
                <a:srgbClr val="66FFCC"/>
              </a:gs>
              <a:gs pos="100000">
                <a:schemeClr val="accent3">
                  <a:lumMod val="60000"/>
                  <a:lumOff val="40000"/>
                  <a:alpha val="17000"/>
                </a:schemeClr>
              </a:gs>
            </a:gsLst>
            <a:lin ang="10800000" scaled="1"/>
          </a:gradFill>
          <a:ln>
            <a:noFill/>
          </a:ln>
        </p:spPr>
        <p:txBody>
          <a:bodyPr wrap="square">
            <a:spAutoFit/>
          </a:bodyPr>
          <a:lstStyle/>
          <a:p>
            <a:pPr latinLnBrk="1">
              <a:defRPr/>
            </a:pPr>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anose="020B0604030504040204" pitchFamily="34" charset="-120"/>
                <a:ea typeface="微軟正黑體" panose="020B0604030504040204" pitchFamily="34" charset="-120"/>
              </a:rPr>
              <a:t>語言知識</a:t>
            </a:r>
          </a:p>
          <a:p>
            <a:pPr latinLnBrk="1">
              <a:defRPr/>
            </a:pPr>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anose="020B0604030504040204" pitchFamily="34" charset="-120"/>
                <a:ea typeface="微軟正黑體" panose="020B0604030504040204" pitchFamily="34" charset="-120"/>
              </a:rPr>
              <a:t>國際</a:t>
            </a:r>
            <a:r>
              <a:rPr lang="zh-TW" altLang="en-US" sz="1600" dirty="0">
                <a:latin typeface="微軟正黑體" panose="020B0604030504040204" pitchFamily="34" charset="-120"/>
                <a:ea typeface="微軟正黑體" panose="020B0604030504040204" pitchFamily="34" charset="-120"/>
              </a:rPr>
              <a:t>情勢、國際視野</a:t>
            </a:r>
            <a:endParaRPr lang="en-US" altLang="zh-TW" sz="1600" dirty="0">
              <a:latin typeface="微軟正黑體" panose="020B0604030504040204" pitchFamily="34" charset="-120"/>
              <a:ea typeface="微軟正黑體" panose="020B0604030504040204" pitchFamily="34" charset="-120"/>
            </a:endParaRPr>
          </a:p>
        </p:txBody>
      </p:sp>
      <p:sp>
        <p:nvSpPr>
          <p:cNvPr id="70" name="Freeform 2754"/>
          <p:cNvSpPr>
            <a:spLocks noChangeArrowheads="1"/>
          </p:cNvSpPr>
          <p:nvPr/>
        </p:nvSpPr>
        <p:spPr bwMode="auto">
          <a:xfrm rot="18900000">
            <a:off x="719993" y="1648529"/>
            <a:ext cx="734242" cy="683203"/>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2" name="文字方塊 1"/>
          <p:cNvSpPr txBox="1">
            <a:spLocks noChangeArrowheads="1"/>
          </p:cNvSpPr>
          <p:nvPr/>
        </p:nvSpPr>
        <p:spPr bwMode="auto">
          <a:xfrm>
            <a:off x="740630" y="17541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eaLnBrk="1" latinLnBrk="1" hangingPunct="1"/>
            <a:r>
              <a:rPr lang="zh-TW" altLang="en-US" sz="2400" b="1" dirty="0">
                <a:latin typeface="微軟正黑體" panose="020B0604030504040204" pitchFamily="34" charset="-120"/>
                <a:ea typeface="微軟正黑體" panose="020B0604030504040204" pitchFamily="34" charset="-120"/>
              </a:rPr>
              <a:t>數學</a:t>
            </a:r>
          </a:p>
        </p:txBody>
      </p:sp>
      <p:grpSp>
        <p:nvGrpSpPr>
          <p:cNvPr id="73" name="群組 7"/>
          <p:cNvGrpSpPr>
            <a:grpSpLocks/>
          </p:cNvGrpSpPr>
          <p:nvPr/>
        </p:nvGrpSpPr>
        <p:grpSpPr bwMode="auto">
          <a:xfrm>
            <a:off x="1473830" y="981962"/>
            <a:ext cx="2976562" cy="783273"/>
            <a:chOff x="1234458" y="1101639"/>
            <a:chExt cx="2976563" cy="886925"/>
          </a:xfrm>
        </p:grpSpPr>
        <p:sp>
          <p:nvSpPr>
            <p:cNvPr id="74" name="Rectangle 24"/>
            <p:cNvSpPr>
              <a:spLocks noChangeArrowheads="1"/>
            </p:cNvSpPr>
            <p:nvPr/>
          </p:nvSpPr>
          <p:spPr bwMode="auto">
            <a:xfrm>
              <a:off x="1250333" y="1101639"/>
              <a:ext cx="2943226" cy="886925"/>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lgn="r" eaLnBrk="1" latinLnBrk="1" hangingPunct="1">
                <a:defRPr/>
              </a:pPr>
              <a:endParaRPr lang="zh-CN" altLang="en-US" sz="1600" dirty="0">
                <a:latin typeface="微軟正黑體" pitchFamily="34" charset="-120"/>
                <a:ea typeface="微軟正黑體" pitchFamily="34" charset="-120"/>
              </a:endParaRPr>
            </a:p>
          </p:txBody>
        </p:sp>
        <p:sp>
          <p:nvSpPr>
            <p:cNvPr id="75" name="矩形 5"/>
            <p:cNvSpPr>
              <a:spLocks noChangeArrowheads="1"/>
            </p:cNvSpPr>
            <p:nvPr/>
          </p:nvSpPr>
          <p:spPr bwMode="auto">
            <a:xfrm>
              <a:off x="1234458" y="1101640"/>
              <a:ext cx="2976563" cy="886924"/>
            </a:xfrm>
            <a:prstGeom prst="rect">
              <a:avLst/>
            </a:prstGeom>
            <a:noFill/>
            <a:ln w="19050" algn="ctr">
              <a:solidFill>
                <a:srgbClr val="FFC0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坐標系</a:t>
              </a:r>
              <a:r>
                <a:rPr lang="zh-TW" altLang="en-US" sz="1600" dirty="0">
                  <a:latin typeface="微軟正黑體" pitchFamily="34" charset="-120"/>
                  <a:ea typeface="微軟正黑體" pitchFamily="34" charset="-120"/>
                </a:rPr>
                <a:t>與函數圖形</a:t>
              </a:r>
              <a:endParaRPr lang="en-US" altLang="zh-TW" sz="1600" dirty="0">
                <a:latin typeface="微軟正黑體" pitchFamily="34" charset="-120"/>
                <a:ea typeface="微軟正黑體" pitchFamily="34" charset="-120"/>
              </a:endParaRPr>
            </a:p>
            <a:p>
              <a:pPr latinLnBrk="1"/>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式</a:t>
              </a:r>
              <a:r>
                <a:rPr lang="zh-TW" altLang="en-US" sz="1600" dirty="0">
                  <a:latin typeface="微軟正黑體" pitchFamily="34" charset="-120"/>
                  <a:ea typeface="微軟正黑體" pitchFamily="34" charset="-120"/>
                </a:rPr>
                <a:t>的運算</a:t>
              </a:r>
              <a:endParaRPr lang="zh-CN" altLang="en-US" sz="1600" dirty="0">
                <a:latin typeface="微軟正黑體" pitchFamily="34" charset="-120"/>
                <a:ea typeface="微軟正黑體" pitchFamily="34" charset="-120"/>
              </a:endParaRPr>
            </a:p>
            <a:p>
              <a:pPr latinLnBrk="1"/>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數列</a:t>
              </a:r>
              <a:r>
                <a:rPr lang="zh-TW" altLang="en-US" sz="1600" dirty="0">
                  <a:latin typeface="微軟正黑體" pitchFamily="34" charset="-120"/>
                  <a:ea typeface="微軟正黑體" pitchFamily="34" charset="-120"/>
                </a:rPr>
                <a:t>與級數</a:t>
              </a:r>
              <a:endParaRPr lang="zh-TW" altLang="en-US" dirty="0"/>
            </a:p>
          </p:txBody>
        </p:sp>
      </p:grpSp>
      <p:sp>
        <p:nvSpPr>
          <p:cNvPr id="53" name="矩形 60"/>
          <p:cNvSpPr>
            <a:spLocks noChangeArrowheads="1"/>
          </p:cNvSpPr>
          <p:nvPr/>
        </p:nvSpPr>
        <p:spPr bwMode="auto">
          <a:xfrm>
            <a:off x="3905857" y="2884701"/>
            <a:ext cx="4625124" cy="576727"/>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defRPr/>
            </a:pPr>
            <a:r>
              <a:rPr lang="zh-TW" altLang="en-US" sz="1600" b="1" dirty="0" smtClean="0">
                <a:solidFill>
                  <a:srgbClr val="FF5050"/>
                </a:solidFill>
                <a:latin typeface="微軟正黑體" pitchFamily="34" charset="-120"/>
                <a:ea typeface="微軟正黑體" pitchFamily="34" charset="-120"/>
              </a:rPr>
              <a:t>公民與社會</a:t>
            </a:r>
            <a:r>
              <a:rPr lang="zh-TW" altLang="en-US" sz="1600" dirty="0">
                <a:solidFill>
                  <a:srgbClr val="FF5050"/>
                </a:solidFill>
                <a:latin typeface="微軟正黑體" pitchFamily="34" charset="-120"/>
                <a:ea typeface="微軟正黑體" pitchFamily="34" charset="-120"/>
              </a:rPr>
              <a:t> </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微軟正黑體" panose="020B0604030504040204" pitchFamily="34" charset="-120"/>
                <a:ea typeface="微軟正黑體" panose="020B0604030504040204" pitchFamily="34" charset="-120"/>
              </a:rPr>
              <a:t>資源有限與分配、薪資與勞動市場、　　</a:t>
            </a:r>
            <a:r>
              <a:rPr lang="en-US" altLang="zh-TW" sz="1600" dirty="0" smtClean="0">
                <a:latin typeface="微軟正黑體" panose="020B0604030504040204" pitchFamily="34" charset="-120"/>
                <a:ea typeface="微軟正黑體" panose="020B0604030504040204" pitchFamily="34" charset="-120"/>
              </a:rPr>
              <a:t/>
            </a:r>
            <a:br>
              <a:rPr lang="en-US" altLang="zh-TW" sz="1600" dirty="0" smtClean="0">
                <a:latin typeface="微軟正黑體" panose="020B0604030504040204" pitchFamily="34" charset="-120"/>
                <a:ea typeface="微軟正黑體" panose="020B0604030504040204" pitchFamily="34" charset="-120"/>
              </a:rPr>
            </a:br>
            <a:r>
              <a:rPr lang="zh-TW" altLang="en-US" sz="1600" dirty="0" smtClean="0">
                <a:latin typeface="微軟正黑體" panose="020B0604030504040204" pitchFamily="34" charset="-120"/>
                <a:ea typeface="微軟正黑體" panose="020B0604030504040204" pitchFamily="34" charset="-120"/>
              </a:rPr>
              <a:t>　　　　　　 貿易自由化</a:t>
            </a:r>
            <a:endParaRPr lang="zh-CN" altLang="en-US" sz="1600" dirty="0">
              <a:latin typeface="微軟正黑體" panose="020B0604030504040204" pitchFamily="34" charset="-120"/>
              <a:ea typeface="微軟正黑體" panose="020B0604030504040204" pitchFamily="34" charset="-120"/>
            </a:endParaRPr>
          </a:p>
        </p:txBody>
      </p:sp>
      <p:sp>
        <p:nvSpPr>
          <p:cNvPr id="66" name="矩形 42"/>
          <p:cNvSpPr>
            <a:spLocks noChangeArrowheads="1"/>
          </p:cNvSpPr>
          <p:nvPr/>
        </p:nvSpPr>
        <p:spPr bwMode="auto">
          <a:xfrm>
            <a:off x="3019507" y="5599751"/>
            <a:ext cx="4122073" cy="677377"/>
          </a:xfrm>
          <a:prstGeom prst="rect">
            <a:avLst/>
          </a:prstGeom>
          <a:noFill/>
          <a:ln w="12700" algn="ctr">
            <a:solidFill>
              <a:srgbClr val="00CC99"/>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endParaRPr lang="zh-TW" altLang="en-US" sz="1350"/>
          </a:p>
        </p:txBody>
      </p:sp>
      <p:sp>
        <p:nvSpPr>
          <p:cNvPr id="76" name="Rectangle 24"/>
          <p:cNvSpPr>
            <a:spLocks noChangeArrowheads="1"/>
          </p:cNvSpPr>
          <p:nvPr/>
        </p:nvSpPr>
        <p:spPr bwMode="auto">
          <a:xfrm>
            <a:off x="3905857" y="4841917"/>
            <a:ext cx="2273963" cy="338554"/>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nchor="ctr">
            <a:spAutoFit/>
          </a:bodyPr>
          <a:lstStyle/>
          <a:p>
            <a:pPr latinLnBrk="1">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文創產業、文化資產</a:t>
            </a:r>
            <a:endParaRPr lang="zh-TW" altLang="en-US" sz="1600" dirty="0">
              <a:latin typeface="微軟正黑體" pitchFamily="34" charset="-120"/>
              <a:ea typeface="微軟正黑體" pitchFamily="34" charset="-120"/>
            </a:endParaRPr>
          </a:p>
        </p:txBody>
      </p:sp>
      <p:sp>
        <p:nvSpPr>
          <p:cNvPr id="50" name="矩形 60"/>
          <p:cNvSpPr>
            <a:spLocks noChangeArrowheads="1"/>
          </p:cNvSpPr>
          <p:nvPr/>
        </p:nvSpPr>
        <p:spPr bwMode="auto">
          <a:xfrm>
            <a:off x="3905856" y="2286322"/>
            <a:ext cx="4625124" cy="562967"/>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spcBef>
                <a:spcPts val="600"/>
              </a:spcBef>
              <a:defRPr/>
            </a:pPr>
            <a:r>
              <a:rPr lang="zh-TW" altLang="en-US" sz="1600" b="1" dirty="0" smtClean="0">
                <a:solidFill>
                  <a:srgbClr val="FF0066"/>
                </a:solidFill>
                <a:latin typeface="微軟正黑體" pitchFamily="34" charset="-120"/>
                <a:ea typeface="微軟正黑體" pitchFamily="34" charset="-120"/>
              </a:rPr>
              <a:t>地理 </a:t>
            </a:r>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anose="020B0604030504040204" pitchFamily="34" charset="-120"/>
                <a:ea typeface="微軟正黑體" panose="020B0604030504040204" pitchFamily="34" charset="-120"/>
              </a:rPr>
              <a:t>產業系統</a:t>
            </a:r>
            <a:r>
              <a:rPr lang="zh-TW" altLang="en-US" sz="1600" dirty="0" smtClean="0">
                <a:latin typeface="微軟正黑體" panose="020B0604030504040204" pitchFamily="34" charset="-120"/>
                <a:ea typeface="微軟正黑體" panose="020B0604030504040204" pitchFamily="34" charset="-120"/>
              </a:rPr>
              <a:t>與類別、產業的跨國產銷結構、　　</a:t>
            </a:r>
            <a:r>
              <a:rPr lang="en-US" altLang="zh-TW" sz="1600" dirty="0" smtClean="0">
                <a:latin typeface="微軟正黑體" panose="020B0604030504040204" pitchFamily="34" charset="-120"/>
                <a:ea typeface="微軟正黑體" panose="020B0604030504040204" pitchFamily="34" charset="-120"/>
              </a:rPr>
              <a:t/>
            </a:r>
            <a:br>
              <a:rPr lang="en-US" altLang="zh-TW" sz="1600" dirty="0" smtClean="0">
                <a:latin typeface="微軟正黑體" panose="020B0604030504040204" pitchFamily="34" charset="-120"/>
                <a:ea typeface="微軟正黑體" panose="020B0604030504040204" pitchFamily="34" charset="-120"/>
              </a:rPr>
            </a:br>
            <a:r>
              <a:rPr lang="zh-TW" altLang="en-US" sz="1600" dirty="0" smtClean="0">
                <a:latin typeface="微軟正黑體" panose="020B0604030504040204" pitchFamily="34" charset="-120"/>
                <a:ea typeface="微軟正黑體" panose="020B0604030504040204" pitchFamily="34" charset="-120"/>
              </a:rPr>
              <a:t>　　　 全球布局與在地經營</a:t>
            </a:r>
            <a:endParaRPr lang="zh-CN" altLang="en-US" sz="1600" dirty="0">
              <a:latin typeface="微軟正黑體" panose="020B0604030504040204" pitchFamily="34" charset="-120"/>
              <a:ea typeface="微軟正黑體" panose="020B0604030504040204" pitchFamily="34" charset="-120"/>
            </a:endParaRPr>
          </a:p>
        </p:txBody>
      </p:sp>
      <p:grpSp>
        <p:nvGrpSpPr>
          <p:cNvPr id="49" name="群組 42"/>
          <p:cNvGrpSpPr>
            <a:grpSpLocks/>
          </p:cNvGrpSpPr>
          <p:nvPr/>
        </p:nvGrpSpPr>
        <p:grpSpPr bwMode="auto">
          <a:xfrm>
            <a:off x="2587712" y="3531417"/>
            <a:ext cx="2031325" cy="881742"/>
            <a:chOff x="3261388" y="4621353"/>
            <a:chExt cx="1928175" cy="898525"/>
          </a:xfrm>
        </p:grpSpPr>
        <p:grpSp>
          <p:nvGrpSpPr>
            <p:cNvPr id="51" name="群組 21"/>
            <p:cNvGrpSpPr>
              <a:grpSpLocks/>
            </p:cNvGrpSpPr>
            <p:nvPr/>
          </p:nvGrpSpPr>
          <p:grpSpPr bwMode="auto">
            <a:xfrm rot="-551776">
              <a:off x="3731278" y="4621353"/>
              <a:ext cx="915777" cy="898525"/>
              <a:chOff x="3932021" y="4623965"/>
              <a:chExt cx="915447" cy="898597"/>
            </a:xfrm>
          </p:grpSpPr>
          <p:sp>
            <p:nvSpPr>
              <p:cNvPr id="55" name="Oval 2737"/>
              <p:cNvSpPr>
                <a:spLocks noChangeArrowheads="1"/>
              </p:cNvSpPr>
              <p:nvPr/>
            </p:nvSpPr>
            <p:spPr bwMode="auto">
              <a:xfrm rot="18900000">
                <a:off x="3996902" y="4623965"/>
                <a:ext cx="850566" cy="89859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400">
                  <a:solidFill>
                    <a:srgbClr val="000000"/>
                  </a:solidFill>
                  <a:sym typeface="SimSun" pitchFamily="2" charset="-122"/>
                </a:endParaRPr>
              </a:p>
            </p:txBody>
          </p:sp>
          <p:sp>
            <p:nvSpPr>
              <p:cNvPr id="56" name="Freeform 2754"/>
              <p:cNvSpPr>
                <a:spLocks noChangeArrowheads="1"/>
              </p:cNvSpPr>
              <p:nvPr/>
            </p:nvSpPr>
            <p:spPr bwMode="auto">
              <a:xfrm rot="-2700000">
                <a:off x="3932021" y="4703230"/>
                <a:ext cx="729300" cy="684609"/>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54" name="文字方塊 1"/>
            <p:cNvSpPr txBox="1">
              <a:spLocks noChangeArrowheads="1"/>
            </p:cNvSpPr>
            <p:nvPr/>
          </p:nvSpPr>
          <p:spPr bwMode="auto">
            <a:xfrm>
              <a:off x="3261388" y="4793952"/>
              <a:ext cx="1928175" cy="47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環境科學概論</a:t>
              </a:r>
            </a:p>
          </p:txBody>
        </p:sp>
      </p:grpSp>
      <p:sp>
        <p:nvSpPr>
          <p:cNvPr id="57" name="矩形 93"/>
          <p:cNvSpPr>
            <a:spLocks noChangeArrowheads="1"/>
          </p:cNvSpPr>
          <p:nvPr/>
        </p:nvSpPr>
        <p:spPr bwMode="auto">
          <a:xfrm>
            <a:off x="4579938" y="3798812"/>
            <a:ext cx="2361882" cy="360915"/>
          </a:xfrm>
          <a:prstGeom prst="rect">
            <a:avLst/>
          </a:prstGeom>
          <a:noFill/>
          <a:ln w="19050" algn="ctr">
            <a:solidFill>
              <a:schemeClr val="accent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endParaRPr lang="zh-CN" altLang="en-US" sz="1350">
              <a:latin typeface="微軟正黑體" pitchFamily="34" charset="-120"/>
              <a:ea typeface="微軟正黑體" pitchFamily="34" charset="-120"/>
            </a:endParaRPr>
          </a:p>
          <a:p>
            <a:pPr eaLnBrk="1" latinLnBrk="1" hangingPunct="1"/>
            <a:endParaRPr lang="zh-TW" altLang="en-US" sz="1350"/>
          </a:p>
        </p:txBody>
      </p:sp>
      <p:sp>
        <p:nvSpPr>
          <p:cNvPr id="58" name="Rectangle 24"/>
          <p:cNvSpPr>
            <a:spLocks noChangeArrowheads="1"/>
          </p:cNvSpPr>
          <p:nvPr/>
        </p:nvSpPr>
        <p:spPr bwMode="auto">
          <a:xfrm>
            <a:off x="4631432" y="3821428"/>
            <a:ext cx="2287528" cy="338554"/>
          </a:xfrm>
          <a:prstGeom prst="rect">
            <a:avLst/>
          </a:prstGeom>
          <a:gradFill flip="none" rotWithShape="1">
            <a:gsLst>
              <a:gs pos="100000">
                <a:schemeClr val="bg1"/>
              </a:gs>
              <a:gs pos="0">
                <a:schemeClr val="accent6">
                  <a:lumMod val="40000"/>
                  <a:lumOff val="60000"/>
                  <a:shade val="67500"/>
                  <a:satMod val="115000"/>
                </a:schemeClr>
              </a:gs>
              <a:gs pos="0">
                <a:schemeClr val="accent6">
                  <a:lumMod val="40000"/>
                  <a:lumOff val="60000"/>
                  <a:shade val="100000"/>
                  <a:satMod val="115000"/>
                </a:schemeClr>
              </a:gs>
            </a:gsLst>
            <a:lin ang="10800000" scaled="1"/>
            <a:tileRect/>
          </a:gradFill>
          <a:ln>
            <a:noFill/>
          </a:ln>
        </p:spPr>
        <p:txBody>
          <a:bodyPr wrap="square" anchor="ctr">
            <a:spAutoFit/>
          </a:bodyPr>
          <a:lstStyle/>
          <a:p>
            <a:pPr latinLnBrk="1">
              <a:defRPr/>
            </a:pP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環境倫理及永續發展</a:t>
            </a:r>
            <a:endParaRPr lang="zh-TW" altLang="en-US" sz="1600" dirty="0">
              <a:latin typeface="微軟正黑體" pitchFamily="34" charset="-120"/>
              <a:ea typeface="微軟正黑體" pitchFamily="34" charset="-120"/>
            </a:endParaRPr>
          </a:p>
        </p:txBody>
      </p:sp>
      <p:cxnSp>
        <p:nvCxnSpPr>
          <p:cNvPr id="59" name="肘形连接符 90"/>
          <p:cNvCxnSpPr>
            <a:cxnSpLocks noChangeShapeType="1"/>
            <a:stCxn id="149" idx="5"/>
            <a:endCxn id="54" idx="1"/>
          </p:cNvCxnSpPr>
          <p:nvPr/>
        </p:nvCxnSpPr>
        <p:spPr bwMode="auto">
          <a:xfrm rot="5400000" flipH="1" flipV="1">
            <a:off x="2048756" y="3460493"/>
            <a:ext cx="67824" cy="1010087"/>
          </a:xfrm>
          <a:prstGeom prst="bentConnector4">
            <a:avLst>
              <a:gd name="adj1" fmla="val -337049"/>
              <a:gd name="adj2" fmla="val 50690"/>
            </a:avLst>
          </a:prstGeom>
          <a:noFill/>
          <a:ln w="25400" cap="rnd">
            <a:solidFill>
              <a:schemeClr val="accent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sp>
        <p:nvSpPr>
          <p:cNvPr id="48" name="標題 2"/>
          <p:cNvSpPr>
            <a:spLocks noGrp="1"/>
          </p:cNvSpPr>
          <p:nvPr>
            <p:ph type="title"/>
          </p:nvPr>
        </p:nvSpPr>
        <p:spPr>
          <a:xfrm>
            <a:off x="776913" y="221366"/>
            <a:ext cx="8229600" cy="862166"/>
          </a:xfrm>
        </p:spPr>
        <p:txBody>
          <a:bodyPr/>
          <a:lstStyle/>
          <a:p>
            <a:r>
              <a:rPr lang="zh-TW" altLang="en-US" sz="3000" dirty="0"/>
              <a:t>肆、與一般科目關聯為何</a:t>
            </a:r>
          </a:p>
        </p:txBody>
      </p:sp>
    </p:spTree>
    <p:extLst>
      <p:ext uri="{BB962C8B-B14F-4D97-AF65-F5344CB8AC3E}">
        <p14:creationId xmlns:p14="http://schemas.microsoft.com/office/powerpoint/2010/main" val="41615837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24"/>
          <p:cNvSpPr>
            <a:spLocks noChangeArrowheads="1"/>
          </p:cNvSpPr>
          <p:nvPr/>
        </p:nvSpPr>
        <p:spPr bwMode="auto">
          <a:xfrm>
            <a:off x="5773258" y="4080681"/>
            <a:ext cx="2182022" cy="319187"/>
          </a:xfrm>
          <a:prstGeom prst="rect">
            <a:avLst/>
          </a:prstGeom>
          <a:gradFill>
            <a:gsLst>
              <a:gs pos="0">
                <a:srgbClr val="FFCCCC"/>
              </a:gs>
              <a:gs pos="100000">
                <a:schemeClr val="accent3">
                  <a:lumMod val="60000"/>
                  <a:lumOff val="40000"/>
                  <a:alpha val="17000"/>
                </a:schemeClr>
              </a:gs>
            </a:gsLst>
            <a:lin ang="10800000" scaled="1"/>
          </a:gradFill>
          <a:ln>
            <a:noFill/>
          </a:ln>
        </p:spPr>
        <p:txBody>
          <a:bodyPr wrap="square">
            <a:spAutoFit/>
          </a:bodyPr>
          <a:lstStyle/>
          <a:p>
            <a:pPr algn="r">
              <a:defRPr/>
            </a:pPr>
            <a:endParaRPr lang="zh-CN" altLang="en-US" sz="1600" dirty="0">
              <a:latin typeface="微軟正黑體" pitchFamily="34" charset="-120"/>
              <a:ea typeface="微軟正黑體" pitchFamily="34" charset="-120"/>
            </a:endParaRPr>
          </a:p>
        </p:txBody>
      </p:sp>
      <p:sp>
        <p:nvSpPr>
          <p:cNvPr id="71" name="Rectangle 24"/>
          <p:cNvSpPr>
            <a:spLocks noChangeArrowheads="1"/>
          </p:cNvSpPr>
          <p:nvPr/>
        </p:nvSpPr>
        <p:spPr bwMode="auto">
          <a:xfrm>
            <a:off x="5745425" y="3311637"/>
            <a:ext cx="2209855" cy="319187"/>
          </a:xfrm>
          <a:prstGeom prst="rect">
            <a:avLst/>
          </a:prstGeom>
          <a:gradFill>
            <a:gsLst>
              <a:gs pos="0">
                <a:srgbClr val="FFCCCC"/>
              </a:gs>
              <a:gs pos="100000">
                <a:schemeClr val="accent3">
                  <a:lumMod val="60000"/>
                  <a:lumOff val="40000"/>
                  <a:alpha val="17000"/>
                </a:schemeClr>
              </a:gs>
            </a:gsLst>
            <a:lin ang="10800000" scaled="1"/>
          </a:gradFill>
          <a:ln>
            <a:noFill/>
          </a:ln>
        </p:spPr>
        <p:txBody>
          <a:bodyPr wrap="square">
            <a:spAutoFit/>
          </a:bodyPr>
          <a:lstStyle/>
          <a:p>
            <a:pPr algn="r">
              <a:defRPr/>
            </a:pPr>
            <a:endParaRPr lang="zh-CN" altLang="en-US" sz="1600" dirty="0">
              <a:latin typeface="微軟正黑體" pitchFamily="34" charset="-120"/>
              <a:ea typeface="微軟正黑體" pitchFamily="34" charset="-120"/>
            </a:endParaRPr>
          </a:p>
        </p:txBody>
      </p:sp>
      <p:grpSp>
        <p:nvGrpSpPr>
          <p:cNvPr id="57" name="群組 56"/>
          <p:cNvGrpSpPr/>
          <p:nvPr/>
        </p:nvGrpSpPr>
        <p:grpSpPr>
          <a:xfrm>
            <a:off x="863199" y="1096926"/>
            <a:ext cx="7092082" cy="5116766"/>
            <a:chOff x="34927" y="1195785"/>
            <a:chExt cx="7092082" cy="5116766"/>
          </a:xfrm>
        </p:grpSpPr>
        <p:grpSp>
          <p:nvGrpSpPr>
            <p:cNvPr id="58" name="群組 5"/>
            <p:cNvGrpSpPr>
              <a:grpSpLocks/>
            </p:cNvGrpSpPr>
            <p:nvPr/>
          </p:nvGrpSpPr>
          <p:grpSpPr bwMode="auto">
            <a:xfrm>
              <a:off x="34927" y="3409515"/>
              <a:ext cx="1310988" cy="1319360"/>
              <a:chOff x="3751741" y="2745972"/>
              <a:chExt cx="1218034" cy="1223763"/>
            </a:xfrm>
          </p:grpSpPr>
          <p:sp>
            <p:nvSpPr>
              <p:cNvPr id="107" name="Oval 2737"/>
              <p:cNvSpPr>
                <a:spLocks noChangeArrowheads="1"/>
              </p:cNvSpPr>
              <p:nvPr/>
            </p:nvSpPr>
            <p:spPr bwMode="auto">
              <a:xfrm rot="18900000">
                <a:off x="3778669" y="2745972"/>
                <a:ext cx="1191106" cy="1223763"/>
              </a:xfrm>
              <a:prstGeom prst="ellipse">
                <a:avLst/>
              </a:prstGeom>
              <a:solidFill>
                <a:srgbClr val="B3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1100">
                  <a:solidFill>
                    <a:srgbClr val="000000"/>
                  </a:solidFill>
                  <a:sym typeface="SimSun" pitchFamily="2" charset="-122"/>
                </a:endParaRPr>
              </a:p>
            </p:txBody>
          </p:sp>
          <p:sp>
            <p:nvSpPr>
              <p:cNvPr id="108" name="Freeform 2754"/>
              <p:cNvSpPr>
                <a:spLocks noChangeArrowheads="1"/>
              </p:cNvSpPr>
              <p:nvPr/>
            </p:nvSpPr>
            <p:spPr bwMode="auto">
              <a:xfrm rot="-2700000">
                <a:off x="3751741" y="2829429"/>
                <a:ext cx="929097" cy="864106"/>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cxnSp>
          <p:nvCxnSpPr>
            <p:cNvPr id="59" name="肘形连接符 88"/>
            <p:cNvCxnSpPr>
              <a:cxnSpLocks noChangeShapeType="1"/>
              <a:endCxn id="105" idx="2"/>
            </p:cNvCxnSpPr>
            <p:nvPr/>
          </p:nvCxnSpPr>
          <p:spPr bwMode="auto">
            <a:xfrm rot="2700000" flipH="1" flipV="1">
              <a:off x="243682" y="2472531"/>
              <a:ext cx="736600" cy="776287"/>
            </a:xfrm>
            <a:prstGeom prst="bentConnector2">
              <a:avLst/>
            </a:prstGeom>
            <a:noFill/>
            <a:ln w="25400" cap="rnd">
              <a:solidFill>
                <a:srgbClr val="EAC300"/>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60" name="群組 12"/>
            <p:cNvGrpSpPr>
              <a:grpSpLocks/>
            </p:cNvGrpSpPr>
            <p:nvPr/>
          </p:nvGrpSpPr>
          <p:grpSpPr bwMode="auto">
            <a:xfrm>
              <a:off x="442913" y="1573213"/>
              <a:ext cx="915987" cy="898525"/>
              <a:chOff x="517341" y="1282424"/>
              <a:chExt cx="916494" cy="898597"/>
            </a:xfrm>
          </p:grpSpPr>
          <p:sp>
            <p:nvSpPr>
              <p:cNvPr id="105" name="Oval 2737"/>
              <p:cNvSpPr>
                <a:spLocks noChangeArrowheads="1"/>
              </p:cNvSpPr>
              <p:nvPr/>
            </p:nvSpPr>
            <p:spPr bwMode="auto">
              <a:xfrm rot="-2700000">
                <a:off x="575338" y="1282424"/>
                <a:ext cx="858497" cy="898597"/>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106" name="Freeform 2754"/>
              <p:cNvSpPr>
                <a:spLocks noChangeArrowheads="1"/>
              </p:cNvSpPr>
              <p:nvPr/>
            </p:nvSpPr>
            <p:spPr bwMode="auto">
              <a:xfrm rot="-2700000">
                <a:off x="517341" y="1357747"/>
                <a:ext cx="734648" cy="683258"/>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cxnSp>
          <p:nvCxnSpPr>
            <p:cNvPr id="61" name="肘形连接符 90"/>
            <p:cNvCxnSpPr>
              <a:cxnSpLocks noChangeShapeType="1"/>
              <a:endCxn id="96" idx="1"/>
            </p:cNvCxnSpPr>
            <p:nvPr/>
          </p:nvCxnSpPr>
          <p:spPr bwMode="auto">
            <a:xfrm>
              <a:off x="1350122" y="4256633"/>
              <a:ext cx="2737691" cy="925612"/>
            </a:xfrm>
            <a:prstGeom prst="bentConnector3">
              <a:avLst>
                <a:gd name="adj1" fmla="val 50000"/>
              </a:avLst>
            </a:prstGeom>
            <a:noFill/>
            <a:ln w="25400" cap="rnd">
              <a:solidFill>
                <a:srgbClr val="0070C0"/>
              </a:solidFill>
              <a:prstDash val="dashDot"/>
              <a:miter lim="800000"/>
              <a:headEnd type="oval" w="med" len="med"/>
              <a:tailEnd type="oval" w="med" len="med"/>
            </a:ln>
            <a:extLst>
              <a:ext uri="{909E8E84-426E-40DD-AFC4-6F175D3DCCD1}">
                <a14:hiddenFill xmlns:a14="http://schemas.microsoft.com/office/drawing/2010/main">
                  <a:noFill/>
                </a14:hiddenFill>
              </a:ext>
            </a:extLst>
          </p:spPr>
        </p:cxnSp>
        <p:cxnSp>
          <p:nvCxnSpPr>
            <p:cNvPr id="62" name="肘形连接符 91"/>
            <p:cNvCxnSpPr>
              <a:cxnSpLocks noChangeShapeType="1"/>
              <a:stCxn id="107" idx="3"/>
            </p:cNvCxnSpPr>
            <p:nvPr/>
          </p:nvCxnSpPr>
          <p:spPr bwMode="auto">
            <a:xfrm rot="16200000" flipH="1">
              <a:off x="749402" y="4684384"/>
              <a:ext cx="565568" cy="635871"/>
            </a:xfrm>
            <a:prstGeom prst="bentConnector2">
              <a:avLst/>
            </a:prstGeom>
            <a:noFill/>
            <a:ln w="25400" cap="rnd">
              <a:solidFill>
                <a:srgbClr val="01A2B3"/>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63" name="群組 29"/>
            <p:cNvGrpSpPr>
              <a:grpSpLocks/>
            </p:cNvGrpSpPr>
            <p:nvPr/>
          </p:nvGrpSpPr>
          <p:grpSpPr bwMode="auto">
            <a:xfrm rot="20994643">
              <a:off x="963120" y="5414027"/>
              <a:ext cx="866738" cy="898524"/>
              <a:chOff x="1016154" y="4950863"/>
              <a:chExt cx="865846" cy="898596"/>
            </a:xfrm>
          </p:grpSpPr>
          <p:sp>
            <p:nvSpPr>
              <p:cNvPr id="103" name="Oval 2737"/>
              <p:cNvSpPr>
                <a:spLocks noChangeArrowheads="1"/>
              </p:cNvSpPr>
              <p:nvPr/>
            </p:nvSpPr>
            <p:spPr bwMode="auto">
              <a:xfrm rot="8309443">
                <a:off x="1059071" y="4950863"/>
                <a:ext cx="822929" cy="898596"/>
              </a:xfrm>
              <a:prstGeom prst="ellipse">
                <a:avLst/>
              </a:prstGeom>
              <a:solidFill>
                <a:srgbClr val="00B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104" name="Freeform 2754"/>
              <p:cNvSpPr>
                <a:spLocks noChangeArrowheads="1"/>
              </p:cNvSpPr>
              <p:nvPr/>
            </p:nvSpPr>
            <p:spPr bwMode="auto">
              <a:xfrm rot="18900000">
                <a:off x="1016154" y="4967060"/>
                <a:ext cx="703888" cy="682943"/>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64" name="文字方塊 46"/>
            <p:cNvSpPr txBox="1">
              <a:spLocks noChangeArrowheads="1"/>
            </p:cNvSpPr>
            <p:nvPr/>
          </p:nvSpPr>
          <p:spPr bwMode="auto">
            <a:xfrm>
              <a:off x="221151" y="3461133"/>
              <a:ext cx="8544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000" b="1" dirty="0">
                  <a:latin typeface="微軟正黑體" panose="020B0604030504040204" pitchFamily="34" charset="-120"/>
                  <a:ea typeface="微軟正黑體" panose="020B0604030504040204" pitchFamily="34" charset="-120"/>
                </a:rPr>
                <a:t>數位科技應用</a:t>
              </a:r>
            </a:p>
          </p:txBody>
        </p:sp>
        <p:sp>
          <p:nvSpPr>
            <p:cNvPr id="65" name="文字方塊 1"/>
            <p:cNvSpPr txBox="1">
              <a:spLocks noChangeArrowheads="1"/>
            </p:cNvSpPr>
            <p:nvPr/>
          </p:nvSpPr>
          <p:spPr bwMode="auto">
            <a:xfrm>
              <a:off x="463550" y="1754188"/>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數學</a:t>
              </a:r>
            </a:p>
          </p:txBody>
        </p:sp>
        <p:grpSp>
          <p:nvGrpSpPr>
            <p:cNvPr id="66" name="群組 51"/>
            <p:cNvGrpSpPr>
              <a:grpSpLocks/>
            </p:cNvGrpSpPr>
            <p:nvPr/>
          </p:nvGrpSpPr>
          <p:grpSpPr bwMode="auto">
            <a:xfrm>
              <a:off x="2462075" y="3001570"/>
              <a:ext cx="1415772" cy="1264554"/>
              <a:chOff x="1497734" y="2462614"/>
              <a:chExt cx="1415808" cy="1264554"/>
            </a:xfrm>
          </p:grpSpPr>
          <p:grpSp>
            <p:nvGrpSpPr>
              <p:cNvPr id="99" name="群組 16"/>
              <p:cNvGrpSpPr>
                <a:grpSpLocks/>
              </p:cNvGrpSpPr>
              <p:nvPr/>
            </p:nvGrpSpPr>
            <p:grpSpPr bwMode="auto">
              <a:xfrm>
                <a:off x="1518616" y="2462614"/>
                <a:ext cx="1295028" cy="1264554"/>
                <a:chOff x="1622232" y="2897478"/>
                <a:chExt cx="1295690" cy="1264654"/>
              </a:xfrm>
            </p:grpSpPr>
            <p:sp>
              <p:nvSpPr>
                <p:cNvPr id="101" name="Oval 2737"/>
                <p:cNvSpPr>
                  <a:spLocks noChangeArrowheads="1"/>
                </p:cNvSpPr>
                <p:nvPr/>
              </p:nvSpPr>
              <p:spPr bwMode="auto">
                <a:xfrm rot="18900000">
                  <a:off x="1666555" y="2897478"/>
                  <a:ext cx="1251367" cy="1264654"/>
                </a:xfrm>
                <a:prstGeom prst="ellipse">
                  <a:avLst/>
                </a:prstGeom>
                <a:solidFill>
                  <a:srgbClr val="FBC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102" name="Freeform 2754"/>
                <p:cNvSpPr>
                  <a:spLocks noChangeArrowheads="1"/>
                </p:cNvSpPr>
                <p:nvPr/>
              </p:nvSpPr>
              <p:spPr bwMode="auto">
                <a:xfrm rot="21195530">
                  <a:off x="1622232" y="3011810"/>
                  <a:ext cx="1109944" cy="997865"/>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0" name="文字方塊 1"/>
              <p:cNvSpPr txBox="1">
                <a:spLocks noChangeArrowheads="1"/>
              </p:cNvSpPr>
              <p:nvPr/>
            </p:nvSpPr>
            <p:spPr bwMode="auto">
              <a:xfrm>
                <a:off x="1497734" y="2848040"/>
                <a:ext cx="1415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藝術領域</a:t>
                </a:r>
              </a:p>
            </p:txBody>
          </p:sp>
        </p:grpSp>
        <p:grpSp>
          <p:nvGrpSpPr>
            <p:cNvPr id="67" name="群組 42"/>
            <p:cNvGrpSpPr>
              <a:grpSpLocks/>
            </p:cNvGrpSpPr>
            <p:nvPr/>
          </p:nvGrpSpPr>
          <p:grpSpPr bwMode="auto">
            <a:xfrm>
              <a:off x="4087813" y="4778375"/>
              <a:ext cx="1108075" cy="898525"/>
              <a:chOff x="3674040" y="4620915"/>
              <a:chExt cx="1107996" cy="898525"/>
            </a:xfrm>
          </p:grpSpPr>
          <p:grpSp>
            <p:nvGrpSpPr>
              <p:cNvPr id="95" name="群組 21"/>
              <p:cNvGrpSpPr>
                <a:grpSpLocks/>
              </p:cNvGrpSpPr>
              <p:nvPr/>
            </p:nvGrpSpPr>
            <p:grpSpPr bwMode="auto">
              <a:xfrm rot="-551776">
                <a:off x="3731196" y="4620915"/>
                <a:ext cx="914400" cy="898525"/>
                <a:chOff x="3932021" y="4623410"/>
                <a:chExt cx="914071" cy="898597"/>
              </a:xfrm>
            </p:grpSpPr>
            <p:sp>
              <p:nvSpPr>
                <p:cNvPr id="97" name="Oval 2737"/>
                <p:cNvSpPr>
                  <a:spLocks noChangeArrowheads="1"/>
                </p:cNvSpPr>
                <p:nvPr/>
              </p:nvSpPr>
              <p:spPr bwMode="auto">
                <a:xfrm rot="-2700000">
                  <a:off x="3995526" y="4623410"/>
                  <a:ext cx="850566" cy="898597"/>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98" name="Freeform 2754"/>
                <p:cNvSpPr>
                  <a:spLocks noChangeArrowheads="1"/>
                </p:cNvSpPr>
                <p:nvPr/>
              </p:nvSpPr>
              <p:spPr bwMode="auto">
                <a:xfrm rot="-2700000">
                  <a:off x="3932021" y="4703230"/>
                  <a:ext cx="729300" cy="684609"/>
                </a:xfrm>
                <a:custGeom>
                  <a:avLst/>
                  <a:gdLst>
                    <a:gd name="T0" fmla="*/ 2147483647 w 714"/>
                    <a:gd name="T1" fmla="*/ 0 h 636"/>
                    <a:gd name="T2" fmla="*/ 2147483647 w 714"/>
                    <a:gd name="T3" fmla="*/ 2147483647 h 636"/>
                    <a:gd name="T4" fmla="*/ 2147483647 w 714"/>
                    <a:gd name="T5" fmla="*/ 2147483647 h 636"/>
                    <a:gd name="T6" fmla="*/ 2147483647 w 714"/>
                    <a:gd name="T7" fmla="*/ 2147483647 h 636"/>
                    <a:gd name="T8" fmla="*/ 2147483647 w 714"/>
                    <a:gd name="T9" fmla="*/ 2147483647 h 636"/>
                    <a:gd name="T10" fmla="*/ 2147483647 w 714"/>
                    <a:gd name="T11" fmla="*/ 2147483647 h 636"/>
                    <a:gd name="T12" fmla="*/ 2147483647 w 714"/>
                    <a:gd name="T13" fmla="*/ 0 h 636"/>
                    <a:gd name="T14" fmla="*/ 0 60000 65536"/>
                    <a:gd name="T15" fmla="*/ 0 60000 65536"/>
                    <a:gd name="T16" fmla="*/ 0 60000 65536"/>
                    <a:gd name="T17" fmla="*/ 0 60000 65536"/>
                    <a:gd name="T18" fmla="*/ 0 60000 65536"/>
                    <a:gd name="T19" fmla="*/ 0 60000 65536"/>
                    <a:gd name="T20" fmla="*/ 0 60000 65536"/>
                    <a:gd name="T21" fmla="*/ 0 w 714"/>
                    <a:gd name="T22" fmla="*/ 0 h 636"/>
                    <a:gd name="T23" fmla="*/ 714 w 7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4" h="636">
                      <a:moveTo>
                        <a:pt x="414" y="0"/>
                      </a:moveTo>
                      <a:cubicBezTo>
                        <a:pt x="325" y="0"/>
                        <a:pt x="229" y="39"/>
                        <a:pt x="154" y="114"/>
                      </a:cubicBezTo>
                      <a:cubicBezTo>
                        <a:pt x="19" y="249"/>
                        <a:pt x="0" y="450"/>
                        <a:pt x="113" y="562"/>
                      </a:cubicBezTo>
                      <a:cubicBezTo>
                        <a:pt x="163" y="612"/>
                        <a:pt x="230" y="636"/>
                        <a:pt x="300" y="636"/>
                      </a:cubicBezTo>
                      <a:cubicBezTo>
                        <a:pt x="390" y="636"/>
                        <a:pt x="486" y="597"/>
                        <a:pt x="561" y="522"/>
                      </a:cubicBezTo>
                      <a:cubicBezTo>
                        <a:pt x="696" y="387"/>
                        <a:pt x="714" y="186"/>
                        <a:pt x="602" y="74"/>
                      </a:cubicBezTo>
                      <a:cubicBezTo>
                        <a:pt x="552" y="24"/>
                        <a:pt x="485" y="0"/>
                        <a:pt x="414" y="0"/>
                      </a:cubicBezTo>
                    </a:path>
                  </a:pathLst>
                </a:custGeom>
                <a:gradFill rotWithShape="1">
                  <a:gsLst>
                    <a:gs pos="0">
                      <a:srgbClr val="FFFFFF"/>
                    </a:gs>
                    <a:gs pos="50000">
                      <a:srgbClr val="FFFFFF"/>
                    </a:gs>
                    <a:gs pos="100000">
                      <a:srgbClr val="FFFFFF"/>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96" name="文字方塊 1"/>
              <p:cNvSpPr txBox="1">
                <a:spLocks noChangeArrowheads="1"/>
              </p:cNvSpPr>
              <p:nvPr/>
            </p:nvSpPr>
            <p:spPr bwMode="auto">
              <a:xfrm>
                <a:off x="3674040" y="4793952"/>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國語文</a:t>
                </a:r>
              </a:p>
            </p:txBody>
          </p:sp>
        </p:grpSp>
        <p:sp>
          <p:nvSpPr>
            <p:cNvPr id="68" name="文字方塊 1"/>
            <p:cNvSpPr txBox="1">
              <a:spLocks noChangeArrowheads="1"/>
            </p:cNvSpPr>
            <p:nvPr/>
          </p:nvSpPr>
          <p:spPr bwMode="auto">
            <a:xfrm>
              <a:off x="840821" y="5675518"/>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r>
                <a:rPr lang="zh-TW" altLang="en-US" sz="2400" b="1" dirty="0">
                  <a:latin typeface="微軟正黑體" panose="020B0604030504040204" pitchFamily="34" charset="-120"/>
                  <a:ea typeface="微軟正黑體" panose="020B0604030504040204" pitchFamily="34" charset="-120"/>
                </a:rPr>
                <a:t>英語文</a:t>
              </a:r>
            </a:p>
          </p:txBody>
        </p:sp>
        <p:grpSp>
          <p:nvGrpSpPr>
            <p:cNvPr id="69" name="群組 9"/>
            <p:cNvGrpSpPr>
              <a:grpSpLocks/>
            </p:cNvGrpSpPr>
            <p:nvPr/>
          </p:nvGrpSpPr>
          <p:grpSpPr bwMode="auto">
            <a:xfrm>
              <a:off x="3864997" y="2481017"/>
              <a:ext cx="697627" cy="539750"/>
              <a:chOff x="2914408" y="2421784"/>
              <a:chExt cx="697626" cy="539750"/>
            </a:xfrm>
          </p:grpSpPr>
          <p:sp>
            <p:nvSpPr>
              <p:cNvPr id="93" name="Oval 2737"/>
              <p:cNvSpPr>
                <a:spLocks noChangeArrowheads="1"/>
              </p:cNvSpPr>
              <p:nvPr/>
            </p:nvSpPr>
            <p:spPr bwMode="auto">
              <a:xfrm rot="18900000">
                <a:off x="2993833" y="2421784"/>
                <a:ext cx="539750" cy="539750"/>
              </a:xfrm>
              <a:prstGeom prst="ellipse">
                <a:avLst/>
              </a:prstGeom>
              <a:solidFill>
                <a:srgbClr val="FBC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94" name="文字方塊 1"/>
              <p:cNvSpPr txBox="1">
                <a:spLocks noChangeArrowheads="1"/>
              </p:cNvSpPr>
              <p:nvPr/>
            </p:nvSpPr>
            <p:spPr bwMode="auto">
              <a:xfrm>
                <a:off x="2914408" y="2485283"/>
                <a:ext cx="6976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defRPr/>
                </a:pPr>
                <a:r>
                  <a:rPr lang="zh-TW" altLang="en-US" sz="2000" b="1" dirty="0">
                    <a:latin typeface="微軟正黑體" panose="020B0604030504040204" pitchFamily="34" charset="-120"/>
                    <a:ea typeface="微軟正黑體" panose="020B0604030504040204" pitchFamily="34" charset="-120"/>
                  </a:rPr>
                  <a:t>音樂</a:t>
                </a:r>
              </a:p>
            </p:txBody>
          </p:sp>
        </p:grpSp>
        <p:grpSp>
          <p:nvGrpSpPr>
            <p:cNvPr id="70" name="群組 12"/>
            <p:cNvGrpSpPr>
              <a:grpSpLocks/>
            </p:cNvGrpSpPr>
            <p:nvPr/>
          </p:nvGrpSpPr>
          <p:grpSpPr bwMode="auto">
            <a:xfrm>
              <a:off x="3870696" y="3277830"/>
              <a:ext cx="697627" cy="584585"/>
              <a:chOff x="3229669" y="3464659"/>
              <a:chExt cx="697627" cy="584585"/>
            </a:xfrm>
          </p:grpSpPr>
          <p:sp>
            <p:nvSpPr>
              <p:cNvPr id="91" name="Oval 2737"/>
              <p:cNvSpPr>
                <a:spLocks noChangeArrowheads="1"/>
              </p:cNvSpPr>
              <p:nvPr/>
            </p:nvSpPr>
            <p:spPr bwMode="auto">
              <a:xfrm rot="18900000">
                <a:off x="3295195" y="3464659"/>
                <a:ext cx="566426" cy="584585"/>
              </a:xfrm>
              <a:prstGeom prst="ellipse">
                <a:avLst/>
              </a:prstGeom>
              <a:solidFill>
                <a:srgbClr val="FBC8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zh-TW" sz="2800">
                  <a:solidFill>
                    <a:srgbClr val="000000"/>
                  </a:solidFill>
                  <a:sym typeface="SimSun" pitchFamily="2" charset="-122"/>
                </a:endParaRPr>
              </a:p>
            </p:txBody>
          </p:sp>
          <p:sp>
            <p:nvSpPr>
              <p:cNvPr id="92" name="文字方塊 1"/>
              <p:cNvSpPr txBox="1">
                <a:spLocks noChangeArrowheads="1"/>
              </p:cNvSpPr>
              <p:nvPr/>
            </p:nvSpPr>
            <p:spPr bwMode="auto">
              <a:xfrm>
                <a:off x="3229669" y="3557268"/>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Gulim" pitchFamily="34" charset="-127"/>
                    <a:ea typeface="Gulim" pitchFamily="34" charset="-127"/>
                  </a:defRPr>
                </a:lvl1pPr>
                <a:lvl2pPr marL="742950" indent="-285750">
                  <a:defRPr kumimoji="1">
                    <a:solidFill>
                      <a:schemeClr val="tx1"/>
                    </a:solidFill>
                    <a:latin typeface="Gulim" pitchFamily="34" charset="-127"/>
                    <a:ea typeface="Gulim" pitchFamily="34" charset="-127"/>
                  </a:defRPr>
                </a:lvl2pPr>
                <a:lvl3pPr marL="1143000" indent="-228600">
                  <a:defRPr kumimoji="1">
                    <a:solidFill>
                      <a:schemeClr val="tx1"/>
                    </a:solidFill>
                    <a:latin typeface="Gulim" pitchFamily="34" charset="-127"/>
                    <a:ea typeface="Gulim" pitchFamily="34" charset="-127"/>
                  </a:defRPr>
                </a:lvl3pPr>
                <a:lvl4pPr marL="1600200" indent="-228600">
                  <a:defRPr kumimoji="1">
                    <a:solidFill>
                      <a:schemeClr val="tx1"/>
                    </a:solidFill>
                    <a:latin typeface="Gulim" pitchFamily="34" charset="-127"/>
                    <a:ea typeface="Gulim" pitchFamily="34" charset="-127"/>
                  </a:defRPr>
                </a:lvl4pPr>
                <a:lvl5pPr marL="2057400" indent="-228600">
                  <a:defRPr kumimoji="1">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kumimoji="1">
                    <a:solidFill>
                      <a:schemeClr val="tx1"/>
                    </a:solidFill>
                    <a:latin typeface="Gulim" pitchFamily="34" charset="-127"/>
                    <a:ea typeface="Gulim" pitchFamily="34" charset="-127"/>
                  </a:defRPr>
                </a:lvl9pPr>
              </a:lstStyle>
              <a:p>
                <a:pPr latinLnBrk="1">
                  <a:defRPr/>
                </a:pPr>
                <a:r>
                  <a:rPr lang="zh-TW" altLang="en-US" sz="2000" b="1" dirty="0">
                    <a:latin typeface="微軟正黑體" panose="020B0604030504040204" pitchFamily="34" charset="-120"/>
                    <a:ea typeface="微軟正黑體" panose="020B0604030504040204" pitchFamily="34" charset="-120"/>
                  </a:rPr>
                  <a:t>美術</a:t>
                </a:r>
              </a:p>
            </p:txBody>
          </p:sp>
        </p:grpSp>
        <p:cxnSp>
          <p:nvCxnSpPr>
            <p:cNvPr id="72" name="肘形连接符 89"/>
            <p:cNvCxnSpPr>
              <a:cxnSpLocks noChangeShapeType="1"/>
              <a:endCxn id="100" idx="1"/>
            </p:cNvCxnSpPr>
            <p:nvPr/>
          </p:nvCxnSpPr>
          <p:spPr bwMode="auto">
            <a:xfrm>
              <a:off x="1046641" y="3489072"/>
              <a:ext cx="1415434" cy="128757"/>
            </a:xfrm>
            <a:prstGeom prst="bentConnector3">
              <a:avLst>
                <a:gd name="adj1" fmla="val 50000"/>
              </a:avLst>
            </a:prstGeom>
            <a:noFill/>
            <a:ln w="25400" cap="rnd">
              <a:solidFill>
                <a:srgbClr val="A5015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cxnSp>
          <p:nvCxnSpPr>
            <p:cNvPr id="73" name="肘形连接符 89"/>
            <p:cNvCxnSpPr>
              <a:cxnSpLocks noChangeShapeType="1"/>
              <a:endCxn id="101" idx="7"/>
            </p:cNvCxnSpPr>
            <p:nvPr/>
          </p:nvCxnSpPr>
          <p:spPr bwMode="auto">
            <a:xfrm rot="10800000" flipV="1">
              <a:off x="3149140" y="2724505"/>
              <a:ext cx="772559" cy="280530"/>
            </a:xfrm>
            <a:prstGeom prst="bentConnector2">
              <a:avLst/>
            </a:prstGeom>
            <a:noFill/>
            <a:ln w="25400" cap="rnd">
              <a:solidFill>
                <a:srgbClr val="A5015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74" name="群組 7"/>
            <p:cNvGrpSpPr>
              <a:grpSpLocks/>
            </p:cNvGrpSpPr>
            <p:nvPr/>
          </p:nvGrpSpPr>
          <p:grpSpPr bwMode="auto">
            <a:xfrm>
              <a:off x="1307406" y="1195785"/>
              <a:ext cx="2976562" cy="783273"/>
              <a:chOff x="1234458" y="1101639"/>
              <a:chExt cx="2976563" cy="886925"/>
            </a:xfrm>
          </p:grpSpPr>
          <p:sp>
            <p:nvSpPr>
              <p:cNvPr id="87" name="Rectangle 24"/>
              <p:cNvSpPr>
                <a:spLocks noChangeArrowheads="1"/>
              </p:cNvSpPr>
              <p:nvPr/>
            </p:nvSpPr>
            <p:spPr bwMode="auto">
              <a:xfrm>
                <a:off x="1250333" y="1101639"/>
                <a:ext cx="2943226" cy="886925"/>
              </a:xfrm>
              <a:prstGeom prst="rect">
                <a:avLst/>
              </a:prstGeom>
              <a:gradFill>
                <a:gsLst>
                  <a:gs pos="0">
                    <a:srgbClr val="FFC000"/>
                  </a:gs>
                  <a:gs pos="100000">
                    <a:schemeClr val="accent3">
                      <a:lumMod val="60000"/>
                      <a:lumOff val="40000"/>
                      <a:alpha val="17000"/>
                    </a:schemeClr>
                  </a:gs>
                </a:gsLst>
                <a:lin ang="10800000" scaled="1"/>
              </a:gradFill>
              <a:ln>
                <a:noFill/>
              </a:ln>
            </p:spPr>
            <p:txBody>
              <a:bodyPr wrap="square">
                <a:spAutoFit/>
              </a:bodyPr>
              <a:lstStyle/>
              <a:p>
                <a:pPr algn="r" eaLnBrk="1" latinLnBrk="1" hangingPunct="1">
                  <a:defRPr/>
                </a:pPr>
                <a:endParaRPr lang="zh-CN" altLang="en-US" sz="1600" dirty="0">
                  <a:latin typeface="微軟正黑體" pitchFamily="34" charset="-120"/>
                  <a:ea typeface="微軟正黑體" pitchFamily="34" charset="-120"/>
                </a:endParaRPr>
              </a:p>
            </p:txBody>
          </p:sp>
          <p:sp>
            <p:nvSpPr>
              <p:cNvPr id="88" name="矩形 5"/>
              <p:cNvSpPr>
                <a:spLocks noChangeArrowheads="1"/>
              </p:cNvSpPr>
              <p:nvPr/>
            </p:nvSpPr>
            <p:spPr bwMode="auto">
              <a:xfrm>
                <a:off x="1234458" y="1101640"/>
                <a:ext cx="2976563" cy="886924"/>
              </a:xfrm>
              <a:prstGeom prst="rect">
                <a:avLst/>
              </a:prstGeom>
              <a:noFill/>
              <a:ln w="19050" algn="ctr">
                <a:solidFill>
                  <a:srgbClr val="FFC0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坐標系</a:t>
                </a:r>
                <a:r>
                  <a:rPr lang="zh-TW" altLang="en-US" sz="1600" dirty="0">
                    <a:latin typeface="微軟正黑體" pitchFamily="34" charset="-120"/>
                    <a:ea typeface="微軟正黑體" pitchFamily="34" charset="-120"/>
                  </a:rPr>
                  <a:t>與函數圖形</a:t>
                </a:r>
                <a:endParaRPr lang="en-US" altLang="zh-TW" sz="1600" dirty="0">
                  <a:latin typeface="微軟正黑體" pitchFamily="34" charset="-120"/>
                  <a:ea typeface="微軟正黑體" pitchFamily="34" charset="-120"/>
                </a:endParaRPr>
              </a:p>
              <a:p>
                <a:pPr latinLnBrk="1"/>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式</a:t>
                </a:r>
                <a:r>
                  <a:rPr lang="zh-TW" altLang="en-US" sz="1600" dirty="0">
                    <a:latin typeface="微軟正黑體" pitchFamily="34" charset="-120"/>
                    <a:ea typeface="微軟正黑體" pitchFamily="34" charset="-120"/>
                  </a:rPr>
                  <a:t>的運算</a:t>
                </a:r>
                <a:endParaRPr lang="zh-CN" altLang="en-US" sz="1600" dirty="0">
                  <a:latin typeface="微軟正黑體" pitchFamily="34" charset="-120"/>
                  <a:ea typeface="微軟正黑體" pitchFamily="34" charset="-120"/>
                </a:endParaRPr>
              </a:p>
              <a:p>
                <a:pPr latinLnBrk="1"/>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數列</a:t>
                </a:r>
                <a:r>
                  <a:rPr lang="zh-TW" altLang="en-US" sz="1600" dirty="0">
                    <a:latin typeface="微軟正黑體" pitchFamily="34" charset="-120"/>
                    <a:ea typeface="微軟正黑體" pitchFamily="34" charset="-120"/>
                  </a:rPr>
                  <a:t>與級數</a:t>
                </a:r>
                <a:endParaRPr lang="zh-TW" altLang="en-US" dirty="0"/>
              </a:p>
            </p:txBody>
          </p:sp>
        </p:grpSp>
        <p:grpSp>
          <p:nvGrpSpPr>
            <p:cNvPr id="75" name="群組 8"/>
            <p:cNvGrpSpPr>
              <a:grpSpLocks/>
            </p:cNvGrpSpPr>
            <p:nvPr/>
          </p:nvGrpSpPr>
          <p:grpSpPr bwMode="auto">
            <a:xfrm>
              <a:off x="4888071" y="2478422"/>
              <a:ext cx="2238938" cy="2020460"/>
              <a:chOff x="4417451" y="2048923"/>
              <a:chExt cx="2238938" cy="2733220"/>
            </a:xfrm>
          </p:grpSpPr>
          <p:sp>
            <p:nvSpPr>
              <p:cNvPr id="85" name="Rectangle 24"/>
              <p:cNvSpPr>
                <a:spLocks noChangeArrowheads="1"/>
              </p:cNvSpPr>
              <p:nvPr/>
            </p:nvSpPr>
            <p:spPr bwMode="auto">
              <a:xfrm>
                <a:off x="4440650" y="2065352"/>
                <a:ext cx="2215738" cy="433428"/>
              </a:xfrm>
              <a:prstGeom prst="rect">
                <a:avLst/>
              </a:prstGeom>
              <a:gradFill>
                <a:gsLst>
                  <a:gs pos="0">
                    <a:srgbClr val="FFCCCC"/>
                  </a:gs>
                  <a:gs pos="100000">
                    <a:schemeClr val="accent3">
                      <a:lumMod val="60000"/>
                      <a:lumOff val="40000"/>
                      <a:alpha val="17000"/>
                    </a:schemeClr>
                  </a:gs>
                </a:gsLst>
                <a:lin ang="10800000" scaled="1"/>
              </a:gradFill>
              <a:ln>
                <a:noFill/>
              </a:ln>
            </p:spPr>
            <p:txBody>
              <a:bodyPr wrap="square">
                <a:spAutoFit/>
              </a:bodyPr>
              <a:lstStyle/>
              <a:p>
                <a:pPr algn="r">
                  <a:defRPr/>
                </a:pPr>
                <a:endParaRPr lang="zh-CN" altLang="en-US" sz="1600" dirty="0">
                  <a:latin typeface="微軟正黑體" pitchFamily="34" charset="-120"/>
                  <a:ea typeface="微軟正黑體" pitchFamily="34" charset="-120"/>
                </a:endParaRPr>
              </a:p>
            </p:txBody>
          </p:sp>
          <p:sp>
            <p:nvSpPr>
              <p:cNvPr id="86" name="矩形 60"/>
              <p:cNvSpPr>
                <a:spLocks noChangeArrowheads="1"/>
              </p:cNvSpPr>
              <p:nvPr/>
            </p:nvSpPr>
            <p:spPr bwMode="auto">
              <a:xfrm>
                <a:off x="4417451" y="2048923"/>
                <a:ext cx="2238938" cy="449857"/>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itchFamily="34" charset="-120"/>
                    <a:ea typeface="微軟正黑體" pitchFamily="34" charset="-120"/>
                  </a:rPr>
                  <a:t>音樂軟體或</a:t>
                </a:r>
                <a:r>
                  <a:rPr lang="zh-TW" altLang="en-US" sz="1600" dirty="0" smtClean="0">
                    <a:latin typeface="微軟正黑體" pitchFamily="34" charset="-120"/>
                    <a:ea typeface="微軟正黑體" pitchFamily="34" charset="-120"/>
                  </a:rPr>
                  <a:t>應用程式</a:t>
                </a:r>
                <a:endParaRPr lang="zh-CN" altLang="en-US" sz="1600" dirty="0">
                  <a:latin typeface="微軟正黑體" pitchFamily="34" charset="-120"/>
                  <a:ea typeface="微軟正黑體" pitchFamily="34" charset="-120"/>
                </a:endParaRPr>
              </a:p>
            </p:txBody>
          </p:sp>
          <p:sp>
            <p:nvSpPr>
              <p:cNvPr id="56" name="矩形 60"/>
              <p:cNvSpPr>
                <a:spLocks noChangeArrowheads="1"/>
              </p:cNvSpPr>
              <p:nvPr/>
            </p:nvSpPr>
            <p:spPr bwMode="auto">
              <a:xfrm>
                <a:off x="4440651" y="3312538"/>
                <a:ext cx="2215737" cy="431787"/>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defRPr/>
                </a:pPr>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itchFamily="34" charset="-120"/>
                    <a:ea typeface="微軟正黑體" pitchFamily="34" charset="-120"/>
                  </a:rPr>
                  <a:t>影音</a:t>
                </a:r>
                <a:r>
                  <a:rPr lang="zh-TW" altLang="en-US" sz="1600" dirty="0" smtClean="0">
                    <a:latin typeface="微軟正黑體" pitchFamily="34" charset="-120"/>
                    <a:ea typeface="微軟正黑體" pitchFamily="34" charset="-120"/>
                  </a:rPr>
                  <a:t>媒體</a:t>
                </a:r>
                <a:endParaRPr lang="zh-TW" altLang="en-US" sz="1600" dirty="0">
                  <a:latin typeface="微軟正黑體" pitchFamily="34" charset="-120"/>
                  <a:ea typeface="微軟正黑體" pitchFamily="34" charset="-120"/>
                </a:endParaRPr>
              </a:p>
            </p:txBody>
          </p:sp>
          <p:sp>
            <p:nvSpPr>
              <p:cNvPr id="90" name="矩形 60"/>
              <p:cNvSpPr>
                <a:spLocks noChangeArrowheads="1"/>
              </p:cNvSpPr>
              <p:nvPr/>
            </p:nvSpPr>
            <p:spPr bwMode="auto">
              <a:xfrm>
                <a:off x="4440651" y="4350356"/>
                <a:ext cx="2215738" cy="431787"/>
              </a:xfrm>
              <a:prstGeom prst="rect">
                <a:avLst/>
              </a:prstGeom>
              <a:noFill/>
              <a:ln w="19050" algn="ctr">
                <a:solidFill>
                  <a:srgbClr val="A50156"/>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latinLnBrk="1"/>
                <a:r>
                  <a:rPr lang="en-US" altLang="zh-TW" sz="1600" dirty="0" smtClean="0">
                    <a:latin typeface="標楷體" panose="03000509000000000000" pitchFamily="65" charset="-120"/>
                    <a:ea typeface="標楷體" panose="03000509000000000000" pitchFamily="65" charset="-120"/>
                  </a:rPr>
                  <a:t>•</a:t>
                </a:r>
                <a:r>
                  <a:rPr lang="zh-TW" altLang="en-US" sz="1600" dirty="0">
                    <a:latin typeface="微軟正黑體" pitchFamily="34" charset="-120"/>
                    <a:ea typeface="微軟正黑體" pitchFamily="34" charset="-120"/>
                  </a:rPr>
                  <a:t>設計與</a:t>
                </a:r>
                <a:r>
                  <a:rPr lang="zh-TW" altLang="en-US" sz="1600" dirty="0" smtClean="0">
                    <a:latin typeface="微軟正黑體" pitchFamily="34" charset="-120"/>
                    <a:ea typeface="微軟正黑體" pitchFamily="34" charset="-120"/>
                  </a:rPr>
                  <a:t>多媒體</a:t>
                </a:r>
                <a:endParaRPr lang="zh-CN" altLang="en-US" sz="1600" dirty="0">
                  <a:latin typeface="微軟正黑體" pitchFamily="34" charset="-120"/>
                  <a:ea typeface="微軟正黑體" pitchFamily="34" charset="-120"/>
                </a:endParaRPr>
              </a:p>
            </p:txBody>
          </p:sp>
        </p:grpSp>
        <p:cxnSp>
          <p:nvCxnSpPr>
            <p:cNvPr id="76" name="直線接點 11"/>
            <p:cNvCxnSpPr>
              <a:cxnSpLocks noChangeShapeType="1"/>
              <a:stCxn id="86" idx="1"/>
              <a:endCxn id="94" idx="3"/>
            </p:cNvCxnSpPr>
            <p:nvPr/>
          </p:nvCxnSpPr>
          <p:spPr bwMode="auto">
            <a:xfrm flipH="1">
              <a:off x="4562624" y="2644695"/>
              <a:ext cx="325447" cy="99876"/>
            </a:xfrm>
            <a:prstGeom prst="line">
              <a:avLst/>
            </a:prstGeom>
            <a:noFill/>
            <a:ln w="12700" algn="ctr">
              <a:solidFill>
                <a:srgbClr val="A50156"/>
              </a:solidFill>
              <a:prstDash val="dashDot"/>
              <a:round/>
              <a:headEnd/>
              <a:tailEnd/>
            </a:ln>
            <a:extLst>
              <a:ext uri="{909E8E84-426E-40DD-AFC4-6F175D3DCCD1}">
                <a14:hiddenFill xmlns:a14="http://schemas.microsoft.com/office/drawing/2010/main">
                  <a:noFill/>
                </a14:hiddenFill>
              </a:ext>
            </a:extLst>
          </p:spPr>
        </p:cxnSp>
        <p:cxnSp>
          <p:nvCxnSpPr>
            <p:cNvPr id="77" name="肘形连接符 89"/>
            <p:cNvCxnSpPr>
              <a:cxnSpLocks noChangeShapeType="1"/>
              <a:stCxn id="91" idx="7"/>
            </p:cNvCxnSpPr>
            <p:nvPr/>
          </p:nvCxnSpPr>
          <p:spPr bwMode="auto">
            <a:xfrm rot="16200000" flipH="1" flipV="1">
              <a:off x="3826934" y="3199520"/>
              <a:ext cx="305112" cy="470810"/>
            </a:xfrm>
            <a:prstGeom prst="bentConnector4">
              <a:avLst>
                <a:gd name="adj1" fmla="val -74923"/>
                <a:gd name="adj2" fmla="val 79595"/>
              </a:avLst>
            </a:prstGeom>
            <a:noFill/>
            <a:ln w="25400" cap="rnd">
              <a:solidFill>
                <a:srgbClr val="A5015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nvGrpSpPr>
            <p:cNvPr id="79" name="群組 41"/>
            <p:cNvGrpSpPr>
              <a:grpSpLocks/>
            </p:cNvGrpSpPr>
            <p:nvPr/>
          </p:nvGrpSpPr>
          <p:grpSpPr bwMode="auto">
            <a:xfrm>
              <a:off x="5278439" y="4840289"/>
              <a:ext cx="1419159" cy="685799"/>
              <a:chOff x="4031239" y="4760614"/>
              <a:chExt cx="1419461" cy="830996"/>
            </a:xfrm>
          </p:grpSpPr>
          <p:sp>
            <p:nvSpPr>
              <p:cNvPr id="83" name="Rectangle 24"/>
              <p:cNvSpPr>
                <a:spLocks noChangeArrowheads="1"/>
              </p:cNvSpPr>
              <p:nvPr/>
            </p:nvSpPr>
            <p:spPr bwMode="auto">
              <a:xfrm>
                <a:off x="4031240" y="4824406"/>
                <a:ext cx="1319081" cy="708583"/>
              </a:xfrm>
              <a:prstGeom prst="rect">
                <a:avLst/>
              </a:prstGeom>
              <a:gradFill>
                <a:gsLst>
                  <a:gs pos="0">
                    <a:srgbClr val="3399FF"/>
                  </a:gs>
                  <a:gs pos="100000">
                    <a:schemeClr val="accent3">
                      <a:lumMod val="60000"/>
                      <a:lumOff val="40000"/>
                      <a:alpha val="17000"/>
                    </a:schemeClr>
                  </a:gs>
                </a:gsLst>
                <a:lin ang="10800000" scaled="1"/>
              </a:gradFill>
              <a:ln>
                <a:noFill/>
              </a:ln>
            </p:spPr>
            <p:txBody>
              <a:bodyPr wrap="square" anchor="ctr">
                <a:spAutoFit/>
              </a:bodyPr>
              <a:lstStyle/>
              <a:p>
                <a:pPr latinLnBrk="1">
                  <a:defRPr/>
                </a:pPr>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文字篇章</a:t>
                </a:r>
                <a:endParaRPr lang="en-US" altLang="zh-TW" sz="1600" dirty="0">
                  <a:latin typeface="微軟正黑體" pitchFamily="34" charset="-120"/>
                  <a:ea typeface="微軟正黑體" pitchFamily="34" charset="-120"/>
                </a:endParaRPr>
              </a:p>
              <a:p>
                <a:pPr latinLnBrk="1">
                  <a:defRPr/>
                </a:pPr>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文</a:t>
                </a:r>
                <a:r>
                  <a:rPr lang="zh-TW" altLang="en-US" sz="1600" dirty="0">
                    <a:latin typeface="微軟正黑體" pitchFamily="34" charset="-120"/>
                    <a:ea typeface="微軟正黑體" pitchFamily="34" charset="-120"/>
                  </a:rPr>
                  <a:t>本表述</a:t>
                </a:r>
                <a:endParaRPr lang="en-US" altLang="zh-TW" sz="1600" dirty="0">
                  <a:latin typeface="微軟正黑體" pitchFamily="34" charset="-120"/>
                  <a:ea typeface="微軟正黑體" pitchFamily="34" charset="-120"/>
                </a:endParaRPr>
              </a:p>
            </p:txBody>
          </p:sp>
          <p:sp>
            <p:nvSpPr>
              <p:cNvPr id="84" name="矩形 93"/>
              <p:cNvSpPr>
                <a:spLocks noChangeArrowheads="1"/>
              </p:cNvSpPr>
              <p:nvPr/>
            </p:nvSpPr>
            <p:spPr bwMode="auto">
              <a:xfrm>
                <a:off x="4031239" y="4760614"/>
                <a:ext cx="1419461" cy="830996"/>
              </a:xfrm>
              <a:prstGeom prst="rect">
                <a:avLst/>
              </a:prstGeom>
              <a:noFill/>
              <a:ln w="19050" algn="ctr">
                <a:solidFill>
                  <a:srgbClr val="0000CC"/>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endParaRPr lang="zh-CN" altLang="en-US">
                  <a:latin typeface="微軟正黑體" pitchFamily="34" charset="-120"/>
                  <a:ea typeface="微軟正黑體" pitchFamily="34" charset="-120"/>
                </a:endParaRPr>
              </a:p>
              <a:p>
                <a:pPr eaLnBrk="1" latinLnBrk="1" hangingPunct="1"/>
                <a:endParaRPr lang="zh-TW" altLang="en-US"/>
              </a:p>
            </p:txBody>
          </p:sp>
        </p:grpSp>
        <p:grpSp>
          <p:nvGrpSpPr>
            <p:cNvPr id="80" name="群組 44"/>
            <p:cNvGrpSpPr>
              <a:grpSpLocks/>
            </p:cNvGrpSpPr>
            <p:nvPr/>
          </p:nvGrpSpPr>
          <p:grpSpPr bwMode="auto">
            <a:xfrm>
              <a:off x="1959868" y="5742134"/>
              <a:ext cx="3286962" cy="395346"/>
              <a:chOff x="1463707" y="5402641"/>
              <a:chExt cx="3285933" cy="566776"/>
            </a:xfrm>
          </p:grpSpPr>
          <p:sp>
            <p:nvSpPr>
              <p:cNvPr id="81" name="Rectangle 24"/>
              <p:cNvSpPr>
                <a:spLocks noChangeArrowheads="1"/>
              </p:cNvSpPr>
              <p:nvPr/>
            </p:nvSpPr>
            <p:spPr bwMode="auto">
              <a:xfrm>
                <a:off x="1484338" y="5420847"/>
                <a:ext cx="3184807" cy="485358"/>
              </a:xfrm>
              <a:prstGeom prst="rect">
                <a:avLst/>
              </a:prstGeom>
              <a:gradFill>
                <a:gsLst>
                  <a:gs pos="0">
                    <a:srgbClr val="66FFCC"/>
                  </a:gs>
                  <a:gs pos="100000">
                    <a:schemeClr val="accent3">
                      <a:lumMod val="60000"/>
                      <a:lumOff val="40000"/>
                      <a:alpha val="17000"/>
                    </a:schemeClr>
                  </a:gs>
                </a:gsLst>
                <a:lin ang="10800000" scaled="1"/>
              </a:gradFill>
              <a:ln>
                <a:noFill/>
              </a:ln>
            </p:spPr>
            <p:txBody>
              <a:bodyPr wrap="square">
                <a:spAutoFit/>
              </a:bodyPr>
              <a:lstStyle/>
              <a:p>
                <a:pPr latinLnBrk="1">
                  <a:defRPr/>
                </a:pPr>
                <a:r>
                  <a:rPr lang="en-US" altLang="zh-TW" sz="1600" dirty="0">
                    <a:latin typeface="標楷體" panose="03000509000000000000" pitchFamily="65" charset="-120"/>
                    <a:ea typeface="標楷體" panose="03000509000000000000" pitchFamily="65" charset="-120"/>
                  </a:rPr>
                  <a:t>•</a:t>
                </a:r>
                <a:r>
                  <a:rPr lang="zh-TW" altLang="en-US" sz="1600" dirty="0" smtClean="0">
                    <a:latin typeface="微軟正黑體" pitchFamily="34" charset="-120"/>
                    <a:ea typeface="微軟正黑體" pitchFamily="34" charset="-120"/>
                  </a:rPr>
                  <a:t>語言知識</a:t>
                </a:r>
                <a:r>
                  <a:rPr lang="en-US" altLang="zh-TW" sz="1600" dirty="0" smtClean="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工具書與網路</a:t>
                </a:r>
                <a:r>
                  <a:rPr lang="zh-TW" altLang="en-US" sz="1600" dirty="0" smtClean="0">
                    <a:latin typeface="微軟正黑體" pitchFamily="34" charset="-120"/>
                    <a:ea typeface="微軟正黑體" pitchFamily="34" charset="-120"/>
                  </a:rPr>
                  <a:t>資源</a:t>
                </a:r>
                <a:endParaRPr lang="en-US" altLang="zh-TW" sz="1600" dirty="0">
                  <a:latin typeface="微軟正黑體" pitchFamily="34" charset="-120"/>
                  <a:ea typeface="微軟正黑體" pitchFamily="34" charset="-120"/>
                </a:endParaRPr>
              </a:p>
            </p:txBody>
          </p:sp>
          <p:sp>
            <p:nvSpPr>
              <p:cNvPr id="82" name="矩形 42"/>
              <p:cNvSpPr>
                <a:spLocks noChangeArrowheads="1"/>
              </p:cNvSpPr>
              <p:nvPr/>
            </p:nvSpPr>
            <p:spPr bwMode="auto">
              <a:xfrm>
                <a:off x="1463707" y="5402641"/>
                <a:ext cx="3285933" cy="566776"/>
              </a:xfrm>
              <a:prstGeom prst="rect">
                <a:avLst/>
              </a:prstGeom>
              <a:noFill/>
              <a:ln w="12700" algn="ctr">
                <a:solidFill>
                  <a:srgbClr val="00CC99"/>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pPr eaLnBrk="1" latinLnBrk="1" hangingPunct="1"/>
                <a:endParaRPr lang="zh-TW" altLang="en-US"/>
              </a:p>
            </p:txBody>
          </p:sp>
        </p:grpSp>
        <p:cxnSp>
          <p:nvCxnSpPr>
            <p:cNvPr id="109" name="直線接點 11"/>
            <p:cNvCxnSpPr>
              <a:cxnSpLocks noChangeShapeType="1"/>
              <a:stCxn id="56" idx="1"/>
              <a:endCxn id="91" idx="5"/>
            </p:cNvCxnSpPr>
            <p:nvPr/>
          </p:nvCxnSpPr>
          <p:spPr bwMode="auto">
            <a:xfrm flipH="1">
              <a:off x="4507188" y="3572110"/>
              <a:ext cx="404083" cy="2552"/>
            </a:xfrm>
            <a:prstGeom prst="line">
              <a:avLst/>
            </a:prstGeom>
            <a:noFill/>
            <a:ln w="12700" algn="ctr">
              <a:solidFill>
                <a:srgbClr val="A50156"/>
              </a:solidFill>
              <a:prstDash val="dashDot"/>
              <a:round/>
              <a:headEnd/>
              <a:tailEnd/>
            </a:ln>
            <a:extLst>
              <a:ext uri="{909E8E84-426E-40DD-AFC4-6F175D3DCCD1}">
                <a14:hiddenFill xmlns:a14="http://schemas.microsoft.com/office/drawing/2010/main">
                  <a:noFill/>
                </a14:hiddenFill>
              </a:ext>
            </a:extLst>
          </p:spPr>
        </p:cxnSp>
        <p:cxnSp>
          <p:nvCxnSpPr>
            <p:cNvPr id="89" name="直線接點 11"/>
            <p:cNvCxnSpPr>
              <a:cxnSpLocks noChangeShapeType="1"/>
              <a:stCxn id="90" idx="1"/>
            </p:cNvCxnSpPr>
            <p:nvPr/>
          </p:nvCxnSpPr>
          <p:spPr bwMode="auto">
            <a:xfrm flipH="1">
              <a:off x="4087815" y="4339289"/>
              <a:ext cx="823456" cy="137507"/>
            </a:xfrm>
            <a:prstGeom prst="line">
              <a:avLst/>
            </a:prstGeom>
            <a:noFill/>
            <a:ln w="12700" algn="ctr">
              <a:solidFill>
                <a:srgbClr val="A50156"/>
              </a:solidFill>
              <a:prstDash val="dashDot"/>
              <a:round/>
              <a:headEnd/>
              <a:tailEnd/>
            </a:ln>
            <a:extLst>
              <a:ext uri="{909E8E84-426E-40DD-AFC4-6F175D3DCCD1}">
                <a14:hiddenFill xmlns:a14="http://schemas.microsoft.com/office/drawing/2010/main">
                  <a:noFill/>
                </a14:hiddenFill>
              </a:ext>
            </a:extLst>
          </p:spPr>
        </p:cxnSp>
        <p:cxnSp>
          <p:nvCxnSpPr>
            <p:cNvPr id="110" name="肘形连接符 89"/>
            <p:cNvCxnSpPr>
              <a:cxnSpLocks noChangeShapeType="1"/>
              <a:endCxn id="101" idx="3"/>
            </p:cNvCxnSpPr>
            <p:nvPr/>
          </p:nvCxnSpPr>
          <p:spPr bwMode="auto">
            <a:xfrm rot="10800000">
              <a:off x="3156068" y="4262659"/>
              <a:ext cx="676569" cy="230688"/>
            </a:xfrm>
            <a:prstGeom prst="bentConnector2">
              <a:avLst/>
            </a:prstGeom>
            <a:noFill/>
            <a:ln w="25400" cap="rnd">
              <a:solidFill>
                <a:srgbClr val="A50156"/>
              </a:solidFill>
              <a:prstDash val="dashDot"/>
              <a:miter lim="800000"/>
              <a:headEnd type="oval" w="med" len="med"/>
              <a:tailEnd type="oval" w="med" len="med"/>
            </a:ln>
            <a:extLst>
              <a:ext uri="{909E8E84-426E-40DD-AFC4-6F175D3DCCD1}">
                <a14:hiddenFill xmlns:a14="http://schemas.microsoft.com/office/drawing/2010/main">
                  <a:noFill/>
                </a14:hiddenFill>
              </a:ext>
            </a:extLst>
          </p:spPr>
        </p:cxnSp>
      </p:grpSp>
      <p:sp>
        <p:nvSpPr>
          <p:cNvPr id="111" name="Oval 2737"/>
          <p:cNvSpPr>
            <a:spLocks noChangeArrowheads="1"/>
          </p:cNvSpPr>
          <p:nvPr/>
        </p:nvSpPr>
        <p:spPr bwMode="auto">
          <a:xfrm rot="18900000">
            <a:off x="4713704" y="3946531"/>
            <a:ext cx="669701" cy="669700"/>
          </a:xfrm>
          <a:prstGeom prst="ellipse">
            <a:avLst/>
          </a:prstGeom>
          <a:solidFill>
            <a:srgbClr val="FBC8FC"/>
          </a:solidFill>
          <a:ln>
            <a:noFill/>
          </a:ln>
          <a:extLst/>
        </p:spPr>
        <p:txBody>
          <a:bodyPr/>
          <a:lstStyle/>
          <a:p>
            <a:endParaRPr lang="zh-TW" altLang="zh-TW" sz="2800">
              <a:solidFill>
                <a:srgbClr val="000000"/>
              </a:solidFill>
              <a:sym typeface="SimSun" pitchFamily="2" charset="-122"/>
            </a:endParaRPr>
          </a:p>
        </p:txBody>
      </p:sp>
      <p:sp>
        <p:nvSpPr>
          <p:cNvPr id="112" name="文字方塊 1"/>
          <p:cNvSpPr txBox="1">
            <a:spLocks noChangeArrowheads="1"/>
          </p:cNvSpPr>
          <p:nvPr/>
        </p:nvSpPr>
        <p:spPr bwMode="auto">
          <a:xfrm>
            <a:off x="4708907" y="3943261"/>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itchFamily="34" charset="0"/>
                <a:ea typeface="新細明體" pitchFamily="18" charset="-120"/>
              </a:defRPr>
            </a:lvl1pPr>
            <a:lvl2pPr>
              <a:defRPr kumimoji="1" sz="2600">
                <a:solidFill>
                  <a:schemeClr val="tx1"/>
                </a:solidFill>
                <a:latin typeface="Arial" pitchFamily="34" charset="0"/>
                <a:ea typeface="新細明體" pitchFamily="18" charset="-120"/>
              </a:defRPr>
            </a:lvl2pPr>
            <a:lvl3pPr>
              <a:defRPr kumimoji="1" sz="2400">
                <a:solidFill>
                  <a:schemeClr val="tx1"/>
                </a:solidFill>
                <a:latin typeface="Arial" pitchFamily="34" charset="0"/>
                <a:ea typeface="新細明體" pitchFamily="18" charset="-120"/>
              </a:defRPr>
            </a:lvl3pPr>
            <a:lvl4pPr>
              <a:defRPr kumimoji="1" sz="2000">
                <a:solidFill>
                  <a:schemeClr val="tx1"/>
                </a:solidFill>
                <a:latin typeface="Arial" pitchFamily="34" charset="0"/>
                <a:ea typeface="新細明體" pitchFamily="18" charset="-120"/>
              </a:defRPr>
            </a:lvl4pPr>
            <a:lvl5pPr>
              <a:defRPr kumimoji="1" sz="2000">
                <a:solidFill>
                  <a:schemeClr val="tx1"/>
                </a:solidFill>
                <a:latin typeface="Arial" pitchFamily="34" charset="0"/>
                <a:ea typeface="新細明體" pitchFamily="18" charset="-120"/>
              </a:defRPr>
            </a:lvl5pPr>
            <a:lvl6pPr eaLnBrk="0" hangingPunct="0">
              <a:defRPr kumimoji="1" sz="2000">
                <a:solidFill>
                  <a:schemeClr val="tx1"/>
                </a:solidFill>
                <a:latin typeface="Arial" pitchFamily="34" charset="0"/>
                <a:ea typeface="新細明體" pitchFamily="18" charset="-120"/>
              </a:defRPr>
            </a:lvl6pPr>
            <a:lvl7pPr eaLnBrk="0" hangingPunct="0">
              <a:defRPr kumimoji="1" sz="2000">
                <a:solidFill>
                  <a:schemeClr val="tx1"/>
                </a:solidFill>
                <a:latin typeface="Arial" pitchFamily="34" charset="0"/>
                <a:ea typeface="新細明體" pitchFamily="18" charset="-120"/>
              </a:defRPr>
            </a:lvl7pPr>
            <a:lvl8pPr eaLnBrk="0" hangingPunct="0">
              <a:defRPr kumimoji="1" sz="2000">
                <a:solidFill>
                  <a:schemeClr val="tx1"/>
                </a:solidFill>
                <a:latin typeface="Arial" pitchFamily="34" charset="0"/>
                <a:ea typeface="新細明體" pitchFamily="18" charset="-120"/>
              </a:defRPr>
            </a:lvl8pPr>
            <a:lvl9pPr eaLnBrk="0" hangingPunct="0">
              <a:defRPr kumimoji="1" sz="2000">
                <a:solidFill>
                  <a:schemeClr val="tx1"/>
                </a:solidFill>
                <a:latin typeface="Arial" pitchFamily="34" charset="0"/>
                <a:ea typeface="新細明體" pitchFamily="18" charset="-120"/>
              </a:defRPr>
            </a:lvl9pPr>
          </a:lstStyle>
          <a:p>
            <a:pPr latinLnBrk="1">
              <a:defRPr/>
            </a:pPr>
            <a:r>
              <a:rPr lang="zh-TW" altLang="en-US" sz="2000" b="1" dirty="0">
                <a:latin typeface="微軟正黑體" panose="020B0604030504040204" pitchFamily="34" charset="-120"/>
                <a:ea typeface="微軟正黑體" panose="020B0604030504040204" pitchFamily="34" charset="-120"/>
              </a:rPr>
              <a:t>藝術</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生活</a:t>
            </a:r>
          </a:p>
        </p:txBody>
      </p:sp>
      <p:sp>
        <p:nvSpPr>
          <p:cNvPr id="78" name="標題 2"/>
          <p:cNvSpPr>
            <a:spLocks noGrp="1"/>
          </p:cNvSpPr>
          <p:nvPr>
            <p:ph type="title"/>
          </p:nvPr>
        </p:nvSpPr>
        <p:spPr>
          <a:xfrm>
            <a:off x="776913" y="221366"/>
            <a:ext cx="8229600" cy="862166"/>
          </a:xfrm>
        </p:spPr>
        <p:txBody>
          <a:bodyPr/>
          <a:lstStyle/>
          <a:p>
            <a:r>
              <a:rPr lang="zh-TW" altLang="en-US" sz="3000" dirty="0"/>
              <a:t>肆、與一般科目關聯為何</a:t>
            </a:r>
          </a:p>
        </p:txBody>
      </p:sp>
    </p:spTree>
    <p:extLst>
      <p:ext uri="{BB962C8B-B14F-4D97-AF65-F5344CB8AC3E}">
        <p14:creationId xmlns:p14="http://schemas.microsoft.com/office/powerpoint/2010/main" val="337655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776913" y="221366"/>
            <a:ext cx="8229600" cy="630281"/>
          </a:xfrm>
        </p:spPr>
        <p:txBody>
          <a:bodyPr/>
          <a:lstStyle/>
          <a:p>
            <a:r>
              <a:rPr lang="zh-TW" altLang="zh-TW" sz="2800" dirty="0"/>
              <a:t>壹</a:t>
            </a:r>
            <a:r>
              <a:rPr lang="zh-TW" altLang="zh-TW" sz="2800" dirty="0" smtClean="0"/>
              <a:t>、</a:t>
            </a:r>
            <a:r>
              <a:rPr lang="zh-TW" altLang="en-US" sz="2800" dirty="0" smtClean="0"/>
              <a:t>十二年國教新課綱改了什麼</a:t>
            </a:r>
            <a:r>
              <a:rPr lang="en-US" altLang="zh-TW" sz="2800" dirty="0" smtClean="0"/>
              <a:t>-</a:t>
            </a:r>
            <a:r>
              <a:rPr kumimoji="1" lang="zh-TW" altLang="en-US" sz="2800" dirty="0">
                <a:solidFill>
                  <a:srgbClr val="EC7066"/>
                </a:solidFill>
                <a:latin typeface="Microsoft YaHei" panose="020B0503020204020204" pitchFamily="34" charset="-122"/>
                <a:ea typeface="Microsoft YaHei" panose="020B0503020204020204" pitchFamily="34" charset="-122"/>
              </a:rPr>
              <a:t>內容及架構之調整</a:t>
            </a:r>
            <a:r>
              <a:rPr lang="en-US" altLang="zh-TW" sz="2800" dirty="0">
                <a:solidFill>
                  <a:schemeClr val="bg1">
                    <a:lumMod val="50000"/>
                  </a:schemeClr>
                </a:solidFill>
              </a:rPr>
              <a:t/>
            </a:r>
            <a:br>
              <a:rPr lang="en-US" altLang="zh-TW" sz="2800" dirty="0">
                <a:solidFill>
                  <a:schemeClr val="bg1">
                    <a:lumMod val="50000"/>
                  </a:schemeClr>
                </a:solidFill>
              </a:rPr>
            </a:br>
            <a:endParaRPr lang="zh-TW" altLang="en-US" sz="2800" dirty="0">
              <a:solidFill>
                <a:schemeClr val="accent6"/>
              </a:solidFill>
            </a:endParaRPr>
          </a:p>
        </p:txBody>
      </p:sp>
      <p:sp>
        <p:nvSpPr>
          <p:cNvPr id="4" name="文字方塊 3"/>
          <p:cNvSpPr txBox="1"/>
          <p:nvPr/>
        </p:nvSpPr>
        <p:spPr>
          <a:xfrm>
            <a:off x="1340528" y="1139095"/>
            <a:ext cx="7155772" cy="4401205"/>
          </a:xfrm>
          <a:prstGeom prst="rect">
            <a:avLst/>
          </a:prstGeom>
          <a:noFill/>
        </p:spPr>
        <p:txBody>
          <a:bodyPr wrap="square" rtlCol="0">
            <a:spAutoFit/>
          </a:bodyPr>
          <a:lstStyle/>
          <a:p>
            <a:pPr marL="342000" indent="-342900">
              <a:lnSpc>
                <a:spcPct val="200000"/>
              </a:lnSpc>
              <a:buFont typeface="+mj-lt"/>
              <a:buAutoNum type="arabicPeriod"/>
              <a:defRPr/>
            </a:pPr>
            <a:r>
              <a:rPr lang="zh-TW" altLang="en-US" sz="2800" b="1" dirty="0" smtClean="0">
                <a:solidFill>
                  <a:srgbClr val="4A452A"/>
                </a:solidFill>
                <a:latin typeface="微軟正黑體"/>
                <a:ea typeface="微軟正黑體"/>
                <a:cs typeface="微軟正黑體"/>
              </a:rPr>
              <a:t>部</a:t>
            </a:r>
            <a:r>
              <a:rPr lang="zh-TW" altLang="en-US" sz="2800" b="1" dirty="0">
                <a:solidFill>
                  <a:srgbClr val="4A452A"/>
                </a:solidFill>
                <a:latin typeface="微軟正黑體"/>
                <a:ea typeface="微軟正黑體"/>
                <a:cs typeface="微軟正黑體"/>
              </a:rPr>
              <a:t>定一般科目課程</a:t>
            </a:r>
            <a:r>
              <a:rPr lang="en-US" altLang="zh-TW" sz="2800" b="1" dirty="0">
                <a:solidFill>
                  <a:srgbClr val="4A452A"/>
                </a:solidFill>
                <a:latin typeface="微軟正黑體"/>
                <a:ea typeface="微軟正黑體"/>
                <a:cs typeface="微軟正黑體"/>
              </a:rPr>
              <a:t>-</a:t>
            </a:r>
            <a:r>
              <a:rPr lang="zh-TW" altLang="en-US" sz="2800" b="1" dirty="0">
                <a:solidFill>
                  <a:srgbClr val="FF0000"/>
                </a:solidFill>
                <a:latin typeface="微軟正黑體"/>
                <a:ea typeface="微軟正黑體"/>
                <a:cs typeface="微軟正黑體"/>
              </a:rPr>
              <a:t>適性分組</a:t>
            </a:r>
          </a:p>
          <a:p>
            <a:pPr marL="342000" indent="-342900">
              <a:lnSpc>
                <a:spcPct val="200000"/>
              </a:lnSpc>
              <a:buFont typeface="+mj-lt"/>
              <a:buAutoNum type="arabicPeriod"/>
              <a:defRPr/>
            </a:pPr>
            <a:r>
              <a:rPr lang="zh-TW" altLang="en-US" sz="2800" b="1" dirty="0">
                <a:solidFill>
                  <a:srgbClr val="4A452A"/>
                </a:solidFill>
                <a:latin typeface="微軟正黑體"/>
                <a:ea typeface="微軟正黑體"/>
                <a:cs typeface="微軟正黑體"/>
              </a:rPr>
              <a:t>部定</a:t>
            </a:r>
            <a:r>
              <a:rPr lang="zh-TW" altLang="en-US" sz="2800" b="1" dirty="0">
                <a:solidFill>
                  <a:srgbClr val="FF0000"/>
                </a:solidFill>
                <a:latin typeface="微軟正黑體"/>
                <a:ea typeface="微軟正黑體"/>
                <a:cs typeface="微軟正黑體"/>
              </a:rPr>
              <a:t>群</a:t>
            </a:r>
            <a:r>
              <a:rPr lang="zh-TW" altLang="en-US" sz="2800" b="1" dirty="0">
                <a:solidFill>
                  <a:srgbClr val="4A452A"/>
                </a:solidFill>
                <a:latin typeface="微軟正黑體"/>
                <a:ea typeface="微軟正黑體"/>
                <a:cs typeface="微軟正黑體"/>
              </a:rPr>
              <a:t>專業及實習課程</a:t>
            </a:r>
            <a:r>
              <a:rPr lang="en-US" altLang="zh-TW" sz="2800" b="1" dirty="0">
                <a:solidFill>
                  <a:srgbClr val="4A452A"/>
                </a:solidFill>
                <a:latin typeface="微軟正黑體"/>
                <a:ea typeface="微軟正黑體"/>
                <a:cs typeface="微軟正黑體"/>
              </a:rPr>
              <a:t>-</a:t>
            </a:r>
            <a:r>
              <a:rPr lang="zh-TW" altLang="en-US" sz="2800" b="1" dirty="0">
                <a:solidFill>
                  <a:srgbClr val="FF0000"/>
                </a:solidFill>
                <a:latin typeface="微軟正黑體"/>
                <a:ea typeface="微軟正黑體"/>
                <a:cs typeface="微軟正黑體"/>
              </a:rPr>
              <a:t>科目調整</a:t>
            </a:r>
            <a:endParaRPr lang="en-US" altLang="zh-TW" sz="2800" b="1" dirty="0">
              <a:solidFill>
                <a:srgbClr val="FF0000"/>
              </a:solidFill>
              <a:latin typeface="微軟正黑體"/>
              <a:ea typeface="微軟正黑體"/>
              <a:cs typeface="微軟正黑體"/>
            </a:endParaRPr>
          </a:p>
          <a:p>
            <a:pPr marL="342000" indent="-342900">
              <a:lnSpc>
                <a:spcPct val="200000"/>
              </a:lnSpc>
              <a:buFont typeface="+mj-lt"/>
              <a:buAutoNum type="arabicPeriod"/>
              <a:defRPr/>
            </a:pPr>
            <a:r>
              <a:rPr lang="zh-TW" altLang="en-US" sz="2800" b="1" dirty="0">
                <a:solidFill>
                  <a:srgbClr val="4A452A"/>
                </a:solidFill>
                <a:latin typeface="微軟正黑體"/>
                <a:ea typeface="微軟正黑體"/>
                <a:cs typeface="微軟正黑體"/>
              </a:rPr>
              <a:t>部定技能領域課程</a:t>
            </a:r>
            <a:r>
              <a:rPr lang="en-US" altLang="zh-TW" sz="2800" b="1" dirty="0">
                <a:solidFill>
                  <a:srgbClr val="4A452A"/>
                </a:solidFill>
                <a:latin typeface="微軟正黑體"/>
                <a:ea typeface="微軟正黑體"/>
                <a:cs typeface="微軟正黑體"/>
              </a:rPr>
              <a:t>-</a:t>
            </a:r>
            <a:r>
              <a:rPr lang="zh-TW" altLang="en-US" sz="2800" b="1" dirty="0">
                <a:solidFill>
                  <a:srgbClr val="FF0000"/>
                </a:solidFill>
                <a:latin typeface="微軟正黑體"/>
                <a:ea typeface="微軟正黑體"/>
                <a:cs typeface="微軟正黑體"/>
              </a:rPr>
              <a:t>新增</a:t>
            </a:r>
            <a:endParaRPr lang="en-US" altLang="zh-TW" sz="2800" b="1" dirty="0">
              <a:solidFill>
                <a:srgbClr val="FF0000"/>
              </a:solidFill>
              <a:latin typeface="微軟正黑體"/>
              <a:ea typeface="微軟正黑體"/>
              <a:cs typeface="微軟正黑體"/>
            </a:endParaRPr>
          </a:p>
          <a:p>
            <a:pPr marL="342000" indent="-342900">
              <a:lnSpc>
                <a:spcPct val="200000"/>
              </a:lnSpc>
              <a:buFont typeface="+mj-lt"/>
              <a:buAutoNum type="arabicPeriod"/>
              <a:defRPr/>
            </a:pPr>
            <a:r>
              <a:rPr lang="zh-TW" altLang="en-US" sz="2800" b="1" dirty="0">
                <a:solidFill>
                  <a:srgbClr val="4A452A"/>
                </a:solidFill>
                <a:latin typeface="微軟正黑體"/>
                <a:ea typeface="微軟正黑體"/>
                <a:cs typeface="微軟正黑體"/>
              </a:rPr>
              <a:t>校訂</a:t>
            </a:r>
            <a:r>
              <a:rPr lang="en-US" altLang="zh-TW" sz="2800" b="1" dirty="0">
                <a:solidFill>
                  <a:srgbClr val="4A452A"/>
                </a:solidFill>
                <a:latin typeface="微軟正黑體"/>
                <a:ea typeface="微軟正黑體"/>
                <a:cs typeface="微軟正黑體"/>
              </a:rPr>
              <a:t>(</a:t>
            </a:r>
            <a:r>
              <a:rPr lang="zh-TW" altLang="en-US" sz="2800" b="1" dirty="0">
                <a:solidFill>
                  <a:srgbClr val="4A452A"/>
                </a:solidFill>
                <a:latin typeface="微軟正黑體"/>
                <a:ea typeface="微軟正黑體"/>
                <a:cs typeface="微軟正黑體"/>
              </a:rPr>
              <a:t>跨班</a:t>
            </a:r>
            <a:r>
              <a:rPr lang="en-US" altLang="zh-TW" sz="2800" b="1" dirty="0">
                <a:solidFill>
                  <a:srgbClr val="4A452A"/>
                </a:solidFill>
                <a:latin typeface="微軟正黑體"/>
                <a:ea typeface="微軟正黑體"/>
                <a:cs typeface="微軟正黑體"/>
              </a:rPr>
              <a:t>/</a:t>
            </a:r>
            <a:r>
              <a:rPr lang="zh-TW" altLang="en-US" sz="2800" b="1" dirty="0">
                <a:solidFill>
                  <a:srgbClr val="4A452A"/>
                </a:solidFill>
                <a:latin typeface="微軟正黑體"/>
                <a:ea typeface="微軟正黑體"/>
                <a:cs typeface="微軟正黑體"/>
              </a:rPr>
              <a:t>科</a:t>
            </a:r>
            <a:r>
              <a:rPr lang="en-US" altLang="zh-TW" sz="2800" b="1" dirty="0">
                <a:solidFill>
                  <a:srgbClr val="4A452A"/>
                </a:solidFill>
                <a:latin typeface="微軟正黑體"/>
                <a:ea typeface="微軟正黑體"/>
                <a:cs typeface="微軟正黑體"/>
              </a:rPr>
              <a:t>/</a:t>
            </a:r>
            <a:r>
              <a:rPr lang="zh-TW" altLang="en-US" sz="2800" b="1" dirty="0">
                <a:solidFill>
                  <a:srgbClr val="4A452A"/>
                </a:solidFill>
                <a:latin typeface="微軟正黑體"/>
                <a:ea typeface="微軟正黑體"/>
                <a:cs typeface="微軟正黑體"/>
              </a:rPr>
              <a:t>群</a:t>
            </a:r>
            <a:r>
              <a:rPr lang="en-US" altLang="zh-TW" sz="2800" b="1" dirty="0">
                <a:solidFill>
                  <a:srgbClr val="4A452A"/>
                </a:solidFill>
                <a:latin typeface="微軟正黑體"/>
                <a:ea typeface="微軟正黑體"/>
                <a:cs typeface="微軟正黑體"/>
              </a:rPr>
              <a:t>)</a:t>
            </a:r>
            <a:r>
              <a:rPr lang="zh-TW" altLang="en-US" sz="2800" b="1" dirty="0">
                <a:solidFill>
                  <a:srgbClr val="4A452A"/>
                </a:solidFill>
                <a:latin typeface="微軟正黑體"/>
                <a:ea typeface="微軟正黑體"/>
                <a:cs typeface="微軟正黑體"/>
              </a:rPr>
              <a:t>選修課程</a:t>
            </a:r>
            <a:r>
              <a:rPr lang="en-US" altLang="zh-TW" sz="2800" b="1" dirty="0">
                <a:solidFill>
                  <a:srgbClr val="FF0000"/>
                </a:solidFill>
                <a:latin typeface="微軟正黑體"/>
                <a:ea typeface="微軟正黑體"/>
                <a:cs typeface="微軟正黑體"/>
              </a:rPr>
              <a:t>-</a:t>
            </a:r>
            <a:r>
              <a:rPr lang="zh-TW" altLang="en-US" sz="2800" b="1" dirty="0">
                <a:solidFill>
                  <a:srgbClr val="FF0000"/>
                </a:solidFill>
                <a:latin typeface="微軟正黑體"/>
                <a:ea typeface="微軟正黑體"/>
                <a:cs typeface="微軟正黑體"/>
              </a:rPr>
              <a:t>降低開班人數</a:t>
            </a:r>
            <a:endParaRPr lang="en-US" altLang="zh-TW" sz="2800" b="1" dirty="0">
              <a:solidFill>
                <a:srgbClr val="FF0000"/>
              </a:solidFill>
              <a:latin typeface="微軟正黑體"/>
              <a:ea typeface="微軟正黑體"/>
              <a:cs typeface="微軟正黑體"/>
            </a:endParaRPr>
          </a:p>
          <a:p>
            <a:pPr marL="342000" indent="-342900">
              <a:lnSpc>
                <a:spcPct val="200000"/>
              </a:lnSpc>
              <a:buFont typeface="+mj-lt"/>
              <a:buAutoNum type="arabicPeriod"/>
              <a:defRPr/>
            </a:pPr>
            <a:r>
              <a:rPr lang="zh-TW" altLang="en-US" sz="2800" b="1" dirty="0">
                <a:solidFill>
                  <a:srgbClr val="4A452A"/>
                </a:solidFill>
                <a:latin typeface="微軟正黑體"/>
                <a:ea typeface="微軟正黑體"/>
                <a:cs typeface="微軟正黑體"/>
              </a:rPr>
              <a:t>彈性學習時間</a:t>
            </a:r>
            <a:r>
              <a:rPr lang="en-US" altLang="zh-TW" sz="2800" b="1" dirty="0">
                <a:solidFill>
                  <a:srgbClr val="4A452A"/>
                </a:solidFill>
                <a:latin typeface="微軟正黑體"/>
                <a:ea typeface="微軟正黑體"/>
                <a:cs typeface="微軟正黑體"/>
              </a:rPr>
              <a:t>-</a:t>
            </a:r>
            <a:r>
              <a:rPr lang="zh-TW" altLang="en-US" sz="2800" b="1" dirty="0">
                <a:solidFill>
                  <a:srgbClr val="FF0000"/>
                </a:solidFill>
                <a:latin typeface="微軟正黑體"/>
                <a:ea typeface="微軟正黑體"/>
                <a:cs typeface="微軟正黑體"/>
              </a:rPr>
              <a:t>增加時數</a:t>
            </a:r>
            <a:endParaRPr lang="en-US" altLang="zh-TW" sz="2800" b="1" dirty="0">
              <a:solidFill>
                <a:srgbClr val="FF0000"/>
              </a:solidFill>
              <a:latin typeface="微軟正黑體"/>
              <a:ea typeface="微軟正黑體"/>
              <a:cs typeface="微軟正黑體"/>
            </a:endParaRPr>
          </a:p>
        </p:txBody>
      </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7</a:t>
            </a:fld>
            <a:endParaRPr kumimoji="1" lang="zh-TW" altLang="en-US"/>
          </a:p>
        </p:txBody>
      </p:sp>
      <p:sp>
        <p:nvSpPr>
          <p:cNvPr id="5" name="橢圓 4"/>
          <p:cNvSpPr/>
          <p:nvPr/>
        </p:nvSpPr>
        <p:spPr>
          <a:xfrm>
            <a:off x="446473" y="6535814"/>
            <a:ext cx="100543" cy="185662"/>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79344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503" name="直線接點 35"/>
          <p:cNvCxnSpPr>
            <a:cxnSpLocks noChangeShapeType="1"/>
            <a:endCxn id="63512" idx="1"/>
          </p:cNvCxnSpPr>
          <p:nvPr/>
        </p:nvCxnSpPr>
        <p:spPr bwMode="auto">
          <a:xfrm>
            <a:off x="1518523" y="1661101"/>
            <a:ext cx="3007862" cy="2227073"/>
          </a:xfrm>
          <a:prstGeom prst="line">
            <a:avLst/>
          </a:prstGeom>
          <a:noFill/>
          <a:ln w="25400" algn="ctr">
            <a:solidFill>
              <a:schemeClr val="tx2">
                <a:lumMod val="20000"/>
                <a:lumOff val="80000"/>
              </a:schemeClr>
            </a:solidFill>
            <a:round/>
            <a:headEnd/>
            <a:tailEnd/>
          </a:ln>
          <a:extLst>
            <a:ext uri="{909E8E84-426E-40DD-AFC4-6F175D3DCCD1}">
              <a14:hiddenFill xmlns:a14="http://schemas.microsoft.com/office/drawing/2010/main">
                <a:noFill/>
              </a14:hiddenFill>
            </a:ext>
          </a:extLst>
        </p:spPr>
      </p:cxnSp>
      <p:cxnSp>
        <p:nvCxnSpPr>
          <p:cNvPr id="63506" name="直線接點 50"/>
          <p:cNvCxnSpPr>
            <a:cxnSpLocks noChangeShapeType="1"/>
            <a:endCxn id="67" idx="1"/>
          </p:cNvCxnSpPr>
          <p:nvPr/>
        </p:nvCxnSpPr>
        <p:spPr bwMode="auto">
          <a:xfrm>
            <a:off x="1501244" y="1661101"/>
            <a:ext cx="3117229" cy="3954570"/>
          </a:xfrm>
          <a:prstGeom prst="line">
            <a:avLst/>
          </a:prstGeom>
          <a:noFill/>
          <a:ln w="25400" algn="ctr">
            <a:solidFill>
              <a:srgbClr val="92D050"/>
            </a:solidFill>
            <a:round/>
            <a:headEnd/>
            <a:tailEnd/>
          </a:ln>
          <a:extLst>
            <a:ext uri="{909E8E84-426E-40DD-AFC4-6F175D3DCCD1}">
              <a14:hiddenFill xmlns:a14="http://schemas.microsoft.com/office/drawing/2010/main">
                <a:noFill/>
              </a14:hiddenFill>
            </a:ext>
          </a:extLst>
        </p:spPr>
      </p:cxnSp>
      <p:cxnSp>
        <p:nvCxnSpPr>
          <p:cNvPr id="63507" name="直線接點 53"/>
          <p:cNvCxnSpPr>
            <a:cxnSpLocks noChangeShapeType="1"/>
            <a:endCxn id="67" idx="1"/>
          </p:cNvCxnSpPr>
          <p:nvPr/>
        </p:nvCxnSpPr>
        <p:spPr bwMode="auto">
          <a:xfrm>
            <a:off x="1521661" y="3857817"/>
            <a:ext cx="3096812" cy="1757854"/>
          </a:xfrm>
          <a:prstGeom prst="line">
            <a:avLst/>
          </a:prstGeom>
          <a:noFill/>
          <a:ln w="25400" algn="ctr">
            <a:solidFill>
              <a:srgbClr val="92D050"/>
            </a:solidFill>
            <a:round/>
            <a:headEnd/>
            <a:tailEnd/>
          </a:ln>
          <a:extLst>
            <a:ext uri="{909E8E84-426E-40DD-AFC4-6F175D3DCCD1}">
              <a14:hiddenFill xmlns:a14="http://schemas.microsoft.com/office/drawing/2010/main">
                <a:noFill/>
              </a14:hiddenFill>
            </a:ext>
          </a:extLst>
        </p:spPr>
      </p:cxnSp>
      <p:cxnSp>
        <p:nvCxnSpPr>
          <p:cNvPr id="63508" name="直線接點 56"/>
          <p:cNvCxnSpPr>
            <a:cxnSpLocks noChangeShapeType="1"/>
            <a:endCxn id="67" idx="1"/>
          </p:cNvCxnSpPr>
          <p:nvPr/>
        </p:nvCxnSpPr>
        <p:spPr bwMode="auto">
          <a:xfrm flipV="1">
            <a:off x="1483979" y="5615671"/>
            <a:ext cx="3134494" cy="315206"/>
          </a:xfrm>
          <a:prstGeom prst="line">
            <a:avLst/>
          </a:prstGeom>
          <a:noFill/>
          <a:ln w="25400" algn="ctr">
            <a:solidFill>
              <a:srgbClr val="92D050"/>
            </a:solidFill>
            <a:round/>
            <a:headEnd/>
            <a:tailEnd/>
          </a:ln>
          <a:extLst>
            <a:ext uri="{909E8E84-426E-40DD-AFC4-6F175D3DCCD1}">
              <a14:hiddenFill xmlns:a14="http://schemas.microsoft.com/office/drawing/2010/main">
                <a:noFill/>
              </a14:hiddenFill>
            </a:ext>
          </a:extLst>
        </p:spPr>
      </p:cxnSp>
      <p:cxnSp>
        <p:nvCxnSpPr>
          <p:cNvPr id="63509" name="直線接點 59"/>
          <p:cNvCxnSpPr>
            <a:cxnSpLocks noChangeShapeType="1"/>
            <a:endCxn id="67" idx="1"/>
          </p:cNvCxnSpPr>
          <p:nvPr/>
        </p:nvCxnSpPr>
        <p:spPr bwMode="auto">
          <a:xfrm>
            <a:off x="1495841" y="4919242"/>
            <a:ext cx="3122632" cy="696429"/>
          </a:xfrm>
          <a:prstGeom prst="line">
            <a:avLst/>
          </a:prstGeom>
          <a:noFill/>
          <a:ln w="25400" algn="ctr">
            <a:solidFill>
              <a:srgbClr val="92D050"/>
            </a:solidFill>
            <a:round/>
            <a:headEnd/>
            <a:tailEnd/>
          </a:ln>
          <a:extLst>
            <a:ext uri="{909E8E84-426E-40DD-AFC4-6F175D3DCCD1}">
              <a14:hiddenFill xmlns:a14="http://schemas.microsoft.com/office/drawing/2010/main">
                <a:noFill/>
              </a14:hiddenFill>
            </a:ext>
          </a:extLst>
        </p:spPr>
      </p:cxnSp>
      <p:sp>
        <p:nvSpPr>
          <p:cNvPr id="63510" name="AutoShape 15"/>
          <p:cNvSpPr>
            <a:spLocks noChangeArrowheads="1"/>
          </p:cNvSpPr>
          <p:nvPr/>
        </p:nvSpPr>
        <p:spPr bwMode="gray">
          <a:xfrm>
            <a:off x="4607350" y="3108525"/>
            <a:ext cx="1279525" cy="482600"/>
          </a:xfrm>
          <a:prstGeom prst="roundRect">
            <a:avLst>
              <a:gd name="adj" fmla="val 16667"/>
            </a:avLst>
          </a:prstGeom>
          <a:solidFill>
            <a:schemeClr val="tx2">
              <a:lumMod val="20000"/>
              <a:lumOff val="8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ClrTx/>
              <a:buFont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部定科目</a:t>
            </a:r>
          </a:p>
        </p:txBody>
      </p:sp>
      <p:sp>
        <p:nvSpPr>
          <p:cNvPr id="63511" name="AutoShape 15"/>
          <p:cNvSpPr>
            <a:spLocks noChangeArrowheads="1"/>
          </p:cNvSpPr>
          <p:nvPr/>
        </p:nvSpPr>
        <p:spPr bwMode="gray">
          <a:xfrm>
            <a:off x="4618473" y="4095342"/>
            <a:ext cx="1279525" cy="482600"/>
          </a:xfrm>
          <a:prstGeom prst="roundRect">
            <a:avLst>
              <a:gd name="adj" fmla="val 16667"/>
            </a:avLst>
          </a:prstGeom>
          <a:solidFill>
            <a:schemeClr val="tx2">
              <a:lumMod val="20000"/>
              <a:lumOff val="8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ClrTx/>
              <a:buFont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校訂科目</a:t>
            </a:r>
          </a:p>
        </p:txBody>
      </p:sp>
      <p:sp>
        <p:nvSpPr>
          <p:cNvPr id="63512" name="左中括弧 83"/>
          <p:cNvSpPr>
            <a:spLocks/>
          </p:cNvSpPr>
          <p:nvPr/>
        </p:nvSpPr>
        <p:spPr bwMode="auto">
          <a:xfrm>
            <a:off x="4526385" y="3371442"/>
            <a:ext cx="84137" cy="1033463"/>
          </a:xfrm>
          <a:prstGeom prst="leftBracket">
            <a:avLst>
              <a:gd name="adj" fmla="val 8473"/>
            </a:avLst>
          </a:prstGeom>
          <a:noFill/>
          <a:ln w="19050" algn="ctr">
            <a:solidFill>
              <a:schemeClr val="tx2">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latinLnBrk="1" hangingPunct="1">
              <a:spcBef>
                <a:spcPct val="0"/>
              </a:spcBef>
              <a:buClrTx/>
              <a:buFontTx/>
              <a:buNone/>
            </a:pPr>
            <a:endParaRPr lang="zh-TW" altLang="en-US" sz="1800">
              <a:solidFill>
                <a:schemeClr val="tx1">
                  <a:lumMod val="75000"/>
                  <a:lumOff val="25000"/>
                </a:schemeClr>
              </a:solidFill>
              <a:latin typeface="Gulim" panose="020B0600000101010101" pitchFamily="34" charset="-127"/>
              <a:ea typeface="Gulim" panose="020B0600000101010101" pitchFamily="34" charset="-127"/>
            </a:endParaRPr>
          </a:p>
        </p:txBody>
      </p:sp>
      <p:sp>
        <p:nvSpPr>
          <p:cNvPr id="63514" name="AutoShape 15"/>
          <p:cNvSpPr>
            <a:spLocks noChangeArrowheads="1"/>
          </p:cNvSpPr>
          <p:nvPr/>
        </p:nvSpPr>
        <p:spPr bwMode="gray">
          <a:xfrm>
            <a:off x="6163811" y="2812792"/>
            <a:ext cx="2472189" cy="1045025"/>
          </a:xfrm>
          <a:prstGeom prst="roundRect">
            <a:avLst>
              <a:gd name="adj" fmla="val 16667"/>
            </a:avLst>
          </a:prstGeom>
          <a:solidFill>
            <a:schemeClr val="tx2">
              <a:lumMod val="20000"/>
              <a:lumOff val="8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atinLnBrk="1">
              <a:spcBef>
                <a:spcPct val="0"/>
              </a:spcBef>
              <a:buClrTx/>
              <a:buNone/>
            </a:pPr>
            <a:r>
              <a:rPr lang="zh-TW" altLang="en-US" sz="2200" b="1" dirty="0" smtClean="0">
                <a:solidFill>
                  <a:schemeClr val="tx1">
                    <a:lumMod val="75000"/>
                    <a:lumOff val="25000"/>
                  </a:schemeClr>
                </a:solidFill>
                <a:latin typeface="微軟正黑體" panose="020B0604030504040204" pitchFamily="34" charset="-120"/>
                <a:ea typeface="微軟正黑體" panose="020B0604030504040204" pitchFamily="34" charset="-120"/>
              </a:rPr>
              <a:t>程式</a:t>
            </a: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語言與設計</a:t>
            </a:r>
          </a:p>
          <a:p>
            <a:pPr latinLnBrk="1">
              <a:spcBef>
                <a:spcPct val="0"/>
              </a:spcBef>
              <a:buClr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多媒體製作與應用</a:t>
            </a:r>
          </a:p>
          <a:p>
            <a:pPr latinLnBrk="1">
              <a:spcBef>
                <a:spcPct val="0"/>
              </a:spcBef>
              <a:buClrTx/>
              <a:buNone/>
            </a:pPr>
            <a:r>
              <a:rPr lang="zh-TW" altLang="en-US" sz="2200" b="1" dirty="0" smtClean="0">
                <a:solidFill>
                  <a:schemeClr val="tx1">
                    <a:lumMod val="75000"/>
                    <a:lumOff val="25000"/>
                  </a:schemeClr>
                </a:solidFill>
                <a:latin typeface="微軟正黑體" panose="020B0604030504040204" pitchFamily="34" charset="-120"/>
                <a:ea typeface="微軟正黑體" panose="020B0604030504040204" pitchFamily="34" charset="-120"/>
              </a:rPr>
              <a:t>資料庫應用</a:t>
            </a:r>
            <a:endPar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63515" name="直線接點 2"/>
          <p:cNvCxnSpPr>
            <a:cxnSpLocks noChangeShapeType="1"/>
            <a:stCxn id="63510" idx="3"/>
            <a:endCxn id="63514" idx="1"/>
          </p:cNvCxnSpPr>
          <p:nvPr/>
        </p:nvCxnSpPr>
        <p:spPr bwMode="auto">
          <a:xfrm flipV="1">
            <a:off x="5886875" y="3335305"/>
            <a:ext cx="276936" cy="14520"/>
          </a:xfrm>
          <a:prstGeom prst="line">
            <a:avLst/>
          </a:prstGeom>
          <a:noFill/>
          <a:ln w="19050" algn="ctr">
            <a:solidFill>
              <a:schemeClr val="tx2">
                <a:lumMod val="20000"/>
                <a:lumOff val="80000"/>
              </a:schemeClr>
            </a:solidFill>
            <a:round/>
            <a:headEnd/>
            <a:tailEnd/>
          </a:ln>
          <a:extLst>
            <a:ext uri="{909E8E84-426E-40DD-AFC4-6F175D3DCCD1}">
              <a14:hiddenFill xmlns:a14="http://schemas.microsoft.com/office/drawing/2010/main">
                <a:noFill/>
              </a14:hiddenFill>
            </a:ext>
          </a:extLst>
        </p:spPr>
      </p:cxnSp>
      <p:cxnSp>
        <p:nvCxnSpPr>
          <p:cNvPr id="63517" name="直線接點 54"/>
          <p:cNvCxnSpPr>
            <a:cxnSpLocks noChangeShapeType="1"/>
            <a:stCxn id="63511" idx="3"/>
            <a:endCxn id="47" idx="1"/>
          </p:cNvCxnSpPr>
          <p:nvPr/>
        </p:nvCxnSpPr>
        <p:spPr bwMode="auto">
          <a:xfrm flipV="1">
            <a:off x="5897998" y="4333121"/>
            <a:ext cx="272297" cy="3521"/>
          </a:xfrm>
          <a:prstGeom prst="line">
            <a:avLst/>
          </a:prstGeom>
          <a:noFill/>
          <a:ln w="19050" algn="ctr">
            <a:solidFill>
              <a:schemeClr val="tx2">
                <a:lumMod val="20000"/>
                <a:lumOff val="80000"/>
              </a:schemeClr>
            </a:solidFill>
            <a:round/>
            <a:headEnd/>
            <a:tailEnd/>
          </a:ln>
          <a:extLst>
            <a:ext uri="{909E8E84-426E-40DD-AFC4-6F175D3DCCD1}">
              <a14:hiddenFill xmlns:a14="http://schemas.microsoft.com/office/drawing/2010/main">
                <a:noFill/>
              </a14:hiddenFill>
            </a:ext>
          </a:extLst>
        </p:spPr>
      </p:cxnSp>
      <p:cxnSp>
        <p:nvCxnSpPr>
          <p:cNvPr id="63519" name="直線接點 36"/>
          <p:cNvCxnSpPr>
            <a:cxnSpLocks noChangeShapeType="1"/>
            <a:endCxn id="63512" idx="1"/>
          </p:cNvCxnSpPr>
          <p:nvPr/>
        </p:nvCxnSpPr>
        <p:spPr bwMode="auto">
          <a:xfrm flipV="1">
            <a:off x="1516640" y="3888174"/>
            <a:ext cx="3009745" cy="1005798"/>
          </a:xfrm>
          <a:prstGeom prst="line">
            <a:avLst/>
          </a:prstGeom>
          <a:noFill/>
          <a:ln w="25400" algn="ctr">
            <a:solidFill>
              <a:schemeClr val="tx2">
                <a:lumMod val="20000"/>
                <a:lumOff val="80000"/>
              </a:schemeClr>
            </a:solidFill>
            <a:round/>
            <a:headEnd/>
            <a:tailEnd/>
          </a:ln>
          <a:extLst>
            <a:ext uri="{909E8E84-426E-40DD-AFC4-6F175D3DCCD1}">
              <a14:hiddenFill xmlns:a14="http://schemas.microsoft.com/office/drawing/2010/main">
                <a:noFill/>
              </a14:hiddenFill>
            </a:ext>
          </a:extLst>
        </p:spPr>
      </p:cxnSp>
      <p:sp>
        <p:nvSpPr>
          <p:cNvPr id="80" name="AutoShape 15"/>
          <p:cNvSpPr>
            <a:spLocks noChangeArrowheads="1"/>
          </p:cNvSpPr>
          <p:nvPr/>
        </p:nvSpPr>
        <p:spPr bwMode="gray">
          <a:xfrm>
            <a:off x="6164093" y="5374371"/>
            <a:ext cx="1313569" cy="482600"/>
          </a:xfrm>
          <a:prstGeom prst="roundRect">
            <a:avLst>
              <a:gd name="adj" fmla="val 16667"/>
            </a:avLst>
          </a:prstGeom>
          <a:solidFill>
            <a:srgbClr val="D7E4BD"/>
          </a:solidFill>
          <a:ln>
            <a:noFill/>
          </a:ln>
        </p:spPr>
        <p:txBody>
          <a:bodyPr wrap="none" anchor="ctr"/>
          <a:lstStyle/>
          <a:p>
            <a:pPr latinLnBrk="1">
              <a:spcBef>
                <a:spcPct val="0"/>
              </a:spcBef>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專題實作</a:t>
            </a:r>
          </a:p>
        </p:txBody>
      </p:sp>
      <p:cxnSp>
        <p:nvCxnSpPr>
          <p:cNvPr id="63521" name="直線接點 35"/>
          <p:cNvCxnSpPr>
            <a:cxnSpLocks noChangeShapeType="1"/>
            <a:endCxn id="70" idx="1"/>
          </p:cNvCxnSpPr>
          <p:nvPr/>
        </p:nvCxnSpPr>
        <p:spPr bwMode="auto">
          <a:xfrm flipV="1">
            <a:off x="1521661" y="2026132"/>
            <a:ext cx="3075855" cy="1806415"/>
          </a:xfrm>
          <a:prstGeom prst="line">
            <a:avLst/>
          </a:prstGeom>
          <a:noFill/>
          <a:ln w="25400" algn="ctr">
            <a:solidFill>
              <a:schemeClr val="accent6">
                <a:lumMod val="40000"/>
                <a:lumOff val="60000"/>
              </a:schemeClr>
            </a:solidFill>
            <a:round/>
            <a:headEnd/>
            <a:tailEnd/>
          </a:ln>
          <a:extLst>
            <a:ext uri="{909E8E84-426E-40DD-AFC4-6F175D3DCCD1}">
              <a14:hiddenFill xmlns:a14="http://schemas.microsoft.com/office/drawing/2010/main">
                <a:noFill/>
              </a14:hiddenFill>
            </a:ext>
          </a:extLst>
        </p:spPr>
      </p:cxnSp>
      <p:cxnSp>
        <p:nvCxnSpPr>
          <p:cNvPr id="63522" name="直線接點 35"/>
          <p:cNvCxnSpPr>
            <a:cxnSpLocks noChangeShapeType="1"/>
            <a:endCxn id="70" idx="1"/>
          </p:cNvCxnSpPr>
          <p:nvPr/>
        </p:nvCxnSpPr>
        <p:spPr bwMode="auto">
          <a:xfrm flipV="1">
            <a:off x="1505556" y="2026132"/>
            <a:ext cx="3091960" cy="2867840"/>
          </a:xfrm>
          <a:prstGeom prst="line">
            <a:avLst/>
          </a:prstGeom>
          <a:noFill/>
          <a:ln w="25400" algn="ctr">
            <a:solidFill>
              <a:schemeClr val="accent6">
                <a:lumMod val="40000"/>
                <a:lumOff val="60000"/>
              </a:schemeClr>
            </a:solidFill>
            <a:round/>
            <a:headEnd/>
            <a:tailEnd/>
          </a:ln>
          <a:extLst>
            <a:ext uri="{909E8E84-426E-40DD-AFC4-6F175D3DCCD1}">
              <a14:hiddenFill xmlns:a14="http://schemas.microsoft.com/office/drawing/2010/main">
                <a:noFill/>
              </a14:hiddenFill>
            </a:ext>
          </a:extLst>
        </p:spPr>
      </p:cxnSp>
      <p:sp>
        <p:nvSpPr>
          <p:cNvPr id="47" name="AutoShape 15">
            <a:extLst>
              <a:ext uri="{FF2B5EF4-FFF2-40B4-BE49-F238E27FC236}">
                <a16:creationId xmlns:a16="http://schemas.microsoft.com/office/drawing/2014/main" id="{27F21030-141F-4B8C-A32F-63393F16AE26}"/>
              </a:ext>
            </a:extLst>
          </p:cNvPr>
          <p:cNvSpPr>
            <a:spLocks noChangeArrowheads="1"/>
          </p:cNvSpPr>
          <p:nvPr/>
        </p:nvSpPr>
        <p:spPr bwMode="gray">
          <a:xfrm>
            <a:off x="6170295" y="4091821"/>
            <a:ext cx="1921653" cy="482600"/>
          </a:xfrm>
          <a:prstGeom prst="roundRect">
            <a:avLst>
              <a:gd name="adj" fmla="val 16667"/>
            </a:avLst>
          </a:prstGeom>
          <a:solidFill>
            <a:schemeClr val="tx2">
              <a:lumMod val="20000"/>
              <a:lumOff val="8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atinLnBrk="1">
              <a:spcBef>
                <a:spcPct val="0"/>
              </a:spcBef>
              <a:buClr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電腦軟體</a:t>
            </a:r>
            <a:r>
              <a:rPr lang="zh-TW" altLang="en-US" sz="2200" b="1" dirty="0" smtClean="0">
                <a:solidFill>
                  <a:schemeClr val="tx1">
                    <a:lumMod val="75000"/>
                    <a:lumOff val="25000"/>
                  </a:schemeClr>
                </a:solidFill>
                <a:latin typeface="微軟正黑體" panose="020B0604030504040204" pitchFamily="34" charset="-120"/>
                <a:ea typeface="微軟正黑體" panose="020B0604030504040204" pitchFamily="34" charset="-120"/>
              </a:rPr>
              <a:t>應用</a:t>
            </a:r>
            <a:endPar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9" name="AutoShape 15">
            <a:extLst>
              <a:ext uri="{FF2B5EF4-FFF2-40B4-BE49-F238E27FC236}">
                <a16:creationId xmlns:a16="http://schemas.microsoft.com/office/drawing/2014/main" id="{486843D6-79AE-4741-A3E2-8F8E30621577}"/>
              </a:ext>
            </a:extLst>
          </p:cNvPr>
          <p:cNvSpPr>
            <a:spLocks noChangeArrowheads="1"/>
          </p:cNvSpPr>
          <p:nvPr/>
        </p:nvSpPr>
        <p:spPr bwMode="gray">
          <a:xfrm>
            <a:off x="6143136" y="1787543"/>
            <a:ext cx="2342854" cy="482600"/>
          </a:xfrm>
          <a:prstGeom prst="roundRect">
            <a:avLst>
              <a:gd name="adj" fmla="val 16667"/>
            </a:avLst>
          </a:prstGeom>
          <a:solidFill>
            <a:schemeClr val="accent6">
              <a:lumMod val="40000"/>
              <a:lumOff val="60000"/>
            </a:schemeClr>
          </a:solidFill>
          <a:ln>
            <a:noFill/>
          </a:ln>
        </p:spPr>
        <p:txBody>
          <a:bodyPr wrap="none" anchor="ctr"/>
          <a:lstStyle/>
          <a:p>
            <a:pPr latinLnBrk="1">
              <a:defRPr/>
            </a:pPr>
            <a:r>
              <a:rPr lang="zh-TW" altLang="en-US" sz="2200" b="1" dirty="0">
                <a:solidFill>
                  <a:schemeClr val="tx1">
                    <a:lumMod val="75000"/>
                    <a:lumOff val="25000"/>
                  </a:schemeClr>
                </a:solidFill>
                <a:latin typeface="微軟正黑體" pitchFamily="34" charset="-120"/>
                <a:ea typeface="微軟正黑體" pitchFamily="34" charset="-120"/>
              </a:rPr>
              <a:t>數位科技</a:t>
            </a:r>
            <a:r>
              <a:rPr lang="zh-TW" altLang="en-US" sz="2200" b="1" dirty="0" smtClean="0">
                <a:solidFill>
                  <a:schemeClr val="tx1">
                    <a:lumMod val="75000"/>
                    <a:lumOff val="25000"/>
                  </a:schemeClr>
                </a:solidFill>
                <a:latin typeface="微軟正黑體" pitchFamily="34" charset="-120"/>
                <a:ea typeface="微軟正黑體" pitchFamily="34" charset="-120"/>
              </a:rPr>
              <a:t>應用</a:t>
            </a:r>
            <a:endParaRPr lang="en-US" altLang="zh-TW" sz="2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58" name="直線接點 35">
            <a:extLst>
              <a:ext uri="{FF2B5EF4-FFF2-40B4-BE49-F238E27FC236}">
                <a16:creationId xmlns:a16="http://schemas.microsoft.com/office/drawing/2014/main" id="{57F19C10-C400-45B7-9FFD-594B4CC0643E}"/>
              </a:ext>
            </a:extLst>
          </p:cNvPr>
          <p:cNvCxnSpPr>
            <a:cxnSpLocks noChangeShapeType="1"/>
            <a:endCxn id="70" idx="1"/>
          </p:cNvCxnSpPr>
          <p:nvPr/>
        </p:nvCxnSpPr>
        <p:spPr bwMode="auto">
          <a:xfrm flipV="1">
            <a:off x="1495841" y="2026132"/>
            <a:ext cx="3101675" cy="708646"/>
          </a:xfrm>
          <a:prstGeom prst="line">
            <a:avLst/>
          </a:prstGeom>
          <a:noFill/>
          <a:ln w="25400" algn="ctr">
            <a:solidFill>
              <a:schemeClr val="accent6">
                <a:lumMod val="40000"/>
                <a:lumOff val="60000"/>
              </a:schemeClr>
            </a:solidFill>
            <a:round/>
            <a:headEnd/>
            <a:tailEnd/>
          </a:ln>
          <a:extLst>
            <a:ext uri="{909E8E84-426E-40DD-AFC4-6F175D3DCCD1}">
              <a14:hiddenFill xmlns:a14="http://schemas.microsoft.com/office/drawing/2010/main">
                <a:noFill/>
              </a14:hiddenFill>
            </a:ext>
          </a:extLst>
        </p:spPr>
      </p:cxnSp>
      <p:sp>
        <p:nvSpPr>
          <p:cNvPr id="67" name="AutoShape 15">
            <a:extLst>
              <a:ext uri="{FF2B5EF4-FFF2-40B4-BE49-F238E27FC236}">
                <a16:creationId xmlns:a16="http://schemas.microsoft.com/office/drawing/2014/main" id="{A6BB713D-E29B-426C-ACA6-867B6CE33428}"/>
              </a:ext>
            </a:extLst>
          </p:cNvPr>
          <p:cNvSpPr>
            <a:spLocks noChangeArrowheads="1"/>
          </p:cNvSpPr>
          <p:nvPr/>
        </p:nvSpPr>
        <p:spPr bwMode="gray">
          <a:xfrm>
            <a:off x="4618473" y="5374371"/>
            <a:ext cx="1279525" cy="482600"/>
          </a:xfrm>
          <a:prstGeom prst="roundRect">
            <a:avLst>
              <a:gd name="adj" fmla="val 6781"/>
            </a:avLst>
          </a:prstGeom>
          <a:solidFill>
            <a:schemeClr val="accent3">
              <a:lumMod val="40000"/>
              <a:lumOff val="6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ClrTx/>
              <a:buFont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校訂科目</a:t>
            </a:r>
          </a:p>
        </p:txBody>
      </p:sp>
      <p:sp>
        <p:nvSpPr>
          <p:cNvPr id="70" name="AutoShape 15">
            <a:extLst>
              <a:ext uri="{FF2B5EF4-FFF2-40B4-BE49-F238E27FC236}">
                <a16:creationId xmlns:a16="http://schemas.microsoft.com/office/drawing/2014/main" id="{39589095-B1B0-49C9-844E-B0068195D62B}"/>
              </a:ext>
            </a:extLst>
          </p:cNvPr>
          <p:cNvSpPr>
            <a:spLocks noChangeArrowheads="1"/>
          </p:cNvSpPr>
          <p:nvPr/>
        </p:nvSpPr>
        <p:spPr bwMode="gray">
          <a:xfrm>
            <a:off x="4597516" y="1784832"/>
            <a:ext cx="1279525" cy="482600"/>
          </a:xfrm>
          <a:prstGeom prst="roundRect">
            <a:avLst>
              <a:gd name="adj" fmla="val 16667"/>
            </a:avLst>
          </a:prstGeom>
          <a:solidFill>
            <a:schemeClr val="accent6">
              <a:lumMod val="40000"/>
              <a:lumOff val="60000"/>
            </a:schemeClr>
          </a:solidFill>
          <a:ln>
            <a:noFill/>
          </a:ln>
          <a:extLst/>
        </p:spPr>
        <p:txBody>
          <a:bodyPr wrap="none" anchor="ctr"/>
          <a:lstStyle>
            <a:lvl1pPr>
              <a:spcBef>
                <a:spcPct val="20000"/>
              </a:spcBef>
              <a:buClr>
                <a:schemeClr val="tx2"/>
              </a:buClr>
              <a:buFont typeface="Wingdings" panose="05000000000000000000" pitchFamily="2" charset="2"/>
              <a:buChar char="v"/>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1"/>
              </a:buClr>
              <a:buFont typeface="Wingdings" panose="05000000000000000000" pitchFamily="2" charset="2"/>
              <a:buChar char="§"/>
              <a:defRPr kumimoji="1" sz="2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accent2"/>
              </a:buClr>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ClrTx/>
              <a:buFontTx/>
              <a:buNone/>
            </a:pPr>
            <a:r>
              <a:rPr lang="zh-TW" altLang="en-US" sz="2200" b="1" dirty="0">
                <a:solidFill>
                  <a:schemeClr val="tx1">
                    <a:lumMod val="75000"/>
                    <a:lumOff val="25000"/>
                  </a:schemeClr>
                </a:solidFill>
                <a:latin typeface="微軟正黑體" panose="020B0604030504040204" pitchFamily="34" charset="-120"/>
                <a:ea typeface="微軟正黑體" panose="020B0604030504040204" pitchFamily="34" charset="-120"/>
              </a:rPr>
              <a:t>部定科目</a:t>
            </a:r>
          </a:p>
        </p:txBody>
      </p:sp>
      <p:cxnSp>
        <p:nvCxnSpPr>
          <p:cNvPr id="74" name="直線接點 35">
            <a:extLst>
              <a:ext uri="{FF2B5EF4-FFF2-40B4-BE49-F238E27FC236}">
                <a16:creationId xmlns:a16="http://schemas.microsoft.com/office/drawing/2014/main" id="{9A664EC6-57CA-453D-B577-38530F43D992}"/>
              </a:ext>
            </a:extLst>
          </p:cNvPr>
          <p:cNvCxnSpPr>
            <a:cxnSpLocks noChangeShapeType="1"/>
            <a:stCxn id="70" idx="3"/>
            <a:endCxn id="49" idx="1"/>
          </p:cNvCxnSpPr>
          <p:nvPr/>
        </p:nvCxnSpPr>
        <p:spPr bwMode="auto">
          <a:xfrm>
            <a:off x="5877041" y="2026132"/>
            <a:ext cx="266095" cy="2711"/>
          </a:xfrm>
          <a:prstGeom prst="line">
            <a:avLst/>
          </a:prstGeom>
          <a:noFill/>
          <a:ln w="19050" algn="ctr">
            <a:solidFill>
              <a:schemeClr val="accent6">
                <a:lumMod val="40000"/>
                <a:lumOff val="60000"/>
              </a:schemeClr>
            </a:solidFill>
            <a:round/>
            <a:headEnd/>
            <a:tailEnd/>
          </a:ln>
          <a:extLst>
            <a:ext uri="{909E8E84-426E-40DD-AFC4-6F175D3DCCD1}">
              <a14:hiddenFill xmlns:a14="http://schemas.microsoft.com/office/drawing/2010/main">
                <a:noFill/>
              </a14:hiddenFill>
            </a:ext>
          </a:extLst>
        </p:spPr>
      </p:cxnSp>
      <p:cxnSp>
        <p:nvCxnSpPr>
          <p:cNvPr id="77" name="直線接點 35">
            <a:extLst>
              <a:ext uri="{FF2B5EF4-FFF2-40B4-BE49-F238E27FC236}">
                <a16:creationId xmlns:a16="http://schemas.microsoft.com/office/drawing/2014/main" id="{6E0AA8A2-31AD-46EA-AE35-DE622CA14516}"/>
              </a:ext>
            </a:extLst>
          </p:cNvPr>
          <p:cNvCxnSpPr>
            <a:cxnSpLocks noChangeShapeType="1"/>
            <a:stCxn id="67" idx="3"/>
            <a:endCxn id="80" idx="1"/>
          </p:cNvCxnSpPr>
          <p:nvPr/>
        </p:nvCxnSpPr>
        <p:spPr bwMode="auto">
          <a:xfrm>
            <a:off x="5897998" y="5615671"/>
            <a:ext cx="266095" cy="0"/>
          </a:xfrm>
          <a:prstGeom prst="line">
            <a:avLst/>
          </a:prstGeom>
          <a:noFill/>
          <a:ln w="19050" algn="ctr">
            <a:solidFill>
              <a:srgbClr val="D7E4BD"/>
            </a:solidFill>
            <a:round/>
            <a:headEnd/>
            <a:tailEnd/>
          </a:ln>
          <a:extLst>
            <a:ext uri="{909E8E84-426E-40DD-AFC4-6F175D3DCCD1}">
              <a14:hiddenFill xmlns:a14="http://schemas.microsoft.com/office/drawing/2010/main">
                <a:noFill/>
              </a14:hiddenFill>
            </a:ext>
          </a:extLst>
        </p:spPr>
      </p:cxnSp>
      <p:sp>
        <p:nvSpPr>
          <p:cNvPr id="53" name="Freeform 26"/>
          <p:cNvSpPr>
            <a:spLocks noEditPoints="1" noChangeArrowheads="1"/>
          </p:cNvSpPr>
          <p:nvPr/>
        </p:nvSpPr>
        <p:spPr bwMode="auto">
          <a:xfrm>
            <a:off x="464689" y="1155854"/>
            <a:ext cx="1044000" cy="1044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chemeClr val="accent3">
              <a:lumMod val="75000"/>
            </a:schemeClr>
          </a:solidFill>
          <a:ln>
            <a:noFill/>
          </a:ln>
          <a:extLst/>
        </p:spPr>
        <p:txBody>
          <a:bodyPr anchor="ctr"/>
          <a:lstStyle/>
          <a:p>
            <a:pPr algn="ct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數學</a:t>
            </a: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4" name="Freeform 26"/>
          <p:cNvSpPr>
            <a:spLocks noChangeAspect="1" noEditPoints="1" noChangeArrowheads="1"/>
          </p:cNvSpPr>
          <p:nvPr/>
        </p:nvSpPr>
        <p:spPr bwMode="auto">
          <a:xfrm>
            <a:off x="464689" y="3294394"/>
            <a:ext cx="1044000" cy="1044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chemeClr val="accent4">
              <a:lumMod val="60000"/>
              <a:lumOff val="40000"/>
            </a:schemeClr>
          </a:solidFill>
          <a:ln>
            <a:noFill/>
          </a:ln>
          <a:extLst/>
        </p:spPr>
        <p:txBody>
          <a:bodyPr lIns="36000" rIns="36000" anchor="ctr"/>
          <a:lstStyle/>
          <a:p>
            <a:pPr algn="ct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國語文</a:t>
            </a: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5" name="Freeform 26"/>
          <p:cNvSpPr>
            <a:spLocks noEditPoints="1" noChangeArrowheads="1"/>
          </p:cNvSpPr>
          <p:nvPr/>
        </p:nvSpPr>
        <p:spPr bwMode="auto">
          <a:xfrm>
            <a:off x="464689" y="4363664"/>
            <a:ext cx="1044000" cy="1044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chemeClr val="accent6">
              <a:lumMod val="60000"/>
              <a:lumOff val="40000"/>
            </a:schemeClr>
          </a:solidFill>
          <a:ln>
            <a:noFill/>
          </a:ln>
          <a:extLst/>
        </p:spPr>
        <p:txBody>
          <a:bodyPr lIns="36000" rIns="36000" anchor="ctr"/>
          <a:lstStyle/>
          <a:p>
            <a:pPr algn="ct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英語文</a:t>
            </a: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6" name="Freeform 26"/>
          <p:cNvSpPr>
            <a:spLocks noChangeAspect="1" noEditPoints="1" noChangeArrowheads="1"/>
          </p:cNvSpPr>
          <p:nvPr/>
        </p:nvSpPr>
        <p:spPr bwMode="auto">
          <a:xfrm>
            <a:off x="464689" y="2225124"/>
            <a:ext cx="1044000" cy="1044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chemeClr val="accent5">
              <a:lumMod val="60000"/>
              <a:lumOff val="40000"/>
            </a:schemeClr>
          </a:solidFill>
          <a:ln>
            <a:noFill/>
          </a:ln>
          <a:extLst/>
        </p:spPr>
        <p:txBody>
          <a:bodyPr anchor="ctr"/>
          <a:lstStyle/>
          <a:p>
            <a:pPr algn="ct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藝術</a:t>
            </a: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7" name="Freeform 26"/>
          <p:cNvSpPr>
            <a:spLocks noEditPoints="1" noChangeArrowheads="1"/>
          </p:cNvSpPr>
          <p:nvPr/>
        </p:nvSpPr>
        <p:spPr bwMode="auto">
          <a:xfrm>
            <a:off x="464689" y="5432934"/>
            <a:ext cx="1044000" cy="1044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rgbClr val="C00000"/>
          </a:solidFill>
          <a:ln>
            <a:noFill/>
          </a:ln>
          <a:extLst/>
        </p:spPr>
        <p:txBody>
          <a:bodyPr anchor="ctr"/>
          <a:lstStyle/>
          <a:p>
            <a:pPr algn="ctr"/>
            <a:r>
              <a:rPr lang="zh-TW" altLang="en-US" sz="2400" dirty="0" smtClean="0">
                <a:solidFill>
                  <a:schemeClr val="tx1">
                    <a:lumMod val="75000"/>
                    <a:lumOff val="25000"/>
                  </a:schemeClr>
                </a:solidFill>
                <a:latin typeface="微軟正黑體" panose="020B0604030504040204" pitchFamily="34" charset="-120"/>
                <a:ea typeface="微軟正黑體" panose="020B0604030504040204" pitchFamily="34" charset="-120"/>
              </a:rPr>
              <a:t>社會</a:t>
            </a:r>
            <a:endParaRPr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32" name="直線接點 35">
            <a:extLst>
              <a:ext uri="{FF2B5EF4-FFF2-40B4-BE49-F238E27FC236}">
                <a16:creationId xmlns:a16="http://schemas.microsoft.com/office/drawing/2014/main" id="{57F19C10-C400-45B7-9FFD-594B4CC0643E}"/>
              </a:ext>
            </a:extLst>
          </p:cNvPr>
          <p:cNvCxnSpPr>
            <a:cxnSpLocks noChangeShapeType="1"/>
            <a:endCxn id="70" idx="1"/>
          </p:cNvCxnSpPr>
          <p:nvPr/>
        </p:nvCxnSpPr>
        <p:spPr bwMode="auto">
          <a:xfrm>
            <a:off x="1495841" y="1635831"/>
            <a:ext cx="3101675" cy="390301"/>
          </a:xfrm>
          <a:prstGeom prst="line">
            <a:avLst/>
          </a:prstGeom>
          <a:noFill/>
          <a:ln w="25400" algn="ctr">
            <a:solidFill>
              <a:schemeClr val="accent6">
                <a:lumMod val="40000"/>
                <a:lumOff val="60000"/>
              </a:schemeClr>
            </a:solidFill>
            <a:round/>
            <a:headEnd/>
            <a:tailEnd/>
          </a:ln>
          <a:extLst>
            <a:ext uri="{909E8E84-426E-40DD-AFC4-6F175D3DCCD1}">
              <a14:hiddenFill xmlns:a14="http://schemas.microsoft.com/office/drawing/2010/main">
                <a:noFill/>
              </a14:hiddenFill>
            </a:ext>
          </a:extLst>
        </p:spPr>
      </p:cxnSp>
      <p:cxnSp>
        <p:nvCxnSpPr>
          <p:cNvPr id="39" name="直線接點 53"/>
          <p:cNvCxnSpPr>
            <a:cxnSpLocks noChangeShapeType="1"/>
            <a:endCxn id="67" idx="1"/>
          </p:cNvCxnSpPr>
          <p:nvPr/>
        </p:nvCxnSpPr>
        <p:spPr bwMode="auto">
          <a:xfrm>
            <a:off x="1453316" y="2731497"/>
            <a:ext cx="3165157" cy="2884174"/>
          </a:xfrm>
          <a:prstGeom prst="line">
            <a:avLst/>
          </a:prstGeom>
          <a:noFill/>
          <a:ln w="25400" algn="ctr">
            <a:solidFill>
              <a:srgbClr val="92D050"/>
            </a:solidFill>
            <a:round/>
            <a:headEnd/>
            <a:tailEnd/>
          </a:ln>
          <a:extLst>
            <a:ext uri="{909E8E84-426E-40DD-AFC4-6F175D3DCCD1}">
              <a14:hiddenFill xmlns:a14="http://schemas.microsoft.com/office/drawing/2010/main">
                <a:noFill/>
              </a14:hiddenFill>
            </a:ext>
          </a:extLst>
        </p:spPr>
      </p:cxnSp>
      <p:cxnSp>
        <p:nvCxnSpPr>
          <p:cNvPr id="42" name="直線接點 35"/>
          <p:cNvCxnSpPr>
            <a:cxnSpLocks noChangeShapeType="1"/>
            <a:endCxn id="63512" idx="1"/>
          </p:cNvCxnSpPr>
          <p:nvPr/>
        </p:nvCxnSpPr>
        <p:spPr bwMode="auto">
          <a:xfrm>
            <a:off x="1461020" y="2731497"/>
            <a:ext cx="3065365" cy="1156677"/>
          </a:xfrm>
          <a:prstGeom prst="line">
            <a:avLst/>
          </a:prstGeom>
          <a:noFill/>
          <a:ln w="25400" algn="ctr">
            <a:solidFill>
              <a:schemeClr val="tx2">
                <a:lumMod val="20000"/>
                <a:lumOff val="80000"/>
              </a:schemeClr>
            </a:solidFill>
            <a:round/>
            <a:headEnd/>
            <a:tailEnd/>
          </a:ln>
          <a:extLst>
            <a:ext uri="{909E8E84-426E-40DD-AFC4-6F175D3DCCD1}">
              <a14:hiddenFill xmlns:a14="http://schemas.microsoft.com/office/drawing/2010/main">
                <a:noFill/>
              </a14:hiddenFill>
            </a:ext>
          </a:extLst>
        </p:spPr>
      </p:cxnSp>
      <p:sp>
        <p:nvSpPr>
          <p:cNvPr id="33" name="標題 2"/>
          <p:cNvSpPr>
            <a:spLocks noGrp="1"/>
          </p:cNvSpPr>
          <p:nvPr>
            <p:ph type="title"/>
          </p:nvPr>
        </p:nvSpPr>
        <p:spPr>
          <a:xfrm>
            <a:off x="776913" y="221366"/>
            <a:ext cx="8229600" cy="862166"/>
          </a:xfrm>
        </p:spPr>
        <p:txBody>
          <a:bodyPr/>
          <a:lstStyle/>
          <a:p>
            <a:r>
              <a:rPr lang="zh-TW" altLang="en-US" sz="3000" dirty="0"/>
              <a:t>肆、與一般科目關聯為何</a:t>
            </a:r>
          </a:p>
        </p:txBody>
      </p:sp>
    </p:spTree>
    <p:extLst>
      <p:ext uri="{BB962C8B-B14F-4D97-AF65-F5344CB8AC3E}">
        <p14:creationId xmlns:p14="http://schemas.microsoft.com/office/powerpoint/2010/main" val="18000050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a:xfrm>
            <a:off x="776913" y="221366"/>
            <a:ext cx="8229600" cy="862166"/>
          </a:xfrm>
        </p:spPr>
        <p:txBody>
          <a:bodyPr/>
          <a:lstStyle/>
          <a:p>
            <a:r>
              <a:rPr lang="zh-TW" altLang="en-US" sz="3000" dirty="0"/>
              <a:t>肆、與一般科目關聯為何</a:t>
            </a:r>
          </a:p>
        </p:txBody>
      </p:sp>
      <p:grpSp>
        <p:nvGrpSpPr>
          <p:cNvPr id="25" name="群組 24"/>
          <p:cNvGrpSpPr/>
          <p:nvPr/>
        </p:nvGrpSpPr>
        <p:grpSpPr>
          <a:xfrm>
            <a:off x="263525" y="1052799"/>
            <a:ext cx="8574088" cy="5244814"/>
            <a:chOff x="263525" y="1052799"/>
            <a:chExt cx="8574088" cy="5244814"/>
          </a:xfrm>
        </p:grpSpPr>
        <p:grpSp>
          <p:nvGrpSpPr>
            <p:cNvPr id="5" name="群組 4"/>
            <p:cNvGrpSpPr/>
            <p:nvPr/>
          </p:nvGrpSpPr>
          <p:grpSpPr>
            <a:xfrm>
              <a:off x="263525" y="1366838"/>
              <a:ext cx="8574088" cy="4930775"/>
              <a:chOff x="263525" y="1366838"/>
              <a:chExt cx="8574088" cy="4930775"/>
            </a:xfrm>
          </p:grpSpPr>
          <p:pic>
            <p:nvPicPr>
              <p:cNvPr id="6" name="Picture 4" descr="F:\回家作業\b07251313c58ae8a7c245d65c5bf48a1.jpg"/>
              <p:cNvPicPr>
                <a:picLocks noChangeAspect="1" noChangeArrowheads="1"/>
              </p:cNvPicPr>
              <p:nvPr/>
            </p:nvPicPr>
            <p:blipFill>
              <a:blip r:embed="rId3">
                <a:clrChange>
                  <a:clrFrom>
                    <a:srgbClr val="EEEEEE"/>
                  </a:clrFrom>
                  <a:clrTo>
                    <a:srgbClr val="EEEEEE">
                      <a:alpha val="0"/>
                    </a:srgbClr>
                  </a:clrTo>
                </a:clrChange>
                <a:extLst>
                  <a:ext uri="{28A0092B-C50C-407E-A947-70E740481C1C}">
                    <a14:useLocalDpi xmlns:a14="http://schemas.microsoft.com/office/drawing/2010/main" val="0"/>
                  </a:ext>
                </a:extLst>
              </a:blip>
              <a:srcRect/>
              <a:stretch>
                <a:fillRect/>
              </a:stretch>
            </p:blipFill>
            <p:spPr bwMode="auto">
              <a:xfrm>
                <a:off x="3226474" y="1599691"/>
                <a:ext cx="3672032" cy="31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4"/>
              <p:cNvSpPr>
                <a:spLocks noChangeAspect="1" noChangeArrowheads="1" noTextEdit="1"/>
              </p:cNvSpPr>
              <p:nvPr/>
            </p:nvSpPr>
            <p:spPr bwMode="auto">
              <a:xfrm>
                <a:off x="263525" y="1366838"/>
                <a:ext cx="39147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8" name="Freeform 8"/>
              <p:cNvSpPr>
                <a:spLocks noEditPoints="1" noChangeArrowheads="1"/>
              </p:cNvSpPr>
              <p:nvPr/>
            </p:nvSpPr>
            <p:spPr bwMode="auto">
              <a:xfrm>
                <a:off x="714375" y="4857750"/>
                <a:ext cx="1439863" cy="1439863"/>
              </a:xfrm>
              <a:custGeom>
                <a:avLst/>
                <a:gdLst>
                  <a:gd name="T0" fmla="*/ 2147483647 w 112"/>
                  <a:gd name="T1" fmla="*/ 2147483647 h 111"/>
                  <a:gd name="T2" fmla="*/ 0 w 112"/>
                  <a:gd name="T3" fmla="*/ 2147483647 h 111"/>
                  <a:gd name="T4" fmla="*/ 2147483647 w 112"/>
                  <a:gd name="T5" fmla="*/ 0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2147483647 w 112"/>
                  <a:gd name="T17" fmla="*/ 2147483647 h 111"/>
                  <a:gd name="T18" fmla="*/ 2147483647 w 11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1"/>
                  <a:gd name="T32" fmla="*/ 112 w 11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1">
                    <a:moveTo>
                      <a:pt x="56" y="111"/>
                    </a:moveTo>
                    <a:cubicBezTo>
                      <a:pt x="25" y="111"/>
                      <a:pt x="0" y="86"/>
                      <a:pt x="0" y="55"/>
                    </a:cubicBezTo>
                    <a:cubicBezTo>
                      <a:pt x="0" y="25"/>
                      <a:pt x="25" y="0"/>
                      <a:pt x="56" y="0"/>
                    </a:cubicBezTo>
                    <a:cubicBezTo>
                      <a:pt x="87" y="0"/>
                      <a:pt x="112" y="25"/>
                      <a:pt x="112" y="55"/>
                    </a:cubicBezTo>
                    <a:cubicBezTo>
                      <a:pt x="112" y="86"/>
                      <a:pt x="87" y="111"/>
                      <a:pt x="56" y="111"/>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rgbClr val="C6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9" name="群組 26"/>
              <p:cNvGrpSpPr>
                <a:grpSpLocks/>
              </p:cNvGrpSpPr>
              <p:nvPr/>
            </p:nvGrpSpPr>
            <p:grpSpPr bwMode="auto">
              <a:xfrm>
                <a:off x="700088" y="3082925"/>
                <a:ext cx="1439862" cy="1439863"/>
                <a:chOff x="469254" y="4484797"/>
                <a:chExt cx="900000" cy="900000"/>
              </a:xfrm>
            </p:grpSpPr>
            <p:sp>
              <p:nvSpPr>
                <p:cNvPr id="20" name="Oval 13"/>
                <p:cNvSpPr>
                  <a:spLocks noChangeArrowheads="1"/>
                </p:cNvSpPr>
                <p:nvPr/>
              </p:nvSpPr>
              <p:spPr bwMode="auto">
                <a:xfrm>
                  <a:off x="482722" y="4506345"/>
                  <a:ext cx="864000" cy="864000"/>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sym typeface="SimSun" pitchFamily="2" charset="-122"/>
                  </a:endParaRPr>
                </a:p>
              </p:txBody>
            </p:sp>
            <p:sp>
              <p:nvSpPr>
                <p:cNvPr id="21" name="Freeform 14"/>
                <p:cNvSpPr>
                  <a:spLocks noEditPoints="1" noChangeArrowheads="1"/>
                </p:cNvSpPr>
                <p:nvPr/>
              </p:nvSpPr>
              <p:spPr bwMode="auto">
                <a:xfrm>
                  <a:off x="469254" y="4484797"/>
                  <a:ext cx="900000" cy="900000"/>
                </a:xfrm>
                <a:custGeom>
                  <a:avLst/>
                  <a:gdLst>
                    <a:gd name="T0" fmla="*/ 2147483647 w 112"/>
                    <a:gd name="T1" fmla="*/ 2147483647 h 111"/>
                    <a:gd name="T2" fmla="*/ 0 w 112"/>
                    <a:gd name="T3" fmla="*/ 2147483647 h 111"/>
                    <a:gd name="T4" fmla="*/ 2147483647 w 112"/>
                    <a:gd name="T5" fmla="*/ 0 h 111"/>
                    <a:gd name="T6" fmla="*/ 2147483647 w 112"/>
                    <a:gd name="T7" fmla="*/ 2147483647 h 111"/>
                    <a:gd name="T8" fmla="*/ 2147483647 w 112"/>
                    <a:gd name="T9" fmla="*/ 2147483647 h 111"/>
                    <a:gd name="T10" fmla="*/ 2147483647 w 112"/>
                    <a:gd name="T11" fmla="*/ 2147483647 h 111"/>
                    <a:gd name="T12" fmla="*/ 2147483647 w 112"/>
                    <a:gd name="T13" fmla="*/ 2147483647 h 111"/>
                    <a:gd name="T14" fmla="*/ 2147483647 w 112"/>
                    <a:gd name="T15" fmla="*/ 2147483647 h 111"/>
                    <a:gd name="T16" fmla="*/ 2147483647 w 112"/>
                    <a:gd name="T17" fmla="*/ 2147483647 h 111"/>
                    <a:gd name="T18" fmla="*/ 2147483647 w 112"/>
                    <a:gd name="T19" fmla="*/ 2147483647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1"/>
                    <a:gd name="T32" fmla="*/ 112 w 112"/>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1">
                      <a:moveTo>
                        <a:pt x="56" y="111"/>
                      </a:moveTo>
                      <a:cubicBezTo>
                        <a:pt x="25" y="111"/>
                        <a:pt x="0" y="86"/>
                        <a:pt x="0" y="55"/>
                      </a:cubicBezTo>
                      <a:cubicBezTo>
                        <a:pt x="0" y="25"/>
                        <a:pt x="25" y="0"/>
                        <a:pt x="56" y="0"/>
                      </a:cubicBezTo>
                      <a:cubicBezTo>
                        <a:pt x="87" y="0"/>
                        <a:pt x="112" y="25"/>
                        <a:pt x="112" y="55"/>
                      </a:cubicBezTo>
                      <a:cubicBezTo>
                        <a:pt x="112" y="86"/>
                        <a:pt x="87" y="111"/>
                        <a:pt x="56" y="111"/>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rgbClr val="DD86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 name="群組 27"/>
              <p:cNvGrpSpPr>
                <a:grpSpLocks/>
              </p:cNvGrpSpPr>
              <p:nvPr/>
            </p:nvGrpSpPr>
            <p:grpSpPr bwMode="auto">
              <a:xfrm>
                <a:off x="742950" y="1428750"/>
                <a:ext cx="1439863" cy="1439863"/>
                <a:chOff x="496771" y="2503264"/>
                <a:chExt cx="900000" cy="900000"/>
              </a:xfrm>
            </p:grpSpPr>
            <p:sp>
              <p:nvSpPr>
                <p:cNvPr id="18" name="Oval 19"/>
                <p:cNvSpPr>
                  <a:spLocks noChangeArrowheads="1"/>
                </p:cNvSpPr>
                <p:nvPr/>
              </p:nvSpPr>
              <p:spPr bwMode="auto">
                <a:xfrm>
                  <a:off x="510239" y="2522119"/>
                  <a:ext cx="864000" cy="864000"/>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rgbClr val="000000"/>
                    </a:solidFill>
                    <a:sym typeface="SimSun" pitchFamily="2" charset="-122"/>
                  </a:endParaRPr>
                </a:p>
              </p:txBody>
            </p:sp>
            <p:sp>
              <p:nvSpPr>
                <p:cNvPr id="19" name="Freeform 20"/>
                <p:cNvSpPr>
                  <a:spLocks noEditPoints="1" noChangeArrowheads="1"/>
                </p:cNvSpPr>
                <p:nvPr/>
              </p:nvSpPr>
              <p:spPr bwMode="auto">
                <a:xfrm>
                  <a:off x="496771" y="2503264"/>
                  <a:ext cx="900000" cy="900000"/>
                </a:xfrm>
                <a:custGeom>
                  <a:avLst/>
                  <a:gdLst>
                    <a:gd name="T0" fmla="*/ 2147483647 w 112"/>
                    <a:gd name="T1" fmla="*/ 2147483647 h 110"/>
                    <a:gd name="T2" fmla="*/ 0 w 112"/>
                    <a:gd name="T3" fmla="*/ 2147483647 h 110"/>
                    <a:gd name="T4" fmla="*/ 2147483647 w 112"/>
                    <a:gd name="T5" fmla="*/ 0 h 110"/>
                    <a:gd name="T6" fmla="*/ 2147483647 w 112"/>
                    <a:gd name="T7" fmla="*/ 2147483647 h 110"/>
                    <a:gd name="T8" fmla="*/ 2147483647 w 112"/>
                    <a:gd name="T9" fmla="*/ 2147483647 h 110"/>
                    <a:gd name="T10" fmla="*/ 2147483647 w 112"/>
                    <a:gd name="T11" fmla="*/ 2147483647 h 110"/>
                    <a:gd name="T12" fmla="*/ 2147483647 w 112"/>
                    <a:gd name="T13" fmla="*/ 2147483647 h 110"/>
                    <a:gd name="T14" fmla="*/ 2147483647 w 112"/>
                    <a:gd name="T15" fmla="*/ 2147483647 h 110"/>
                    <a:gd name="T16" fmla="*/ 2147483647 w 112"/>
                    <a:gd name="T17" fmla="*/ 2147483647 h 110"/>
                    <a:gd name="T18" fmla="*/ 2147483647 w 112"/>
                    <a:gd name="T19" fmla="*/ 214748364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0"/>
                    <a:gd name="T32" fmla="*/ 112 w 11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0">
                      <a:moveTo>
                        <a:pt x="56" y="110"/>
                      </a:moveTo>
                      <a:cubicBezTo>
                        <a:pt x="25" y="110"/>
                        <a:pt x="0" y="86"/>
                        <a:pt x="0" y="55"/>
                      </a:cubicBezTo>
                      <a:cubicBezTo>
                        <a:pt x="0" y="25"/>
                        <a:pt x="25" y="0"/>
                        <a:pt x="56" y="0"/>
                      </a:cubicBezTo>
                      <a:cubicBezTo>
                        <a:pt x="87" y="0"/>
                        <a:pt x="112" y="25"/>
                        <a:pt x="112" y="55"/>
                      </a:cubicBezTo>
                      <a:cubicBezTo>
                        <a:pt x="112" y="86"/>
                        <a:pt x="87" y="110"/>
                        <a:pt x="56" y="110"/>
                      </a:cubicBezTo>
                      <a:close/>
                      <a:moveTo>
                        <a:pt x="56" y="5"/>
                      </a:moveTo>
                      <a:cubicBezTo>
                        <a:pt x="28" y="5"/>
                        <a:pt x="5" y="28"/>
                        <a:pt x="5" y="55"/>
                      </a:cubicBezTo>
                      <a:cubicBezTo>
                        <a:pt x="5" y="83"/>
                        <a:pt x="28" y="105"/>
                        <a:pt x="56" y="105"/>
                      </a:cubicBezTo>
                      <a:cubicBezTo>
                        <a:pt x="84" y="105"/>
                        <a:pt x="107" y="83"/>
                        <a:pt x="107" y="55"/>
                      </a:cubicBezTo>
                      <a:cubicBezTo>
                        <a:pt x="107" y="28"/>
                        <a:pt x="84" y="5"/>
                        <a:pt x="56" y="5"/>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 name="TextBox 5226"/>
              <p:cNvSpPr>
                <a:spLocks noChangeArrowheads="1"/>
              </p:cNvSpPr>
              <p:nvPr/>
            </p:nvSpPr>
            <p:spPr bwMode="auto">
              <a:xfrm>
                <a:off x="949325" y="1841500"/>
                <a:ext cx="1000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TW" altLang="en-US" sz="3000" dirty="0">
                    <a:latin typeface="Cambria Math" pitchFamily="18" charset="0"/>
                    <a:sym typeface="Cambria Math" pitchFamily="18" charset="0"/>
                  </a:rPr>
                  <a:t>科技</a:t>
                </a:r>
                <a:endParaRPr lang="zh-CN" altLang="en-US" sz="3000" dirty="0">
                  <a:latin typeface="Cambria Math" pitchFamily="18" charset="0"/>
                  <a:sym typeface="Cambria Math" pitchFamily="18" charset="0"/>
                </a:endParaRPr>
              </a:p>
            </p:txBody>
          </p:sp>
          <p:sp>
            <p:nvSpPr>
              <p:cNvPr id="12" name="TextBox 5226"/>
              <p:cNvSpPr>
                <a:spLocks noChangeArrowheads="1"/>
              </p:cNvSpPr>
              <p:nvPr/>
            </p:nvSpPr>
            <p:spPr bwMode="auto">
              <a:xfrm>
                <a:off x="949325" y="3517900"/>
                <a:ext cx="1000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3000" dirty="0">
                    <a:solidFill>
                      <a:srgbClr val="000000"/>
                    </a:solidFill>
                    <a:latin typeface="Cambria Math" pitchFamily="18" charset="0"/>
                    <a:sym typeface="Cambria Math" pitchFamily="18" charset="0"/>
                  </a:rPr>
                  <a:t>數學</a:t>
                </a:r>
                <a:endParaRPr lang="zh-CN" altLang="en-US" sz="3000" dirty="0">
                  <a:solidFill>
                    <a:srgbClr val="000000"/>
                  </a:solidFill>
                  <a:latin typeface="Cambria Math" pitchFamily="18" charset="0"/>
                  <a:sym typeface="Cambria Math" pitchFamily="18" charset="0"/>
                </a:endParaRPr>
              </a:p>
            </p:txBody>
          </p:sp>
          <p:sp>
            <p:nvSpPr>
              <p:cNvPr id="13" name="TextBox 5226"/>
              <p:cNvSpPr>
                <a:spLocks noChangeArrowheads="1"/>
              </p:cNvSpPr>
              <p:nvPr/>
            </p:nvSpPr>
            <p:spPr bwMode="auto">
              <a:xfrm>
                <a:off x="954088" y="5303838"/>
                <a:ext cx="1000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3000" dirty="0">
                    <a:solidFill>
                      <a:srgbClr val="000000"/>
                    </a:solidFill>
                    <a:latin typeface="Cambria Math" pitchFamily="18" charset="0"/>
                    <a:sym typeface="Cambria Math" pitchFamily="18" charset="0"/>
                  </a:rPr>
                  <a:t>語文</a:t>
                </a:r>
                <a:endParaRPr lang="zh-CN" altLang="en-US" sz="3000" dirty="0">
                  <a:solidFill>
                    <a:srgbClr val="000000"/>
                  </a:solidFill>
                  <a:latin typeface="Cambria Math" pitchFamily="18" charset="0"/>
                  <a:sym typeface="Cambria Math" pitchFamily="18" charset="0"/>
                </a:endParaRPr>
              </a:p>
            </p:txBody>
          </p:sp>
          <p:cxnSp>
            <p:nvCxnSpPr>
              <p:cNvPr id="14" name="直線接點 70"/>
              <p:cNvCxnSpPr>
                <a:cxnSpLocks noChangeShapeType="1"/>
              </p:cNvCxnSpPr>
              <p:nvPr/>
            </p:nvCxnSpPr>
            <p:spPr bwMode="auto">
              <a:xfrm>
                <a:off x="2143125" y="3857625"/>
                <a:ext cx="714375" cy="1081569"/>
              </a:xfrm>
              <a:prstGeom prst="line">
                <a:avLst/>
              </a:prstGeom>
              <a:noFill/>
              <a:ln w="38100" algn="ctr">
                <a:solidFill>
                  <a:srgbClr val="FFC000"/>
                </a:solidFill>
                <a:round/>
                <a:headEnd/>
                <a:tailEnd/>
              </a:ln>
              <a:extLst>
                <a:ext uri="{909E8E84-426E-40DD-AFC4-6F175D3DCCD1}">
                  <a14:hiddenFill xmlns:a14="http://schemas.microsoft.com/office/drawing/2010/main">
                    <a:noFill/>
                  </a14:hiddenFill>
                </a:ext>
              </a:extLst>
            </p:spPr>
          </p:cxnSp>
          <p:sp>
            <p:nvSpPr>
              <p:cNvPr id="16" name="AutoShape 15"/>
              <p:cNvSpPr>
                <a:spLocks noChangeArrowheads="1"/>
              </p:cNvSpPr>
              <p:nvPr/>
            </p:nvSpPr>
            <p:spPr bwMode="gray">
              <a:xfrm>
                <a:off x="6875463" y="3376593"/>
                <a:ext cx="1962150" cy="1654175"/>
              </a:xfrm>
              <a:prstGeom prst="roundRect">
                <a:avLst>
                  <a:gd name="adj" fmla="val 16667"/>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latinLnBrk="1" hangingPunct="1"/>
                <a:r>
                  <a:rPr lang="zh-TW" altLang="en-US" sz="2800" b="1" dirty="0">
                    <a:solidFill>
                      <a:srgbClr val="FFFFFF"/>
                    </a:solidFill>
                    <a:latin typeface="微軟正黑體" pitchFamily="34" charset="-120"/>
                    <a:ea typeface="微軟正黑體" pitchFamily="34" charset="-120"/>
                  </a:rPr>
                  <a:t>專題實作</a:t>
                </a:r>
                <a:endParaRPr lang="en-US" altLang="zh-TW" sz="2800" b="1" dirty="0">
                  <a:solidFill>
                    <a:srgbClr val="FFFFFF"/>
                  </a:solidFill>
                  <a:latin typeface="微軟正黑體" pitchFamily="34" charset="-120"/>
                  <a:ea typeface="微軟正黑體" pitchFamily="34" charset="-120"/>
                </a:endParaRPr>
              </a:p>
              <a:p>
                <a:pPr algn="ctr" eaLnBrk="1" latinLnBrk="1" hangingPunct="1"/>
                <a:r>
                  <a:rPr lang="zh-TW" altLang="en-US" sz="2400" b="1" dirty="0">
                    <a:solidFill>
                      <a:srgbClr val="0000CC"/>
                    </a:solidFill>
                    <a:latin typeface="微軟正黑體" pitchFamily="34" charset="-120"/>
                    <a:ea typeface="微軟正黑體" pitchFamily="34" charset="-120"/>
                  </a:rPr>
                  <a:t>藥盒你在一起</a:t>
                </a:r>
              </a:p>
            </p:txBody>
          </p:sp>
          <p:sp>
            <p:nvSpPr>
              <p:cNvPr id="17" name="TextBox 5229"/>
              <p:cNvSpPr>
                <a:spLocks noChangeArrowheads="1"/>
              </p:cNvSpPr>
              <p:nvPr/>
            </p:nvSpPr>
            <p:spPr bwMode="auto">
              <a:xfrm>
                <a:off x="2895368" y="3952879"/>
                <a:ext cx="3811395" cy="2246769"/>
              </a:xfrm>
              <a:prstGeom prst="rect">
                <a:avLst/>
              </a:prstGeom>
              <a:solidFill>
                <a:srgbClr val="F8F8F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zh-TW" altLang="en-US" sz="2000" dirty="0">
                    <a:solidFill>
                      <a:srgbClr val="0000CC"/>
                    </a:solidFill>
                    <a:latin typeface="微軟正黑體" pitchFamily="34" charset="-120"/>
                    <a:ea typeface="微軟正黑體" pitchFamily="34" charset="-120"/>
                  </a:rPr>
                  <a:t>避免重複用藥及過量之問題</a:t>
                </a:r>
                <a:endParaRPr lang="en-US" altLang="zh-TW" sz="2000" dirty="0">
                  <a:solidFill>
                    <a:srgbClr val="0000CC"/>
                  </a:solidFill>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a:solidFill>
                      <a:srgbClr val="0000CC"/>
                    </a:solidFill>
                    <a:latin typeface="微軟正黑體" pitchFamily="34" charset="-120"/>
                    <a:ea typeface="微軟正黑體" pitchFamily="34" charset="-120"/>
                  </a:rPr>
                  <a:t>解決忘記帶保健食品及藥出門的煩惱 </a:t>
                </a:r>
                <a:endParaRPr lang="en-US" altLang="zh-TW" sz="2000" dirty="0">
                  <a:solidFill>
                    <a:srgbClr val="0000CC"/>
                  </a:solidFill>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a:solidFill>
                      <a:srgbClr val="0000CC"/>
                    </a:solidFill>
                    <a:latin typeface="微軟正黑體" pitchFamily="34" charset="-120"/>
                    <a:ea typeface="微軟正黑體" pitchFamily="34" charset="-120"/>
                  </a:rPr>
                  <a:t>隨時提醒使用者吃保健食品或服藥時間 </a:t>
                </a:r>
                <a:endParaRPr lang="en-US" altLang="zh-TW" sz="2000" dirty="0">
                  <a:solidFill>
                    <a:srgbClr val="0000CC"/>
                  </a:solidFill>
                  <a:latin typeface="微軟正黑體" pitchFamily="34" charset="-120"/>
                  <a:ea typeface="微軟正黑體" pitchFamily="34" charset="-120"/>
                </a:endParaRPr>
              </a:p>
              <a:p>
                <a:pPr marL="342900" indent="-342900">
                  <a:buFont typeface="Arial" panose="020B0604020202020204" pitchFamily="34" charset="0"/>
                  <a:buChar char="•"/>
                </a:pPr>
                <a:r>
                  <a:rPr lang="zh-TW" altLang="en-US" sz="2000" dirty="0">
                    <a:solidFill>
                      <a:srgbClr val="0000CC"/>
                    </a:solidFill>
                    <a:latin typeface="微軟正黑體" pitchFamily="34" charset="-120"/>
                    <a:ea typeface="微軟正黑體" pitchFamily="34" charset="-120"/>
                  </a:rPr>
                  <a:t>提供多語系語音提醒，使民眾準時吃保健食品及用藥</a:t>
                </a:r>
                <a:endParaRPr lang="en-US" altLang="zh-TW" sz="2000" dirty="0">
                  <a:solidFill>
                    <a:srgbClr val="0000CC"/>
                  </a:solidFill>
                  <a:latin typeface="微軟正黑體" pitchFamily="34" charset="-120"/>
                  <a:ea typeface="微軟正黑體" pitchFamily="34" charset="-120"/>
                </a:endParaRPr>
              </a:p>
            </p:txBody>
          </p:sp>
          <p:cxnSp>
            <p:nvCxnSpPr>
              <p:cNvPr id="26" name="直線接點 70"/>
              <p:cNvCxnSpPr>
                <a:cxnSpLocks noChangeShapeType="1"/>
              </p:cNvCxnSpPr>
              <p:nvPr/>
            </p:nvCxnSpPr>
            <p:spPr bwMode="auto">
              <a:xfrm>
                <a:off x="1954213" y="2576175"/>
                <a:ext cx="925973" cy="1449556"/>
              </a:xfrm>
              <a:prstGeom prst="line">
                <a:avLst/>
              </a:prstGeom>
              <a:noFill/>
              <a:ln w="38100" algn="ctr">
                <a:solidFill>
                  <a:schemeClr val="accent4"/>
                </a:solidFill>
                <a:round/>
                <a:headEnd/>
                <a:tailEnd/>
              </a:ln>
              <a:extLst>
                <a:ext uri="{909E8E84-426E-40DD-AFC4-6F175D3DCCD1}">
                  <a14:hiddenFill xmlns:a14="http://schemas.microsoft.com/office/drawing/2010/main">
                    <a:noFill/>
                  </a14:hiddenFill>
                </a:ext>
              </a:extLst>
            </p:spPr>
          </p:cxnSp>
        </p:grpSp>
        <p:sp>
          <p:nvSpPr>
            <p:cNvPr id="22" name="矩形 21"/>
            <p:cNvSpPr/>
            <p:nvPr/>
          </p:nvSpPr>
          <p:spPr>
            <a:xfrm rot="19273794">
              <a:off x="3010028" y="1864791"/>
              <a:ext cx="1211744" cy="589037"/>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華康中圓體" pitchFamily="49" charset="-120"/>
                  <a:ea typeface="華康中圓體" pitchFamily="49" charset="-120"/>
                </a:rPr>
                <a:t>統整型</a:t>
              </a:r>
            </a:p>
          </p:txBody>
        </p:sp>
        <p:sp>
          <p:nvSpPr>
            <p:cNvPr id="23" name="矩形 22"/>
            <p:cNvSpPr/>
            <p:nvPr/>
          </p:nvSpPr>
          <p:spPr>
            <a:xfrm>
              <a:off x="4423272" y="1052799"/>
              <a:ext cx="1429271" cy="613992"/>
            </a:xfrm>
            <a:prstGeom prst="rect">
              <a:avLst/>
            </a:prstGeom>
            <a:noFill/>
          </p:spPr>
          <p:txBody>
            <a:bodyPr wrap="square" lIns="91440" tIns="45720" rIns="91440" bIns="45720">
              <a:prstTxWarp prst="textArchDow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TW"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華康中圓體" pitchFamily="49" charset="-120"/>
                  <a:ea typeface="華康中圓體" pitchFamily="49" charset="-120"/>
                </a:rPr>
                <a:t>實作型</a:t>
              </a:r>
            </a:p>
          </p:txBody>
        </p:sp>
        <p:sp>
          <p:nvSpPr>
            <p:cNvPr id="24" name="矩形 23"/>
            <p:cNvSpPr/>
            <p:nvPr/>
          </p:nvSpPr>
          <p:spPr>
            <a:xfrm rot="3162705">
              <a:off x="5807585" y="2436650"/>
              <a:ext cx="1197191" cy="480794"/>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rgbClr val="0070C0"/>
                </a:contourClr>
              </a:sp3d>
            </a:bodyPr>
            <a:lstStyle/>
            <a:p>
              <a:pPr algn="ctr"/>
              <a:r>
                <a:rPr lang="zh-TW" altLang="en-US" sz="5400" b="1" dirty="0">
                  <a:ln w="11430"/>
                  <a:gradFill>
                    <a:gsLst>
                      <a:gs pos="0">
                        <a:srgbClr val="99CCFF"/>
                      </a:gs>
                      <a:gs pos="75000">
                        <a:srgbClr val="3366FF"/>
                      </a:gs>
                      <a:gs pos="100000">
                        <a:srgbClr val="0000CC"/>
                      </a:gs>
                    </a:gsLst>
                    <a:lin ang="5400000"/>
                  </a:gradFill>
                  <a:effectLst>
                    <a:outerShdw blurRad="50800" dist="39000" dir="5460000" algn="tl">
                      <a:srgbClr val="000000">
                        <a:alpha val="38000"/>
                      </a:srgbClr>
                    </a:outerShdw>
                  </a:effectLst>
                  <a:latin typeface="華康中圓體" pitchFamily="49" charset="-120"/>
                  <a:ea typeface="華康中圓體" pitchFamily="49" charset="-120"/>
                </a:rPr>
                <a:t>探究型</a:t>
              </a:r>
            </a:p>
          </p:txBody>
        </p:sp>
      </p:grpSp>
      <p:sp>
        <p:nvSpPr>
          <p:cNvPr id="2" name="投影片編號版面配置區 1"/>
          <p:cNvSpPr>
            <a:spLocks noGrp="1"/>
          </p:cNvSpPr>
          <p:nvPr>
            <p:ph type="sldNum" sz="quarter" idx="12"/>
          </p:nvPr>
        </p:nvSpPr>
        <p:spPr/>
        <p:txBody>
          <a:bodyPr/>
          <a:lstStyle/>
          <a:p>
            <a:fld id="{77FB1FFA-84B8-BF45-92CD-1DB958381E74}" type="slidenum">
              <a:rPr kumimoji="1" lang="zh-TW" altLang="en-US" smtClean="0"/>
              <a:t>71</a:t>
            </a:fld>
            <a:endParaRPr kumimoji="1" lang="zh-TW" altLang="en-US" dirty="0"/>
          </a:p>
        </p:txBody>
      </p:sp>
      <p:cxnSp>
        <p:nvCxnSpPr>
          <p:cNvPr id="27" name="直線接點 26"/>
          <p:cNvCxnSpPr/>
          <p:nvPr/>
        </p:nvCxnSpPr>
        <p:spPr>
          <a:xfrm>
            <a:off x="2103903" y="5669279"/>
            <a:ext cx="791465"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2559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zh-TW" altLang="en-US" dirty="0"/>
              <a:t>感 謝 聆 聽</a:t>
            </a:r>
            <a:r>
              <a:rPr lang="en-US" altLang="zh-TW" dirty="0"/>
              <a:t/>
            </a:r>
            <a:br>
              <a:rPr lang="en-US" altLang="zh-TW" dirty="0"/>
            </a:br>
            <a:r>
              <a:rPr lang="zh-TW" altLang="en-US" dirty="0"/>
              <a:t/>
            </a:r>
            <a:br>
              <a:rPr lang="zh-TW" altLang="en-US" dirty="0"/>
            </a:br>
            <a:r>
              <a:rPr lang="zh-TW" altLang="en-US" dirty="0"/>
              <a:t>敬 請 指 教</a:t>
            </a:r>
          </a:p>
        </p:txBody>
      </p:sp>
      <p:sp>
        <p:nvSpPr>
          <p:cNvPr id="2" name="投影片編號版面配置區 1"/>
          <p:cNvSpPr>
            <a:spLocks noGrp="1"/>
          </p:cNvSpPr>
          <p:nvPr>
            <p:ph type="sldNum" sz="quarter" idx="4294967295"/>
          </p:nvPr>
        </p:nvSpPr>
        <p:spPr>
          <a:xfrm>
            <a:off x="8202613" y="6550025"/>
            <a:ext cx="941387" cy="307975"/>
          </a:xfrm>
        </p:spPr>
        <p:txBody>
          <a:bodyPr/>
          <a:lstStyle/>
          <a:p>
            <a:fld id="{AA4F58DF-567C-4F7E-8B8F-AA385788B3FD}" type="slidenum">
              <a:rPr lang="zh-TW" altLang="en-US" smtClean="0"/>
              <a:t>72</a:t>
            </a:fld>
            <a:endParaRPr lang="zh-TW" altLang="en-US"/>
          </a:p>
        </p:txBody>
      </p:sp>
    </p:spTree>
    <p:extLst>
      <p:ext uri="{BB962C8B-B14F-4D97-AF65-F5344CB8AC3E}">
        <p14:creationId xmlns:p14="http://schemas.microsoft.com/office/powerpoint/2010/main" val="2151403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1"/>
          <p:cNvSpPr txBox="1">
            <a:spLocks/>
          </p:cNvSpPr>
          <p:nvPr/>
        </p:nvSpPr>
        <p:spPr>
          <a:xfrm>
            <a:off x="767955" y="176090"/>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1" lang="zh-TW" altLang="en-US" sz="3200" dirty="0" smtClean="0">
                <a:solidFill>
                  <a:srgbClr val="C1D9DF">
                    <a:lumMod val="75000"/>
                  </a:srgbClr>
                </a:solidFill>
                <a:latin typeface="Century Gothic"/>
                <a:ea typeface="微软雅黑"/>
              </a:rPr>
              <a:t>資料及圖片來源</a:t>
            </a:r>
            <a:endParaRPr kumimoji="1" lang="zh-CN" altLang="en-US" sz="3200" dirty="0">
              <a:solidFill>
                <a:srgbClr val="C1D9DF">
                  <a:lumMod val="75000"/>
                </a:srgbClr>
              </a:solidFill>
              <a:latin typeface="Century Gothic"/>
              <a:ea typeface="微软雅黑"/>
            </a:endParaRPr>
          </a:p>
        </p:txBody>
      </p:sp>
      <p:pic>
        <p:nvPicPr>
          <p:cNvPr id="3" name="圖片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74422" y="3887765"/>
            <a:ext cx="3296496" cy="827358"/>
          </a:xfrm>
          <a:prstGeom prst="rect">
            <a:avLst/>
          </a:prstGeom>
        </p:spPr>
      </p:pic>
      <p:pic>
        <p:nvPicPr>
          <p:cNvPr id="31747"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014" y="2353950"/>
            <a:ext cx="3793662" cy="70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群組 14"/>
          <p:cNvGrpSpPr/>
          <p:nvPr/>
        </p:nvGrpSpPr>
        <p:grpSpPr>
          <a:xfrm>
            <a:off x="4796443" y="2412346"/>
            <a:ext cx="4605428" cy="588845"/>
            <a:chOff x="1519554" y="4247366"/>
            <a:chExt cx="4605428" cy="588845"/>
          </a:xfrm>
        </p:grpSpPr>
        <p:pic>
          <p:nvPicPr>
            <p:cNvPr id="31748" name="Picture 4" descr="C:\Users\ntnu.ntnu-PC\Desktop\1200px-ROC_Ministry_of_Education_Seal.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554" y="4247366"/>
              <a:ext cx="588845" cy="588845"/>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hlinkClick r:id="rId7"/>
            </p:cNvPr>
            <p:cNvSpPr txBox="1"/>
            <p:nvPr/>
          </p:nvSpPr>
          <p:spPr>
            <a:xfrm>
              <a:off x="2121267" y="4247366"/>
              <a:ext cx="4003715" cy="584775"/>
            </a:xfrm>
            <a:prstGeom prst="rect">
              <a:avLst/>
            </a:prstGeom>
            <a:noFill/>
          </p:spPr>
          <p:txBody>
            <a:bodyPr wrap="square" rtlCol="0">
              <a:spAutoFit/>
            </a:bodyPr>
            <a:lstStyle/>
            <a:p>
              <a:r>
                <a:rPr kumimoji="1" lang="zh-TW" altLang="en-US" sz="1600" b="1" dirty="0">
                  <a:solidFill>
                    <a:schemeClr val="accent1">
                      <a:lumMod val="75000"/>
                    </a:schemeClr>
                  </a:solidFill>
                  <a:latin typeface="Microsoft YaHei" panose="020B0503020204020204" pitchFamily="34" charset="-122"/>
                  <a:ea typeface="Microsoft YaHei" panose="020B0503020204020204" pitchFamily="34" charset="-122"/>
                  <a:cs typeface="微軟正黑體"/>
                </a:rPr>
                <a:t>技術型高中課程推動工作圈</a:t>
              </a:r>
              <a:endParaRPr kumimoji="1" lang="en-US" altLang="zh-TW" sz="1600" b="1" dirty="0">
                <a:solidFill>
                  <a:schemeClr val="accent1">
                    <a:lumMod val="75000"/>
                  </a:schemeClr>
                </a:solidFill>
                <a:latin typeface="Microsoft YaHei" panose="020B0503020204020204" pitchFamily="34" charset="-122"/>
                <a:ea typeface="Microsoft YaHei" panose="020B0503020204020204" pitchFamily="34" charset="-122"/>
                <a:cs typeface="微軟正黑體"/>
              </a:endParaRPr>
            </a:p>
            <a:p>
              <a:r>
                <a:rPr kumimoji="1" lang="en-US" altLang="zh-TW" sz="1600" b="1" dirty="0" smtClean="0">
                  <a:solidFill>
                    <a:schemeClr val="accent1">
                      <a:lumMod val="75000"/>
                    </a:schemeClr>
                  </a:solidFill>
                  <a:latin typeface="Microsoft YaHei" panose="020B0503020204020204" pitchFamily="34" charset="-122"/>
                  <a:ea typeface="Microsoft YaHei" panose="020B0503020204020204" pitchFamily="34" charset="-122"/>
                  <a:cs typeface="微軟正黑體"/>
                </a:rPr>
                <a:t>(</a:t>
              </a:r>
              <a:r>
                <a:rPr kumimoji="1" lang="zh-TW" altLang="en-US" sz="1600" b="1" dirty="0">
                  <a:solidFill>
                    <a:schemeClr val="accent1">
                      <a:lumMod val="75000"/>
                    </a:schemeClr>
                  </a:solidFill>
                  <a:latin typeface="Microsoft YaHei" panose="020B0503020204020204" pitchFamily="34" charset="-122"/>
                  <a:ea typeface="Microsoft YaHei" panose="020B0503020204020204" pitchFamily="34" charset="-122"/>
                  <a:cs typeface="微軟正黑體"/>
                </a:rPr>
                <a:t>國立臺灣師範大學機電工程學系</a:t>
              </a:r>
              <a:r>
                <a:rPr kumimoji="1" lang="en-US" altLang="zh-TW" sz="1600" b="1" dirty="0" smtClean="0">
                  <a:solidFill>
                    <a:schemeClr val="accent1">
                      <a:lumMod val="75000"/>
                    </a:schemeClr>
                  </a:solidFill>
                  <a:latin typeface="Microsoft YaHei" panose="020B0503020204020204" pitchFamily="34" charset="-122"/>
                  <a:ea typeface="Microsoft YaHei" panose="020B0503020204020204" pitchFamily="34" charset="-122"/>
                  <a:cs typeface="微軟正黑體"/>
                </a:rPr>
                <a:t>)</a:t>
              </a:r>
              <a:endParaRPr kumimoji="1" lang="en-US" altLang="zh-TW" sz="1600" b="1" dirty="0">
                <a:solidFill>
                  <a:schemeClr val="accent1">
                    <a:lumMod val="75000"/>
                  </a:schemeClr>
                </a:solidFill>
                <a:latin typeface="Microsoft YaHei" panose="020B0503020204020204" pitchFamily="34" charset="-122"/>
                <a:ea typeface="Microsoft YaHei" panose="020B0503020204020204" pitchFamily="34" charset="-122"/>
                <a:cs typeface="微軟正黑體"/>
              </a:endParaRPr>
            </a:p>
          </p:txBody>
        </p:sp>
      </p:grpSp>
      <p:grpSp>
        <p:nvGrpSpPr>
          <p:cNvPr id="2" name="群組 1"/>
          <p:cNvGrpSpPr/>
          <p:nvPr/>
        </p:nvGrpSpPr>
        <p:grpSpPr>
          <a:xfrm>
            <a:off x="4781429" y="3972027"/>
            <a:ext cx="4620442" cy="590847"/>
            <a:chOff x="4523558" y="3972027"/>
            <a:chExt cx="4620442" cy="590847"/>
          </a:xfrm>
        </p:grpSpPr>
        <p:pic>
          <p:nvPicPr>
            <p:cNvPr id="12" name="Picture 4" descr="C:\Users\ntnu.ntnu-PC\Desktop\1200px-ROC_Ministry_of_Education_Seal.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558" y="3974029"/>
              <a:ext cx="632472" cy="58884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hlinkClick r:id="rId9"/>
            </p:cNvPr>
            <p:cNvSpPr/>
            <p:nvPr/>
          </p:nvSpPr>
          <p:spPr>
            <a:xfrm>
              <a:off x="5156030" y="3972027"/>
              <a:ext cx="3987970" cy="584775"/>
            </a:xfrm>
            <a:prstGeom prst="rect">
              <a:avLst/>
            </a:prstGeom>
          </p:spPr>
          <p:txBody>
            <a:bodyPr wrap="square">
              <a:spAutoFit/>
            </a:bodyPr>
            <a:lstStyle/>
            <a:p>
              <a:r>
                <a:rPr kumimoji="1" lang="zh-TW" altLang="en-US" sz="1600" b="1" dirty="0">
                  <a:latin typeface="Microsoft YaHei" panose="020B0503020204020204" pitchFamily="34" charset="-122"/>
                  <a:ea typeface="Microsoft YaHei" panose="020B0503020204020204" pitchFamily="34" charset="-122"/>
                  <a:cs typeface="微軟正黑體"/>
                </a:rPr>
                <a:t>技術型</a:t>
              </a:r>
              <a:r>
                <a:rPr kumimoji="1" lang="zh-TW" altLang="en-US" sz="1600" b="1" dirty="0" smtClean="0">
                  <a:latin typeface="Microsoft YaHei" panose="020B0503020204020204" pitchFamily="34" charset="-122"/>
                  <a:ea typeface="Microsoft YaHei" panose="020B0503020204020204" pitchFamily="34" charset="-122"/>
                  <a:cs typeface="微軟正黑體"/>
                </a:rPr>
                <a:t>高中商業</a:t>
              </a:r>
              <a:r>
                <a:rPr kumimoji="1" lang="zh-TW" altLang="en-US" sz="1600" b="1" dirty="0">
                  <a:latin typeface="Microsoft YaHei" panose="020B0503020204020204" pitchFamily="34" charset="-122"/>
                  <a:ea typeface="Microsoft YaHei" panose="020B0503020204020204" pitchFamily="34" charset="-122"/>
                  <a:cs typeface="微軟正黑體"/>
                </a:rPr>
                <a:t>與管理群科中心學校  </a:t>
              </a:r>
            </a:p>
            <a:p>
              <a:r>
                <a:rPr kumimoji="1" lang="en-US" altLang="zh-TW" sz="1600" b="1" dirty="0" smtClean="0">
                  <a:latin typeface="Microsoft YaHei" panose="020B0503020204020204" pitchFamily="34" charset="-122"/>
                  <a:ea typeface="Microsoft YaHei" panose="020B0503020204020204" pitchFamily="34" charset="-122"/>
                  <a:cs typeface="微軟正黑體"/>
                </a:rPr>
                <a:t>(</a:t>
              </a:r>
              <a:r>
                <a:rPr kumimoji="1" lang="zh-TW" altLang="en-US" sz="1600" b="1" dirty="0">
                  <a:latin typeface="Microsoft YaHei" panose="020B0503020204020204" pitchFamily="34" charset="-122"/>
                  <a:ea typeface="Microsoft YaHei" panose="020B0503020204020204" pitchFamily="34" charset="-122"/>
                  <a:cs typeface="微軟正黑體"/>
                </a:rPr>
                <a:t>臺中市立臺中家事商業高級中等學校</a:t>
              </a:r>
              <a:r>
                <a:rPr kumimoji="1" lang="en-US" altLang="zh-TW" sz="1600" b="1" dirty="0">
                  <a:latin typeface="Microsoft YaHei" panose="020B0503020204020204" pitchFamily="34" charset="-122"/>
                  <a:ea typeface="Microsoft YaHei" panose="020B0503020204020204" pitchFamily="34" charset="-122"/>
                  <a:cs typeface="微軟正黑體"/>
                </a:rPr>
                <a:t>)</a:t>
              </a:r>
            </a:p>
          </p:txBody>
        </p:sp>
      </p:grpSp>
    </p:spTree>
    <p:extLst>
      <p:ext uri="{BB962C8B-B14F-4D97-AF65-F5344CB8AC3E}">
        <p14:creationId xmlns:p14="http://schemas.microsoft.com/office/powerpoint/2010/main" val="1163034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p:cNvSpPr/>
          <p:nvPr/>
        </p:nvSpPr>
        <p:spPr>
          <a:xfrm>
            <a:off x="149469" y="6646985"/>
            <a:ext cx="131885" cy="140677"/>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3" name="投影片編號版面配置區 12"/>
          <p:cNvSpPr>
            <a:spLocks noGrp="1"/>
          </p:cNvSpPr>
          <p:nvPr>
            <p:ph type="sldNum" sz="quarter" idx="12"/>
          </p:nvPr>
        </p:nvSpPr>
        <p:spPr/>
        <p:txBody>
          <a:bodyPr/>
          <a:lstStyle/>
          <a:p>
            <a:fld id="{77FB1FFA-84B8-BF45-92CD-1DB958381E74}" type="slidenum">
              <a:rPr kumimoji="1" lang="zh-TW" altLang="en-US" smtClean="0"/>
              <a:t>8</a:t>
            </a:fld>
            <a:endParaRPr kumimoji="1" lang="zh-TW" altLang="en-US"/>
          </a:p>
        </p:txBody>
      </p:sp>
      <p:sp>
        <p:nvSpPr>
          <p:cNvPr id="14" name="標題 1"/>
          <p:cNvSpPr>
            <a:spLocks noGrp="1"/>
          </p:cNvSpPr>
          <p:nvPr>
            <p:ph type="title"/>
          </p:nvPr>
        </p:nvSpPr>
        <p:spPr>
          <a:xfrm>
            <a:off x="701963" y="160910"/>
            <a:ext cx="8229600" cy="596472"/>
          </a:xfrm>
          <a:prstGeom prst="rect">
            <a:avLst/>
          </a:prstGeom>
        </p:spPr>
        <p:txBody>
          <a:bodyPr/>
          <a:lstStyle/>
          <a:p>
            <a:r>
              <a:rPr lang="zh-TW" altLang="zh-TW" sz="3000" dirty="0"/>
              <a:t>壹、</a:t>
            </a:r>
            <a:r>
              <a:rPr lang="zh-TW" altLang="en-US" sz="3000" dirty="0"/>
              <a:t>十二年國教新課綱改了</a:t>
            </a:r>
            <a:r>
              <a:rPr lang="zh-TW" altLang="en-US" sz="3000" dirty="0" smtClean="0"/>
              <a:t>什麼</a:t>
            </a:r>
            <a:r>
              <a:rPr lang="en-US" altLang="zh-TW" sz="3000" dirty="0" smtClean="0"/>
              <a:t>-</a:t>
            </a:r>
            <a:r>
              <a:rPr lang="zh-TW" altLang="en-US" sz="3000" dirty="0">
                <a:solidFill>
                  <a:schemeClr val="accent6"/>
                </a:solidFill>
              </a:rPr>
              <a:t>總體課程架構</a:t>
            </a:r>
            <a:endParaRPr kumimoji="1" lang="zh-TW" altLang="en-US" sz="3000" dirty="0">
              <a:solidFill>
                <a:schemeClr val="accent6"/>
              </a:solidFill>
            </a:endParaRPr>
          </a:p>
        </p:txBody>
      </p:sp>
      <p:grpSp>
        <p:nvGrpSpPr>
          <p:cNvPr id="16" name="群組 15"/>
          <p:cNvGrpSpPr/>
          <p:nvPr/>
        </p:nvGrpSpPr>
        <p:grpSpPr>
          <a:xfrm>
            <a:off x="1668611" y="912450"/>
            <a:ext cx="6308902" cy="5582443"/>
            <a:chOff x="2076450" y="2659107"/>
            <a:chExt cx="4259263" cy="3370264"/>
          </a:xfrm>
        </p:grpSpPr>
        <p:sp>
          <p:nvSpPr>
            <p:cNvPr id="17" name="AutoShape 4"/>
            <p:cNvSpPr>
              <a:spLocks noChangeArrowheads="1"/>
            </p:cNvSpPr>
            <p:nvPr/>
          </p:nvSpPr>
          <p:spPr bwMode="auto">
            <a:xfrm>
              <a:off x="2479675" y="2659107"/>
              <a:ext cx="1228725" cy="1495425"/>
            </a:xfrm>
            <a:prstGeom prst="roundRect">
              <a:avLst>
                <a:gd name="adj" fmla="val 16667"/>
              </a:avLst>
            </a:prstGeom>
            <a:solidFill>
              <a:srgbClr val="FFC000">
                <a:lumMod val="20000"/>
                <a:lumOff val="80000"/>
              </a:srgbClr>
            </a:solidFill>
            <a:ln w="12700">
              <a:solidFill>
                <a:srgbClr val="002060"/>
              </a:solidFill>
              <a:miter lim="800000"/>
              <a:headEnd/>
              <a:tailEnd/>
            </a:ln>
          </p:spPr>
          <p:txBody>
            <a:bodyPr vert="horz" wrap="square" lIns="72000" tIns="45720" rIns="7200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部定一般科目</a:t>
              </a:r>
              <a:endParaRPr kumimoji="0" lang="zh-TW" altLang="zh-TW" sz="16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(66-76</a:t>
              </a:r>
              <a:r>
                <a:rPr kumimoji="0" lang="zh-TW" altLang="en-US"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學分</a:t>
              </a:r>
              <a:r>
                <a:rPr kumimoji="0" lang="en-US"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en-US" altLang="zh-TW" sz="2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8" name="AutoShape 5"/>
            <p:cNvSpPr>
              <a:spLocks noChangeArrowheads="1"/>
            </p:cNvSpPr>
            <p:nvPr/>
          </p:nvSpPr>
          <p:spPr bwMode="auto">
            <a:xfrm>
              <a:off x="3743324" y="2659107"/>
              <a:ext cx="2551113" cy="725488"/>
            </a:xfrm>
            <a:prstGeom prst="roundRect">
              <a:avLst>
                <a:gd name="adj" fmla="val 16667"/>
              </a:avLst>
            </a:prstGeom>
            <a:solidFill>
              <a:srgbClr val="FFC000">
                <a:lumMod val="40000"/>
                <a:lumOff val="60000"/>
              </a:srgbClr>
            </a:solidFill>
            <a:ln w="1270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部定專業科目</a:t>
              </a:r>
              <a:endParaRPr kumimoji="0" lang="zh-TW" altLang="zh-TW" sz="2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9" name="AutoShape 6"/>
            <p:cNvSpPr>
              <a:spLocks noChangeArrowheads="1"/>
            </p:cNvSpPr>
            <p:nvPr/>
          </p:nvSpPr>
          <p:spPr bwMode="auto">
            <a:xfrm>
              <a:off x="3743324" y="3440157"/>
              <a:ext cx="2551113" cy="711200"/>
            </a:xfrm>
            <a:prstGeom prst="roundRect">
              <a:avLst>
                <a:gd name="adj" fmla="val 16667"/>
              </a:avLst>
            </a:prstGeom>
            <a:solidFill>
              <a:srgbClr val="FFC000">
                <a:lumMod val="60000"/>
                <a:lumOff val="40000"/>
              </a:srgbClr>
            </a:solidFill>
            <a:ln w="1270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部定實習科目</a:t>
              </a:r>
              <a:endParaRPr kumimoji="0" lang="zh-TW" altLang="zh-TW" sz="16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部定技能領域科目</a:t>
              </a:r>
              <a:endParaRPr kumimoji="0" lang="zh-TW" altLang="zh-TW" sz="2400" b="1" i="0" u="none" strike="noStrike" kern="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0" name="AutoShape 7"/>
            <p:cNvSpPr>
              <a:spLocks noChangeArrowheads="1"/>
            </p:cNvSpPr>
            <p:nvPr/>
          </p:nvSpPr>
          <p:spPr bwMode="auto">
            <a:xfrm>
              <a:off x="3741737" y="4205332"/>
              <a:ext cx="1225550" cy="901700"/>
            </a:xfrm>
            <a:prstGeom prst="roundRect">
              <a:avLst>
                <a:gd name="adj" fmla="val 16667"/>
              </a:avLst>
            </a:prstGeom>
            <a:solidFill>
              <a:srgbClr val="B4C6E7"/>
            </a:solidFill>
            <a:ln w="12700">
              <a:solidFill>
                <a:srgbClr val="002060"/>
              </a:solidFill>
              <a:miter lim="800000"/>
              <a:headEnd/>
              <a:tailEnd/>
            </a:ln>
          </p:spPr>
          <p:txBody>
            <a:bodyPr vert="horz" wrap="square" lIns="36000" tIns="45720" rIns="3600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校訂專業科目</a:t>
              </a:r>
              <a:endParaRPr kumimoji="0" lang="zh-TW"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1" name="AutoShape 8"/>
            <p:cNvSpPr>
              <a:spLocks noChangeArrowheads="1"/>
            </p:cNvSpPr>
            <p:nvPr/>
          </p:nvSpPr>
          <p:spPr bwMode="auto">
            <a:xfrm>
              <a:off x="5003799" y="4205332"/>
              <a:ext cx="1331913" cy="901700"/>
            </a:xfrm>
            <a:prstGeom prst="roundRect">
              <a:avLst>
                <a:gd name="adj" fmla="val 16667"/>
              </a:avLst>
            </a:prstGeom>
            <a:solidFill>
              <a:srgbClr val="8EAADB"/>
            </a:solidFill>
            <a:ln w="1270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校訂實習科目</a:t>
              </a:r>
              <a:endParaRPr kumimoji="0" lang="zh-TW"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2" name="AutoShape 9"/>
            <p:cNvSpPr>
              <a:spLocks noChangeArrowheads="1"/>
            </p:cNvSpPr>
            <p:nvPr/>
          </p:nvSpPr>
          <p:spPr bwMode="auto">
            <a:xfrm>
              <a:off x="2460624" y="4205332"/>
              <a:ext cx="1247775" cy="901700"/>
            </a:xfrm>
            <a:prstGeom prst="roundRect">
              <a:avLst>
                <a:gd name="adj" fmla="val 16667"/>
              </a:avLst>
            </a:prstGeom>
            <a:solidFill>
              <a:srgbClr val="D9E2F3"/>
            </a:solidFill>
            <a:ln w="12700">
              <a:solidFill>
                <a:srgbClr val="0020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校訂一般科目</a:t>
              </a:r>
              <a:endParaRPr kumimoji="0" lang="zh-TW"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3" name="AutoShape 9"/>
            <p:cNvSpPr>
              <a:spLocks noChangeArrowheads="1"/>
            </p:cNvSpPr>
            <p:nvPr/>
          </p:nvSpPr>
          <p:spPr bwMode="auto">
            <a:xfrm>
              <a:off x="2076450" y="4205332"/>
              <a:ext cx="355600" cy="901700"/>
            </a:xfrm>
            <a:prstGeom prst="roundRect">
              <a:avLst>
                <a:gd name="adj" fmla="val 16667"/>
              </a:avLst>
            </a:prstGeom>
            <a:solidFill>
              <a:srgbClr val="4472C4"/>
            </a:solidFill>
            <a:ln w="12700">
              <a:solidFill>
                <a:srgbClr val="002060"/>
              </a:solidFill>
              <a:miter lim="800000"/>
              <a:headEnd/>
              <a:tailEnd/>
            </a:ln>
          </p:spPr>
          <p:txBody>
            <a:bodyPr vert="horz" wrap="square" lIns="91440" tIns="36000" rIns="91440" bIns="3600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校訂</a:t>
              </a:r>
              <a:endParaRPr kumimoji="0" lang="zh-TW" altLang="zh-TW" sz="16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必選修</a:t>
              </a:r>
              <a:endParaRPr kumimoji="0" lang="zh-TW"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4" name="AutoShape 4"/>
            <p:cNvSpPr>
              <a:spLocks noChangeArrowheads="1"/>
            </p:cNvSpPr>
            <p:nvPr/>
          </p:nvSpPr>
          <p:spPr bwMode="auto">
            <a:xfrm>
              <a:off x="2085975" y="2659107"/>
              <a:ext cx="354013" cy="1495425"/>
            </a:xfrm>
            <a:prstGeom prst="roundRect">
              <a:avLst>
                <a:gd name="adj" fmla="val 16667"/>
              </a:avLst>
            </a:prstGeom>
            <a:solidFill>
              <a:srgbClr val="FFC000"/>
            </a:solidFill>
            <a:ln w="12700">
              <a:solidFill>
                <a:srgbClr val="002060"/>
              </a:solidFill>
              <a:miter lim="800000"/>
              <a:headEnd/>
              <a:tailEnd/>
            </a:ln>
            <a:extLst/>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部定</a:t>
              </a:r>
              <a:endParaRPr kumimoji="0" lang="zh-TW" altLang="zh-TW" sz="16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必修</a:t>
              </a:r>
              <a:endParaRPr kumimoji="0" lang="zh-TW"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5" name="圓角矩形 1"/>
            <p:cNvSpPr>
              <a:spLocks noChangeArrowheads="1"/>
            </p:cNvSpPr>
            <p:nvPr/>
          </p:nvSpPr>
          <p:spPr bwMode="auto">
            <a:xfrm>
              <a:off x="2451100" y="5624558"/>
              <a:ext cx="3884613" cy="404813"/>
            </a:xfrm>
            <a:prstGeom prst="roundRect">
              <a:avLst>
                <a:gd name="adj" fmla="val 16667"/>
              </a:avLst>
            </a:prstGeom>
            <a:solidFill>
              <a:srgbClr val="F3A19B"/>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彈性學習時間</a:t>
              </a:r>
              <a:r>
                <a:rPr kumimoji="0" lang="en-US"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節數</a:t>
              </a:r>
              <a:r>
                <a:rPr kumimoji="0" lang="en-US"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6-12</a:t>
              </a:r>
              <a:endParaRPr kumimoji="0" lang="en-US"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6" name="圓角矩形 25"/>
            <p:cNvSpPr>
              <a:spLocks noChangeArrowheads="1"/>
            </p:cNvSpPr>
            <p:nvPr/>
          </p:nvSpPr>
          <p:spPr bwMode="auto">
            <a:xfrm>
              <a:off x="2460625" y="5153071"/>
              <a:ext cx="3875088" cy="430212"/>
            </a:xfrm>
            <a:prstGeom prst="roundRect">
              <a:avLst>
                <a:gd name="adj" fmla="val 16667"/>
              </a:avLst>
            </a:prstGeom>
            <a:solidFill>
              <a:srgbClr val="C5E0B3"/>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zh-TW"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團體活動時間</a:t>
              </a:r>
              <a:r>
                <a:rPr kumimoji="0" lang="en-US"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節數</a:t>
              </a:r>
              <a:r>
                <a:rPr kumimoji="0" lang="en-US" altLang="zh-TW" sz="1600" b="1"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12-18</a:t>
              </a:r>
              <a:endParaRPr kumimoji="0" lang="en-US" altLang="zh-TW" sz="24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330870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8647" y="221366"/>
            <a:ext cx="8887047" cy="862166"/>
          </a:xfrm>
        </p:spPr>
        <p:txBody>
          <a:bodyPr/>
          <a:lstStyle/>
          <a:p>
            <a:r>
              <a:rPr lang="zh-TW" altLang="en-US" sz="3000" dirty="0"/>
              <a:t>壹</a:t>
            </a:r>
            <a:r>
              <a:rPr lang="zh-TW" altLang="en-US" sz="3000" dirty="0" smtClean="0"/>
              <a:t>、十二年國教新課綱改了什麼</a:t>
            </a:r>
            <a:r>
              <a:rPr lang="en-US" altLang="zh-TW" sz="3000" dirty="0" smtClean="0"/>
              <a:t>-</a:t>
            </a:r>
            <a:r>
              <a:rPr lang="zh-TW" altLang="en-US" sz="3000" dirty="0" smtClean="0">
                <a:solidFill>
                  <a:schemeClr val="accent6"/>
                </a:solidFill>
              </a:rPr>
              <a:t>群</a:t>
            </a:r>
            <a:r>
              <a:rPr lang="zh-TW" altLang="en-US" sz="3000" dirty="0">
                <a:solidFill>
                  <a:schemeClr val="accent6"/>
                </a:solidFill>
              </a:rPr>
              <a:t>科課程架構</a:t>
            </a:r>
            <a:r>
              <a:rPr lang="zh-TW" altLang="en-US" sz="2800" dirty="0">
                <a:solidFill>
                  <a:schemeClr val="accent6"/>
                </a:solidFill>
              </a:rPr>
              <a:t/>
            </a:r>
            <a:br>
              <a:rPr lang="zh-TW" altLang="en-US" sz="2800" dirty="0">
                <a:solidFill>
                  <a:schemeClr val="accent6"/>
                </a:solidFill>
              </a:rPr>
            </a:br>
            <a:endParaRPr lang="zh-TW" altLang="en-US" sz="2800" dirty="0">
              <a:solidFill>
                <a:schemeClr val="accent6"/>
              </a:solidFill>
            </a:endParaRPr>
          </a:p>
        </p:txBody>
      </p:sp>
      <p:sp>
        <p:nvSpPr>
          <p:cNvPr id="3" name="文字方塊 2"/>
          <p:cNvSpPr txBox="1"/>
          <p:nvPr/>
        </p:nvSpPr>
        <p:spPr>
          <a:xfrm>
            <a:off x="773907" y="1049445"/>
            <a:ext cx="7596187" cy="2126736"/>
          </a:xfrm>
          <a:prstGeom prst="rect">
            <a:avLst/>
          </a:prstGeom>
          <a:noFill/>
        </p:spPr>
        <p:txBody>
          <a:bodyPr wrap="square" rtlCol="0">
            <a:spAutoFit/>
          </a:bodyPr>
          <a:lstStyle/>
          <a:p>
            <a:pPr>
              <a:lnSpc>
                <a:spcPct val="80000"/>
              </a:lnSpc>
              <a:spcBef>
                <a:spcPct val="20000"/>
              </a:spcBef>
            </a:pPr>
            <a:r>
              <a:rPr lang="en-US" altLang="zh-TW" sz="3200" b="1" dirty="0">
                <a:solidFill>
                  <a:srgbClr val="002060"/>
                </a:solidFill>
                <a:ea typeface="微軟正黑體"/>
              </a:rPr>
              <a:t>(</a:t>
            </a:r>
            <a:r>
              <a:rPr lang="zh-TW" altLang="en-US" sz="3200" b="1" dirty="0">
                <a:solidFill>
                  <a:srgbClr val="002060"/>
                </a:solidFill>
                <a:ea typeface="微軟正黑體"/>
              </a:rPr>
              <a:t>一</a:t>
            </a:r>
            <a:r>
              <a:rPr lang="en-US" altLang="zh-TW" sz="3200" b="1" dirty="0">
                <a:solidFill>
                  <a:srgbClr val="002060"/>
                </a:solidFill>
                <a:ea typeface="微軟正黑體"/>
              </a:rPr>
              <a:t>)</a:t>
            </a:r>
            <a:r>
              <a:rPr lang="zh-TW" altLang="en-US" sz="3200" b="1" dirty="0">
                <a:solidFill>
                  <a:srgbClr val="002060"/>
                </a:solidFill>
                <a:ea typeface="微軟正黑體"/>
              </a:rPr>
              <a:t>研修說明</a:t>
            </a:r>
            <a:r>
              <a:rPr lang="en-US" altLang="zh-TW" sz="3200" b="1" dirty="0">
                <a:solidFill>
                  <a:srgbClr val="002060"/>
                </a:solidFill>
                <a:ea typeface="微軟正黑體"/>
              </a:rPr>
              <a:t>-</a:t>
            </a:r>
            <a:r>
              <a:rPr lang="zh-TW" altLang="en-US" sz="3200" b="1" dirty="0">
                <a:solidFill>
                  <a:srgbClr val="0070C0"/>
                </a:solidFill>
                <a:ea typeface="微軟正黑體"/>
              </a:rPr>
              <a:t>群</a:t>
            </a:r>
            <a:r>
              <a:rPr lang="zh-TW" altLang="en-US" sz="3200" b="1" dirty="0" smtClean="0">
                <a:solidFill>
                  <a:srgbClr val="0070C0"/>
                </a:solidFill>
                <a:ea typeface="微軟正黑體"/>
              </a:rPr>
              <a:t>共同課程</a:t>
            </a:r>
            <a:endParaRPr lang="zh-TW" altLang="en-US" sz="3200" b="1" dirty="0">
              <a:solidFill>
                <a:srgbClr val="0070C0"/>
              </a:solidFill>
              <a:ea typeface="微軟正黑體"/>
            </a:endParaRPr>
          </a:p>
          <a:p>
            <a:pPr>
              <a:lnSpc>
                <a:spcPct val="130000"/>
              </a:lnSpc>
              <a:defRPr/>
            </a:pPr>
            <a:endParaRPr lang="en-US" altLang="zh-TW" sz="1000" b="1" dirty="0">
              <a:solidFill>
                <a:schemeClr val="bg1">
                  <a:lumMod val="50000"/>
                </a:schemeClr>
              </a:solidFill>
              <a:latin typeface="微軟正黑體"/>
              <a:ea typeface="微軟正黑體"/>
              <a:cs typeface="微軟正黑體"/>
            </a:endParaRPr>
          </a:p>
          <a:p>
            <a:pPr marL="342900" indent="-342900">
              <a:lnSpc>
                <a:spcPct val="130000"/>
              </a:lnSpc>
              <a:buFont typeface="+mj-lt"/>
              <a:buAutoNum type="arabicPeriod"/>
              <a:defRPr/>
            </a:pPr>
            <a:r>
              <a:rPr lang="zh-TW" altLang="en-US" b="1" dirty="0">
                <a:solidFill>
                  <a:schemeClr val="tx1">
                    <a:lumMod val="65000"/>
                    <a:lumOff val="35000"/>
                  </a:schemeClr>
                </a:solidFill>
                <a:latin typeface="微軟正黑體"/>
                <a:ea typeface="微軟正黑體"/>
                <a:cs typeface="微軟正黑體"/>
              </a:rPr>
              <a:t>商業與管理</a:t>
            </a:r>
            <a:r>
              <a:rPr lang="zh-TW" altLang="en-US" b="1" dirty="0" smtClean="0">
                <a:solidFill>
                  <a:schemeClr val="tx1">
                    <a:lumMod val="65000"/>
                    <a:lumOff val="35000"/>
                  </a:schemeClr>
                </a:solidFill>
                <a:latin typeface="微軟正黑體"/>
                <a:ea typeface="微軟正黑體"/>
                <a:cs typeface="微軟正黑體"/>
              </a:rPr>
              <a:t>群</a:t>
            </a:r>
            <a:r>
              <a:rPr lang="en-US" altLang="zh-TW" b="1" dirty="0" smtClean="0">
                <a:solidFill>
                  <a:schemeClr val="tx1">
                    <a:lumMod val="65000"/>
                    <a:lumOff val="35000"/>
                  </a:schemeClr>
                </a:solidFill>
                <a:latin typeface="微軟正黑體"/>
                <a:ea typeface="微軟正黑體"/>
                <a:cs typeface="微軟正黑體"/>
              </a:rPr>
              <a:t>-</a:t>
            </a:r>
            <a:r>
              <a:rPr lang="zh-TW" altLang="en-US" b="1" dirty="0" smtClean="0">
                <a:solidFill>
                  <a:schemeClr val="tx1">
                    <a:lumMod val="65000"/>
                    <a:lumOff val="35000"/>
                  </a:schemeClr>
                </a:solidFill>
                <a:latin typeface="微軟正黑體"/>
                <a:ea typeface="微軟正黑體"/>
                <a:cs typeface="微軟正黑體"/>
              </a:rPr>
              <a:t>群共同課程</a:t>
            </a:r>
            <a:r>
              <a:rPr lang="zh-TW" altLang="en-US" b="1" dirty="0">
                <a:solidFill>
                  <a:schemeClr val="tx1">
                    <a:lumMod val="65000"/>
                    <a:lumOff val="35000"/>
                  </a:schemeClr>
                </a:solidFill>
                <a:latin typeface="微軟正黑體"/>
                <a:ea typeface="微軟正黑體"/>
                <a:cs typeface="微軟正黑體"/>
              </a:rPr>
              <a:t>包含群共同專業科目</a:t>
            </a:r>
            <a:r>
              <a:rPr lang="en-US" altLang="zh-TW" b="1" dirty="0">
                <a:solidFill>
                  <a:schemeClr val="tx1">
                    <a:lumMod val="65000"/>
                    <a:lumOff val="35000"/>
                  </a:schemeClr>
                </a:solidFill>
                <a:latin typeface="微軟正黑體"/>
                <a:ea typeface="微軟正黑體"/>
                <a:cs typeface="微軟正黑體"/>
              </a:rPr>
              <a:t>26</a:t>
            </a:r>
            <a:r>
              <a:rPr lang="zh-TW" altLang="en-US" b="1" dirty="0">
                <a:solidFill>
                  <a:schemeClr val="tx1">
                    <a:lumMod val="65000"/>
                    <a:lumOff val="35000"/>
                  </a:schemeClr>
                </a:solidFill>
                <a:latin typeface="微軟正黑體"/>
                <a:ea typeface="微軟正黑體"/>
                <a:cs typeface="微軟正黑體"/>
              </a:rPr>
              <a:t>學分及群共同實習科目</a:t>
            </a:r>
            <a:r>
              <a:rPr lang="en-US" altLang="zh-TW" b="1" dirty="0">
                <a:solidFill>
                  <a:schemeClr val="tx1">
                    <a:lumMod val="65000"/>
                    <a:lumOff val="35000"/>
                  </a:schemeClr>
                </a:solidFill>
                <a:latin typeface="微軟正黑體"/>
                <a:ea typeface="微軟正黑體"/>
                <a:cs typeface="微軟正黑體"/>
              </a:rPr>
              <a:t>6</a:t>
            </a:r>
            <a:r>
              <a:rPr lang="zh-TW" altLang="en-US" b="1" dirty="0">
                <a:solidFill>
                  <a:schemeClr val="tx1">
                    <a:lumMod val="65000"/>
                    <a:lumOff val="35000"/>
                  </a:schemeClr>
                </a:solidFill>
                <a:latin typeface="微軟正黑體"/>
                <a:ea typeface="微軟正黑體"/>
                <a:cs typeface="微軟正黑體"/>
              </a:rPr>
              <a:t>學分，合計</a:t>
            </a:r>
            <a:r>
              <a:rPr lang="en-US" altLang="zh-TW" b="1" dirty="0">
                <a:solidFill>
                  <a:schemeClr val="tx1">
                    <a:lumMod val="65000"/>
                    <a:lumOff val="35000"/>
                  </a:schemeClr>
                </a:solidFill>
                <a:latin typeface="微軟正黑體"/>
                <a:ea typeface="微軟正黑體"/>
                <a:cs typeface="微軟正黑體"/>
              </a:rPr>
              <a:t>32</a:t>
            </a:r>
            <a:r>
              <a:rPr lang="zh-TW" altLang="en-US" b="1" dirty="0">
                <a:solidFill>
                  <a:schemeClr val="tx1">
                    <a:lumMod val="65000"/>
                    <a:lumOff val="35000"/>
                  </a:schemeClr>
                </a:solidFill>
                <a:latin typeface="微軟正黑體"/>
                <a:ea typeface="微軟正黑體"/>
                <a:cs typeface="微軟正黑體"/>
              </a:rPr>
              <a:t>學分，以培養學生具備商業與管理群共同核心能力；課程設計強調理論與實務兼重，強化學生專業能力及實務技能。</a:t>
            </a:r>
          </a:p>
          <a:p>
            <a:pPr marL="342900" indent="-342900">
              <a:lnSpc>
                <a:spcPct val="130000"/>
              </a:lnSpc>
              <a:buFont typeface="+mj-lt"/>
              <a:buAutoNum type="arabicPeriod"/>
              <a:defRPr/>
            </a:pPr>
            <a:r>
              <a:rPr lang="zh-TW" altLang="en-US" b="1" dirty="0">
                <a:solidFill>
                  <a:schemeClr val="tx1">
                    <a:lumMod val="65000"/>
                    <a:lumOff val="35000"/>
                  </a:schemeClr>
                </a:solidFill>
                <a:latin typeface="微軟正黑體"/>
                <a:ea typeface="微軟正黑體"/>
                <a:cs typeface="微軟正黑體"/>
              </a:rPr>
              <a:t>群共同專業及實習科目之科目名稱、學分數如下表：</a:t>
            </a:r>
          </a:p>
        </p:txBody>
      </p:sp>
      <p:sp>
        <p:nvSpPr>
          <p:cNvPr id="5" name="投影片編號版面配置區 4"/>
          <p:cNvSpPr>
            <a:spLocks noGrp="1"/>
          </p:cNvSpPr>
          <p:nvPr>
            <p:ph type="sldNum" sz="quarter" idx="12"/>
          </p:nvPr>
        </p:nvSpPr>
        <p:spPr>
          <a:xfrm>
            <a:off x="7977050" y="6356350"/>
            <a:ext cx="709749" cy="365125"/>
          </a:xfrm>
        </p:spPr>
        <p:txBody>
          <a:bodyPr/>
          <a:lstStyle/>
          <a:p>
            <a:fld id="{77FB1FFA-84B8-BF45-92CD-1DB958381E74}" type="slidenum">
              <a:rPr kumimoji="1" lang="zh-TW" altLang="en-US" smtClean="0"/>
              <a:t>9</a:t>
            </a:fld>
            <a:endParaRPr kumimoji="1" lang="zh-TW" altLang="en-US" dirty="0"/>
          </a:p>
        </p:txBody>
      </p:sp>
      <p:sp>
        <p:nvSpPr>
          <p:cNvPr id="6" name="橢圓 5"/>
          <p:cNvSpPr/>
          <p:nvPr/>
        </p:nvSpPr>
        <p:spPr>
          <a:xfrm>
            <a:off x="8616699" y="144379"/>
            <a:ext cx="402173" cy="402173"/>
          </a:xfrm>
          <a:prstGeom prst="ellipse">
            <a:avLst/>
          </a:prstGeom>
          <a:gradFill>
            <a:gsLst>
              <a:gs pos="0">
                <a:schemeClr val="accent6">
                  <a:lumMod val="75000"/>
                </a:schemeClr>
              </a:gs>
              <a:gs pos="100000">
                <a:schemeClr val="accent6">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grpSp>
        <p:nvGrpSpPr>
          <p:cNvPr id="16" name="群組 15">
            <a:extLst>
              <a:ext uri="{FF2B5EF4-FFF2-40B4-BE49-F238E27FC236}">
                <a16:creationId xmlns:a16="http://schemas.microsoft.com/office/drawing/2014/main" id="{8AF3948A-BB0D-476B-8B2E-D272864104B2}"/>
              </a:ext>
            </a:extLst>
          </p:cNvPr>
          <p:cNvGrpSpPr/>
          <p:nvPr/>
        </p:nvGrpSpPr>
        <p:grpSpPr>
          <a:xfrm>
            <a:off x="2206400" y="3225749"/>
            <a:ext cx="2156596" cy="1763186"/>
            <a:chOff x="1814513" y="3234457"/>
            <a:chExt cx="2156596" cy="1763186"/>
          </a:xfrm>
        </p:grpSpPr>
        <p:grpSp>
          <p:nvGrpSpPr>
            <p:cNvPr id="7" name="群組 6">
              <a:extLst>
                <a:ext uri="{FF2B5EF4-FFF2-40B4-BE49-F238E27FC236}">
                  <a16:creationId xmlns:a16="http://schemas.microsoft.com/office/drawing/2014/main" id="{93E81307-F6A1-493C-8F7E-20A93D3E5AAF}"/>
                </a:ext>
              </a:extLst>
            </p:cNvPr>
            <p:cNvGrpSpPr/>
            <p:nvPr/>
          </p:nvGrpSpPr>
          <p:grpSpPr>
            <a:xfrm>
              <a:off x="1814513" y="3234457"/>
              <a:ext cx="2156596" cy="1763186"/>
              <a:chOff x="5025223" y="1784515"/>
              <a:chExt cx="4367775" cy="1865133"/>
            </a:xfrm>
          </p:grpSpPr>
          <p:sp>
            <p:nvSpPr>
              <p:cNvPr id="8" name="矩形 7">
                <a:extLst>
                  <a:ext uri="{FF2B5EF4-FFF2-40B4-BE49-F238E27FC236}">
                    <a16:creationId xmlns:a16="http://schemas.microsoft.com/office/drawing/2014/main" id="{5A866193-3104-4CC0-9D74-8407B2B3A486}"/>
                  </a:ext>
                </a:extLst>
              </p:cNvPr>
              <p:cNvSpPr/>
              <p:nvPr/>
            </p:nvSpPr>
            <p:spPr>
              <a:xfrm>
                <a:off x="5025223" y="1932168"/>
                <a:ext cx="4367775" cy="1717480"/>
              </a:xfrm>
              <a:prstGeom prst="rect">
                <a:avLst/>
              </a:prstGeom>
              <a:solidFill>
                <a:srgbClr val="F5B2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9" name="圓角矩形 47">
                <a:extLst>
                  <a:ext uri="{FF2B5EF4-FFF2-40B4-BE49-F238E27FC236}">
                    <a16:creationId xmlns:a16="http://schemas.microsoft.com/office/drawing/2014/main" id="{9120739F-6FA9-47B4-B0EA-AC704C5F41F0}"/>
                  </a:ext>
                </a:extLst>
              </p:cNvPr>
              <p:cNvSpPr/>
              <p:nvPr/>
            </p:nvSpPr>
            <p:spPr>
              <a:xfrm>
                <a:off x="5025223" y="1784515"/>
                <a:ext cx="4367775" cy="535308"/>
              </a:xfrm>
              <a:prstGeom prst="roundRect">
                <a:avLst/>
              </a:prstGeom>
              <a:solidFill>
                <a:srgbClr val="F5B2AD"/>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spcAft>
                    <a:spcPct val="35000"/>
                  </a:spcAft>
                </a:pPr>
                <a:r>
                  <a:rPr lang="zh-TW" altLang="en-US" sz="1600" b="1" dirty="0">
                    <a:solidFill>
                      <a:schemeClr val="tx1">
                        <a:lumMod val="95000"/>
                        <a:lumOff val="5000"/>
                      </a:schemeClr>
                    </a:solidFill>
                    <a:latin typeface="微軟正黑體" panose="020B0604030504040204" pitchFamily="34" charset="-120"/>
                    <a:ea typeface="微軟正黑體" panose="020B0604030504040204" pitchFamily="34" charset="-120"/>
                  </a:rPr>
                  <a:t>部定專業科目</a:t>
                </a:r>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學分數</a:t>
                </a:r>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a:t>
                </a:r>
                <a:endPar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sp>
          <p:nvSpPr>
            <p:cNvPr id="10" name="文字方塊 9">
              <a:extLst>
                <a:ext uri="{FF2B5EF4-FFF2-40B4-BE49-F238E27FC236}">
                  <a16:creationId xmlns:a16="http://schemas.microsoft.com/office/drawing/2014/main" id="{6EF42766-0CBC-4480-A605-3598B633ADB7}"/>
                </a:ext>
              </a:extLst>
            </p:cNvPr>
            <p:cNvSpPr txBox="1"/>
            <p:nvPr/>
          </p:nvSpPr>
          <p:spPr>
            <a:xfrm>
              <a:off x="1876422" y="3688603"/>
              <a:ext cx="2016309" cy="1243417"/>
            </a:xfrm>
            <a:prstGeom prst="rect">
              <a:avLst/>
            </a:prstGeom>
            <a:solidFill>
              <a:schemeClr val="bg1"/>
            </a:solidFill>
          </p:spPr>
          <p:txBody>
            <a:bodyPr wrap="square" rtlCol="0" anchor="ctr">
              <a:spAutoFit/>
            </a:bodyPr>
            <a:lstStyle/>
            <a:p>
              <a:pPr lvl="0" defTabSz="800100">
                <a:lnSpc>
                  <a:spcPct val="90000"/>
                </a:lnSpc>
                <a:spcBef>
                  <a:spcPct val="0"/>
                </a:spcBef>
                <a:spcAft>
                  <a:spcPts val="4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商業概論</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defTabSz="800100">
                <a:lnSpc>
                  <a:spcPct val="90000"/>
                </a:lnSpc>
                <a:spcBef>
                  <a:spcPct val="0"/>
                </a:spcBef>
                <a:spcAft>
                  <a:spcPts val="4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數位科技概論</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ts val="400"/>
                </a:spcAft>
              </a:pP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會計學</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rPr>
                <a:t>(10)</a:t>
              </a:r>
            </a:p>
            <a:p>
              <a:pPr lvl="0" defTabSz="800100">
                <a:lnSpc>
                  <a:spcPct val="90000"/>
                </a:lnSpc>
                <a:spcBef>
                  <a:spcPct val="0"/>
                </a:spcBef>
                <a:spcAft>
                  <a:spcPts val="400"/>
                </a:spcAft>
              </a:pP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rPr>
                <a:t>經濟學</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(8)</a:t>
              </a:r>
            </a:p>
          </p:txBody>
        </p:sp>
      </p:grpSp>
      <p:sp>
        <p:nvSpPr>
          <p:cNvPr id="18" name="箭號: 向下 17">
            <a:extLst>
              <a:ext uri="{FF2B5EF4-FFF2-40B4-BE49-F238E27FC236}">
                <a16:creationId xmlns:a16="http://schemas.microsoft.com/office/drawing/2014/main" id="{01D42450-759A-4F1A-BFC0-CB031227FC00}"/>
              </a:ext>
            </a:extLst>
          </p:cNvPr>
          <p:cNvSpPr/>
          <p:nvPr/>
        </p:nvSpPr>
        <p:spPr>
          <a:xfrm>
            <a:off x="3132298" y="5081120"/>
            <a:ext cx="322217" cy="296092"/>
          </a:xfrm>
          <a:prstGeom prst="downArrow">
            <a:avLst/>
          </a:prstGeom>
          <a:solidFill>
            <a:srgbClr val="F5B2A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9" name="箭號: 向下 18">
            <a:extLst>
              <a:ext uri="{FF2B5EF4-FFF2-40B4-BE49-F238E27FC236}">
                <a16:creationId xmlns:a16="http://schemas.microsoft.com/office/drawing/2014/main" id="{E48FBD8D-BB66-4FF6-A034-6A7FEC3C0870}"/>
              </a:ext>
            </a:extLst>
          </p:cNvPr>
          <p:cNvSpPr/>
          <p:nvPr/>
        </p:nvSpPr>
        <p:spPr>
          <a:xfrm>
            <a:off x="5699761" y="5093852"/>
            <a:ext cx="322217" cy="296092"/>
          </a:xfrm>
          <a:prstGeom prst="downArrow">
            <a:avLst/>
          </a:prstGeom>
          <a:solidFill>
            <a:srgbClr val="D7E4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dirty="0">
              <a:solidFill>
                <a:srgbClr val="78A6DE"/>
              </a:solidFill>
            </a:endParaRPr>
          </a:p>
        </p:txBody>
      </p:sp>
      <p:grpSp>
        <p:nvGrpSpPr>
          <p:cNvPr id="20" name="群組 19">
            <a:extLst>
              <a:ext uri="{FF2B5EF4-FFF2-40B4-BE49-F238E27FC236}">
                <a16:creationId xmlns:a16="http://schemas.microsoft.com/office/drawing/2014/main" id="{F2E421DA-534B-46F3-9C63-A19AC547EF46}"/>
              </a:ext>
            </a:extLst>
          </p:cNvPr>
          <p:cNvGrpSpPr/>
          <p:nvPr/>
        </p:nvGrpSpPr>
        <p:grpSpPr>
          <a:xfrm>
            <a:off x="4782571" y="3225749"/>
            <a:ext cx="2156596" cy="1771894"/>
            <a:chOff x="1814513" y="3234457"/>
            <a:chExt cx="2156596" cy="1771894"/>
          </a:xfrm>
        </p:grpSpPr>
        <p:grpSp>
          <p:nvGrpSpPr>
            <p:cNvPr id="21" name="群組 20">
              <a:extLst>
                <a:ext uri="{FF2B5EF4-FFF2-40B4-BE49-F238E27FC236}">
                  <a16:creationId xmlns:a16="http://schemas.microsoft.com/office/drawing/2014/main" id="{15ADD19A-2459-4946-923C-380C3314A1A1}"/>
                </a:ext>
              </a:extLst>
            </p:cNvPr>
            <p:cNvGrpSpPr/>
            <p:nvPr/>
          </p:nvGrpSpPr>
          <p:grpSpPr>
            <a:xfrm>
              <a:off x="1814513" y="3234457"/>
              <a:ext cx="2156596" cy="1771894"/>
              <a:chOff x="5025223" y="1784515"/>
              <a:chExt cx="4367775" cy="1874345"/>
            </a:xfrm>
          </p:grpSpPr>
          <p:sp>
            <p:nvSpPr>
              <p:cNvPr id="23" name="矩形 22">
                <a:extLst>
                  <a:ext uri="{FF2B5EF4-FFF2-40B4-BE49-F238E27FC236}">
                    <a16:creationId xmlns:a16="http://schemas.microsoft.com/office/drawing/2014/main" id="{4AA46A27-44E5-4D86-A10B-EF30F3C81A26}"/>
                  </a:ext>
                </a:extLst>
              </p:cNvPr>
              <p:cNvSpPr/>
              <p:nvPr/>
            </p:nvSpPr>
            <p:spPr>
              <a:xfrm>
                <a:off x="5025223" y="1941380"/>
                <a:ext cx="4367775" cy="1717480"/>
              </a:xfrm>
              <a:prstGeom prst="rect">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p>
            </p:txBody>
          </p:sp>
          <p:sp>
            <p:nvSpPr>
              <p:cNvPr id="24" name="圓角矩形 47">
                <a:extLst>
                  <a:ext uri="{FF2B5EF4-FFF2-40B4-BE49-F238E27FC236}">
                    <a16:creationId xmlns:a16="http://schemas.microsoft.com/office/drawing/2014/main" id="{1398AE3E-62E3-4A98-B6E4-59448872B964}"/>
                  </a:ext>
                </a:extLst>
              </p:cNvPr>
              <p:cNvSpPr/>
              <p:nvPr/>
            </p:nvSpPr>
            <p:spPr>
              <a:xfrm>
                <a:off x="5025223" y="1784515"/>
                <a:ext cx="4367775" cy="535308"/>
              </a:xfrm>
              <a:prstGeom prst="roundRect">
                <a:avLst/>
              </a:prstGeom>
              <a:solidFill>
                <a:srgbClr val="D7E4BD"/>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00100">
                  <a:lnSpc>
                    <a:spcPct val="90000"/>
                  </a:lnSpc>
                  <a:spcBef>
                    <a:spcPct val="0"/>
                  </a:spcBef>
                  <a:spcAft>
                    <a:spcPct val="35000"/>
                  </a:spcAft>
                </a:pPr>
                <a:r>
                  <a:rPr lang="zh-TW" altLang="en-US" sz="1600" b="1" dirty="0">
                    <a:solidFill>
                      <a:schemeClr val="tx1">
                        <a:lumMod val="95000"/>
                        <a:lumOff val="5000"/>
                      </a:schemeClr>
                    </a:solidFill>
                    <a:latin typeface="微軟正黑體" panose="020B0604030504040204" pitchFamily="34" charset="-120"/>
                    <a:ea typeface="微軟正黑體" panose="020B0604030504040204" pitchFamily="34" charset="-120"/>
                  </a:rPr>
                  <a:t>部定實習科目</a:t>
                </a:r>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a:t>
                </a:r>
                <a:r>
                  <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rPr>
                  <a:t>學分數</a:t>
                </a:r>
                <a:r>
                  <a:rPr lang="en-US" altLang="zh-TW" sz="1600" dirty="0">
                    <a:solidFill>
                      <a:schemeClr val="tx1">
                        <a:lumMod val="95000"/>
                        <a:lumOff val="5000"/>
                      </a:schemeClr>
                    </a:solidFill>
                    <a:latin typeface="微軟正黑體" panose="020B0604030504040204" pitchFamily="34" charset="-120"/>
                    <a:ea typeface="微軟正黑體" panose="020B0604030504040204" pitchFamily="34" charset="-120"/>
                  </a:rPr>
                  <a:t>)</a:t>
                </a:r>
                <a:endParaRPr lang="zh-TW" altLang="en-US" sz="160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grpSp>
        <p:sp>
          <p:nvSpPr>
            <p:cNvPr id="22" name="文字方塊 21">
              <a:extLst>
                <a:ext uri="{FF2B5EF4-FFF2-40B4-BE49-F238E27FC236}">
                  <a16:creationId xmlns:a16="http://schemas.microsoft.com/office/drawing/2014/main" id="{0A2EFE49-C826-446A-8F82-092DE11629BD}"/>
                </a:ext>
              </a:extLst>
            </p:cNvPr>
            <p:cNvSpPr txBox="1"/>
            <p:nvPr/>
          </p:nvSpPr>
          <p:spPr>
            <a:xfrm>
              <a:off x="1876422" y="3688602"/>
              <a:ext cx="2016309" cy="1260000"/>
            </a:xfrm>
            <a:prstGeom prst="rect">
              <a:avLst/>
            </a:prstGeom>
            <a:solidFill>
              <a:schemeClr val="bg1"/>
            </a:solidFill>
          </p:spPr>
          <p:txBody>
            <a:bodyPr wrap="square" rtlCol="0" anchor="ctr">
              <a:spAutoFit/>
            </a:bodyPr>
            <a:lstStyle/>
            <a:p>
              <a:pPr lvl="0" defTabSz="800100">
                <a:lnSpc>
                  <a:spcPct val="90000"/>
                </a:lnSpc>
                <a:spcBef>
                  <a:spcPct val="0"/>
                </a:spcBef>
                <a:spcAft>
                  <a:spcPct val="3500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數位科技應用</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rPr>
                <a:t>(4)</a:t>
              </a:r>
            </a:p>
            <a:p>
              <a:pPr lvl="0" defTabSz="800100">
                <a:lnSpc>
                  <a:spcPct val="90000"/>
                </a:lnSpc>
                <a:spcBef>
                  <a:spcPct val="0"/>
                </a:spcBef>
                <a:spcAft>
                  <a:spcPct val="35000"/>
                </a:spcAft>
              </a:pPr>
              <a:r>
                <a:rPr lang="zh-TW" altLang="en-US" dirty="0">
                  <a:solidFill>
                    <a:srgbClr val="EB695F"/>
                  </a:solidFill>
                  <a:latin typeface="微軟正黑體" panose="020B0604030504040204" pitchFamily="34" charset="-120"/>
                  <a:ea typeface="微軟正黑體" panose="020B0604030504040204" pitchFamily="34" charset="-120"/>
                </a:rPr>
                <a:t>商業溝通</a:t>
              </a:r>
              <a:r>
                <a:rPr lang="en-US" altLang="zh-TW" dirty="0">
                  <a:solidFill>
                    <a:srgbClr val="EB695F"/>
                  </a:solidFill>
                  <a:latin typeface="微軟正黑體" panose="020B0604030504040204" pitchFamily="34" charset="-120"/>
                  <a:ea typeface="微軟正黑體" panose="020B0604030504040204" pitchFamily="34" charset="-120"/>
                </a:rPr>
                <a:t>(2</a:t>
              </a:r>
              <a:r>
                <a:rPr lang="en-US" altLang="zh-TW" dirty="0" smtClean="0">
                  <a:solidFill>
                    <a:srgbClr val="EB695F"/>
                  </a:solidFill>
                  <a:latin typeface="微軟正黑體" panose="020B0604030504040204" pitchFamily="34" charset="-120"/>
                  <a:ea typeface="微軟正黑體" panose="020B0604030504040204" pitchFamily="34" charset="-120"/>
                </a:rPr>
                <a:t>)</a:t>
              </a:r>
              <a:endParaRPr lang="en-US" altLang="zh-TW" dirty="0">
                <a:solidFill>
                  <a:srgbClr val="EB695F"/>
                </a:solidFill>
                <a:latin typeface="微軟正黑體" panose="020B0604030504040204" pitchFamily="34" charset="-120"/>
                <a:ea typeface="微軟正黑體" panose="020B0604030504040204" pitchFamily="34" charset="-120"/>
              </a:endParaRPr>
            </a:p>
          </p:txBody>
        </p:sp>
      </p:grpSp>
      <p:sp>
        <p:nvSpPr>
          <p:cNvPr id="25" name="文字方塊 24">
            <a:extLst>
              <a:ext uri="{FF2B5EF4-FFF2-40B4-BE49-F238E27FC236}">
                <a16:creationId xmlns:a16="http://schemas.microsoft.com/office/drawing/2014/main" id="{177D6E57-719A-4C80-A167-EF3EB7A71FB4}"/>
              </a:ext>
            </a:extLst>
          </p:cNvPr>
          <p:cNvSpPr txBox="1"/>
          <p:nvPr/>
        </p:nvSpPr>
        <p:spPr>
          <a:xfrm>
            <a:off x="2206400" y="5490805"/>
            <a:ext cx="2156596" cy="923330"/>
          </a:xfrm>
          <a:prstGeom prst="rect">
            <a:avLst/>
          </a:prstGeom>
          <a:noFill/>
          <a:ln w="28575">
            <a:solidFill>
              <a:srgbClr val="F5B2AD"/>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lvl="0" algn="dist" defTabSz="800100">
              <a:spcBef>
                <a:spcPct val="0"/>
              </a:spcBef>
              <a:spcAft>
                <a:spcPct val="35000"/>
              </a:spcAft>
            </a:pPr>
            <a:r>
              <a:rPr lang="zh-TW" altLang="zh-TW" b="1" dirty="0">
                <a:solidFill>
                  <a:srgbClr val="000000"/>
                </a:solidFill>
                <a:latin typeface="微軟正黑體" pitchFamily="34" charset="-120"/>
                <a:ea typeface="微軟正黑體" pitchFamily="34" charset="-120"/>
              </a:rPr>
              <a:t>群共同專業科目</a:t>
            </a:r>
            <a:r>
              <a:rPr lang="zh-TW" altLang="zh-TW" dirty="0">
                <a:solidFill>
                  <a:srgbClr val="000000"/>
                </a:solidFill>
                <a:latin typeface="微軟正黑體" pitchFamily="34" charset="-120"/>
                <a:ea typeface="微軟正黑體" pitchFamily="34" charset="-120"/>
              </a:rPr>
              <a:t>，本群所屬之科別均應修習，計</a:t>
            </a:r>
            <a:r>
              <a:rPr lang="en-US" altLang="zh-TW" b="1" dirty="0">
                <a:solidFill>
                  <a:srgbClr val="000000"/>
                </a:solidFill>
                <a:latin typeface="微軟正黑體" pitchFamily="34" charset="-120"/>
                <a:ea typeface="微軟正黑體" pitchFamily="34" charset="-120"/>
              </a:rPr>
              <a:t>26</a:t>
            </a:r>
            <a:r>
              <a:rPr lang="zh-TW" altLang="zh-TW" dirty="0">
                <a:solidFill>
                  <a:srgbClr val="000000"/>
                </a:solidFill>
                <a:latin typeface="微軟正黑體" pitchFamily="34" charset="-120"/>
                <a:ea typeface="微軟正黑體" pitchFamily="34" charset="-120"/>
              </a:rPr>
              <a:t>學分</a:t>
            </a:r>
            <a:endPar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id="{8D62F11D-E5AE-4FA1-B29C-88BCEBC2A704}"/>
              </a:ext>
            </a:extLst>
          </p:cNvPr>
          <p:cNvSpPr txBox="1"/>
          <p:nvPr/>
        </p:nvSpPr>
        <p:spPr>
          <a:xfrm>
            <a:off x="4782571" y="5490805"/>
            <a:ext cx="2156596" cy="923330"/>
          </a:xfrm>
          <a:prstGeom prst="rect">
            <a:avLst/>
          </a:prstGeom>
          <a:noFill/>
          <a:ln w="28575">
            <a:solidFill>
              <a:srgbClr val="D7E4BD"/>
            </a:solid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lvl="0" algn="dist" defTabSz="800100">
              <a:spcBef>
                <a:spcPct val="0"/>
              </a:spcBef>
              <a:spcAft>
                <a:spcPct val="35000"/>
              </a:spcAft>
            </a:pPr>
            <a:r>
              <a:rPr lang="zh-TW" altLang="en-US" b="1" dirty="0">
                <a:solidFill>
                  <a:srgbClr val="000000"/>
                </a:solidFill>
                <a:latin typeface="微軟正黑體" pitchFamily="34" charset="-120"/>
                <a:ea typeface="微軟正黑體" pitchFamily="34" charset="-120"/>
              </a:rPr>
              <a:t>群共同實習科目</a:t>
            </a:r>
            <a:r>
              <a:rPr lang="zh-TW" altLang="en-US" dirty="0">
                <a:solidFill>
                  <a:srgbClr val="000000"/>
                </a:solidFill>
                <a:latin typeface="微軟正黑體" pitchFamily="34" charset="-120"/>
                <a:ea typeface="微軟正黑體" pitchFamily="34" charset="-120"/>
              </a:rPr>
              <a:t>，本群所屬之科別均應修習，計</a:t>
            </a:r>
            <a:r>
              <a:rPr lang="en-US" altLang="zh-TW" b="1" dirty="0">
                <a:solidFill>
                  <a:srgbClr val="000000"/>
                </a:solidFill>
                <a:latin typeface="微軟正黑體" pitchFamily="34" charset="-120"/>
                <a:ea typeface="微軟正黑體" pitchFamily="34" charset="-120"/>
              </a:rPr>
              <a:t>6</a:t>
            </a:r>
            <a:r>
              <a:rPr lang="zh-TW" altLang="en-US" dirty="0">
                <a:solidFill>
                  <a:srgbClr val="000000"/>
                </a:solidFill>
                <a:latin typeface="微軟正黑體" pitchFamily="34" charset="-120"/>
                <a:ea typeface="微軟正黑體" pitchFamily="34" charset="-120"/>
              </a:rPr>
              <a:t>學分</a:t>
            </a:r>
          </a:p>
        </p:txBody>
      </p:sp>
    </p:spTree>
    <p:extLst>
      <p:ext uri="{BB962C8B-B14F-4D97-AF65-F5344CB8AC3E}">
        <p14:creationId xmlns:p14="http://schemas.microsoft.com/office/powerpoint/2010/main" val="4058727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11407</TotalTime>
  <Words>11559</Words>
  <Application>Microsoft Office PowerPoint</Application>
  <PresentationFormat>如螢幕大小 (4:3)</PresentationFormat>
  <Paragraphs>1298</Paragraphs>
  <Slides>73</Slides>
  <Notes>73</Notes>
  <HiddenSlides>0</HiddenSlides>
  <MMClips>0</MMClips>
  <ScaleCrop>false</ScaleCrop>
  <HeadingPairs>
    <vt:vector size="8" baseType="variant">
      <vt:variant>
        <vt:lpstr>使用字型</vt:lpstr>
      </vt:variant>
      <vt:variant>
        <vt:i4>15</vt:i4>
      </vt:variant>
      <vt:variant>
        <vt:lpstr>佈景主題</vt:lpstr>
      </vt:variant>
      <vt:variant>
        <vt:i4>1</vt:i4>
      </vt:variant>
      <vt:variant>
        <vt:lpstr>內嵌 OLE 伺服程式</vt:lpstr>
      </vt:variant>
      <vt:variant>
        <vt:i4>1</vt:i4>
      </vt:variant>
      <vt:variant>
        <vt:lpstr>投影片標題</vt:lpstr>
      </vt:variant>
      <vt:variant>
        <vt:i4>73</vt:i4>
      </vt:variant>
    </vt:vector>
  </HeadingPairs>
  <TitlesOfParts>
    <vt:vector size="90" baseType="lpstr">
      <vt:lpstr>Gulim</vt:lpstr>
      <vt:lpstr>Microsoft YaHei</vt:lpstr>
      <vt:lpstr>Microsoft YaHei</vt:lpstr>
      <vt:lpstr>SimSun</vt:lpstr>
      <vt:lpstr>SimSun</vt:lpstr>
      <vt:lpstr>華康中圓體</vt:lpstr>
      <vt:lpstr>微軟正黑體</vt:lpstr>
      <vt:lpstr>新細明體</vt:lpstr>
      <vt:lpstr>標楷體</vt:lpstr>
      <vt:lpstr>Arial</vt:lpstr>
      <vt:lpstr>Calibri</vt:lpstr>
      <vt:lpstr>Cambria Math</vt:lpstr>
      <vt:lpstr>Century Gothic</vt:lpstr>
      <vt:lpstr>Times New Roman</vt:lpstr>
      <vt:lpstr>Wingdings</vt:lpstr>
      <vt:lpstr>自訂設計</vt:lpstr>
      <vt:lpstr>圖表</vt:lpstr>
      <vt:lpstr>商業與管理群</vt:lpstr>
      <vt:lpstr>PowerPoint 簡報</vt:lpstr>
      <vt:lpstr>PowerPoint 簡報</vt:lpstr>
      <vt:lpstr>壹、十二年國教新課綱改了什麼-研修沿革 ＿＿＿＿＿ </vt:lpstr>
      <vt:lpstr>壹、十二年國教新課綱改了什麼-研修特色 ＿＿＿＿＿ </vt:lpstr>
      <vt:lpstr>PowerPoint 簡報</vt:lpstr>
      <vt:lpstr>壹、十二年國教新課綱改了什麼-內容及架構之調整 </vt:lpstr>
      <vt:lpstr>壹、十二年國教新課綱改了什麼-總體課程架構</vt:lpstr>
      <vt:lpstr>壹、十二年國教新課綱改了什麼-群科課程架構 </vt:lpstr>
      <vt:lpstr>壹、十二年國教新課綱改了什麼-群科課程架構</vt:lpstr>
      <vt:lpstr>壹、十二年國教新課綱改了什麼-群科課程架構</vt:lpstr>
      <vt:lpstr>壹、十二年國教新課綱改了什麼-群科課程架構</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壹、十二年國教新課綱改了什麼-群科課程架構 (二)新課綱與99課綱差異 </vt:lpstr>
      <vt:lpstr>PowerPoint 簡報</vt:lpstr>
      <vt:lpstr>壹、十二年國教新課綱改了什麼-核心素養 </vt:lpstr>
      <vt:lpstr>壹、十二年國教新課綱改了什麼-核心素養</vt:lpstr>
      <vt:lpstr>壹、十二年國教新課綱改了什麼-核心素養</vt:lpstr>
      <vt:lpstr>壹、十二年國教新課綱改了什麼-核心素養</vt:lpstr>
      <vt:lpstr>壹、十二年國教新課綱改了什麼-群核心素養 </vt:lpstr>
      <vt:lpstr>壹、十二年國教新課綱改了什麼-群核心素養 </vt:lpstr>
      <vt:lpstr>壹、十二年國教新課綱改了什麼</vt:lpstr>
      <vt:lpstr>壹、十二年國教新課綱改了什麼</vt:lpstr>
      <vt:lpstr>PowerPoint 簡報</vt:lpstr>
      <vt:lpstr>貳、校訂課程怎麼做</vt:lpstr>
      <vt:lpstr>貳、校訂課程怎麼做</vt:lpstr>
      <vt:lpstr>商業與管理群校訂課程怎麼做 -校訂課程規劃步驟     </vt:lpstr>
      <vt:lpstr>貳、校訂課程怎麼做</vt:lpstr>
      <vt:lpstr>貳、校訂課程怎麼做</vt:lpstr>
      <vt:lpstr>貳、校訂課程怎麼做         科教育目標、科專業能力及學生圖像對照表</vt:lpstr>
      <vt:lpstr>貳、校訂課程怎麼做-產業需求</vt:lpstr>
      <vt:lpstr>貳、校訂課程怎麼做-產業需求</vt:lpstr>
      <vt:lpstr>貳、校訂課程怎麼做： 科教育目標、科專業能力及學生圖像對照表</vt:lpstr>
      <vt:lpstr>PowerPoint 簡報</vt:lpstr>
      <vt:lpstr>PowerPoint 簡報</vt:lpstr>
      <vt:lpstr>貳、校訂課程怎麼做 -科教育目標與專業能力(以商業經營科為例)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肆、與一般科目關聯為何</vt:lpstr>
      <vt:lpstr>肆、與一般科目關聯為何</vt:lpstr>
      <vt:lpstr>肆、與一般科目關聯為何</vt:lpstr>
      <vt:lpstr>肆、與一般科目關聯為何</vt:lpstr>
      <vt:lpstr>肆、與一般科目關聯為何</vt:lpstr>
      <vt:lpstr>感 謝 聆 聽  敬 請 指 教</vt:lpstr>
      <vt:lpstr>PowerPoint 簡報</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設計群</dc:title>
  <dc:creator>I Cheng</dc:creator>
  <cp:lastModifiedBy>陳彥志</cp:lastModifiedBy>
  <cp:revision>928</cp:revision>
  <cp:lastPrinted>2019-03-14T07:27:40Z</cp:lastPrinted>
  <dcterms:created xsi:type="dcterms:W3CDTF">2018-06-07T08:20:30Z</dcterms:created>
  <dcterms:modified xsi:type="dcterms:W3CDTF">2019-03-15T01:12:04Z</dcterms:modified>
</cp:coreProperties>
</file>